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0" r:id="rId3"/>
    <p:sldId id="307" r:id="rId4"/>
    <p:sldId id="306" r:id="rId5"/>
    <p:sldId id="309" r:id="rId6"/>
    <p:sldId id="311" r:id="rId7"/>
    <p:sldId id="259" r:id="rId8"/>
    <p:sldId id="264" r:id="rId9"/>
    <p:sldId id="269" r:id="rId10"/>
    <p:sldId id="313" r:id="rId11"/>
    <p:sldId id="300" r:id="rId12"/>
    <p:sldId id="289" r:id="rId13"/>
    <p:sldId id="314" r:id="rId14"/>
    <p:sldId id="285" r:id="rId15"/>
    <p:sldId id="301" r:id="rId16"/>
    <p:sldId id="305" r:id="rId17"/>
    <p:sldId id="315" r:id="rId18"/>
    <p:sldId id="282" r:id="rId19"/>
    <p:sldId id="317" r:id="rId20"/>
    <p:sldId id="273" r:id="rId21"/>
    <p:sldId id="287" r:id="rId22"/>
    <p:sldId id="288" r:id="rId23"/>
    <p:sldId id="319" r:id="rId24"/>
    <p:sldId id="304" r:id="rId25"/>
    <p:sldId id="303" r:id="rId26"/>
    <p:sldId id="271" r:id="rId27"/>
    <p:sldId id="276" r:id="rId28"/>
    <p:sldId id="277" r:id="rId29"/>
    <p:sldId id="281" r:id="rId30"/>
    <p:sldId id="278" r:id="rId31"/>
    <p:sldId id="279" r:id="rId32"/>
    <p:sldId id="266" r:id="rId33"/>
    <p:sldId id="261" r:id="rId34"/>
    <p:sldId id="280" r:id="rId35"/>
    <p:sldId id="312" r:id="rId36"/>
    <p:sldId id="292" r:id="rId37"/>
    <p:sldId id="293" r:id="rId38"/>
    <p:sldId id="316" r:id="rId39"/>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rgbClr val="CC0000"/>
        </a:solidFill>
        <a:latin typeface="Arial" panose="020B0604020202020204" pitchFamily="34" charset="0"/>
        <a:ea typeface="+mn-ea"/>
        <a:cs typeface="+mn-cs"/>
      </a:defRPr>
    </a:lvl1pPr>
    <a:lvl2pPr marL="457200" algn="l" rtl="0" eaLnBrk="0" fontAlgn="base" hangingPunct="0">
      <a:spcBef>
        <a:spcPct val="0"/>
      </a:spcBef>
      <a:spcAft>
        <a:spcPct val="0"/>
      </a:spcAft>
      <a:defRPr sz="2400" kern="1200">
        <a:solidFill>
          <a:srgbClr val="CC0000"/>
        </a:solidFill>
        <a:latin typeface="Arial" panose="020B0604020202020204" pitchFamily="34" charset="0"/>
        <a:ea typeface="+mn-ea"/>
        <a:cs typeface="+mn-cs"/>
      </a:defRPr>
    </a:lvl2pPr>
    <a:lvl3pPr marL="914400" algn="l" rtl="0" eaLnBrk="0" fontAlgn="base" hangingPunct="0">
      <a:spcBef>
        <a:spcPct val="0"/>
      </a:spcBef>
      <a:spcAft>
        <a:spcPct val="0"/>
      </a:spcAft>
      <a:defRPr sz="2400" kern="1200">
        <a:solidFill>
          <a:srgbClr val="CC0000"/>
        </a:solidFill>
        <a:latin typeface="Arial" panose="020B0604020202020204" pitchFamily="34" charset="0"/>
        <a:ea typeface="+mn-ea"/>
        <a:cs typeface="+mn-cs"/>
      </a:defRPr>
    </a:lvl3pPr>
    <a:lvl4pPr marL="1371600" algn="l" rtl="0" eaLnBrk="0" fontAlgn="base" hangingPunct="0">
      <a:spcBef>
        <a:spcPct val="0"/>
      </a:spcBef>
      <a:spcAft>
        <a:spcPct val="0"/>
      </a:spcAft>
      <a:defRPr sz="2400" kern="1200">
        <a:solidFill>
          <a:srgbClr val="CC0000"/>
        </a:solidFill>
        <a:latin typeface="Arial" panose="020B0604020202020204" pitchFamily="34" charset="0"/>
        <a:ea typeface="+mn-ea"/>
        <a:cs typeface="+mn-cs"/>
      </a:defRPr>
    </a:lvl4pPr>
    <a:lvl5pPr marL="1828800" algn="l" rtl="0" eaLnBrk="0" fontAlgn="base" hangingPunct="0">
      <a:spcBef>
        <a:spcPct val="0"/>
      </a:spcBef>
      <a:spcAft>
        <a:spcPct val="0"/>
      </a:spcAft>
      <a:defRPr sz="2400" kern="1200">
        <a:solidFill>
          <a:srgbClr val="CC0000"/>
        </a:solidFill>
        <a:latin typeface="Arial" panose="020B0604020202020204" pitchFamily="34" charset="0"/>
        <a:ea typeface="+mn-ea"/>
        <a:cs typeface="+mn-cs"/>
      </a:defRPr>
    </a:lvl5pPr>
    <a:lvl6pPr marL="2286000" algn="l" defTabSz="914400" rtl="0" eaLnBrk="1" latinLnBrk="0" hangingPunct="1">
      <a:defRPr sz="2400" kern="1200">
        <a:solidFill>
          <a:srgbClr val="CC0000"/>
        </a:solidFill>
        <a:latin typeface="Arial" panose="020B0604020202020204" pitchFamily="34" charset="0"/>
        <a:ea typeface="+mn-ea"/>
        <a:cs typeface="+mn-cs"/>
      </a:defRPr>
    </a:lvl6pPr>
    <a:lvl7pPr marL="2743200" algn="l" defTabSz="914400" rtl="0" eaLnBrk="1" latinLnBrk="0" hangingPunct="1">
      <a:defRPr sz="2400" kern="1200">
        <a:solidFill>
          <a:srgbClr val="CC0000"/>
        </a:solidFill>
        <a:latin typeface="Arial" panose="020B0604020202020204" pitchFamily="34" charset="0"/>
        <a:ea typeface="+mn-ea"/>
        <a:cs typeface="+mn-cs"/>
      </a:defRPr>
    </a:lvl7pPr>
    <a:lvl8pPr marL="3200400" algn="l" defTabSz="914400" rtl="0" eaLnBrk="1" latinLnBrk="0" hangingPunct="1">
      <a:defRPr sz="2400" kern="1200">
        <a:solidFill>
          <a:srgbClr val="CC0000"/>
        </a:solidFill>
        <a:latin typeface="Arial" panose="020B0604020202020204" pitchFamily="34" charset="0"/>
        <a:ea typeface="+mn-ea"/>
        <a:cs typeface="+mn-cs"/>
      </a:defRPr>
    </a:lvl8pPr>
    <a:lvl9pPr marL="3657600" algn="l" defTabSz="914400" rtl="0" eaLnBrk="1" latinLnBrk="0" hangingPunct="1">
      <a:defRPr sz="2400" kern="1200">
        <a:solidFill>
          <a:srgbClr val="CC0000"/>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FF00"/>
    <a:srgbClr val="000000"/>
    <a:srgbClr val="B2B2B2"/>
    <a:srgbClr val="DDDDDD"/>
    <a:srgbClr val="CC0000"/>
    <a:srgbClr val="FFCC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76" autoAdjust="0"/>
    <p:restoredTop sz="96791" autoAdjust="0"/>
  </p:normalViewPr>
  <p:slideViewPr>
    <p:cSldViewPr>
      <p:cViewPr varScale="1">
        <p:scale>
          <a:sx n="69" d="100"/>
          <a:sy n="69" d="100"/>
        </p:scale>
        <p:origin x="162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BA45F-B39A-46EE-AA52-F505583CCC77}"/>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ED9B897-9FFA-4BBF-A573-A0ABAFE26FFA}"/>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4">
            <a:extLst>
              <a:ext uri="{FF2B5EF4-FFF2-40B4-BE49-F238E27FC236}">
                <a16:creationId xmlns:a16="http://schemas.microsoft.com/office/drawing/2014/main" id="{677AE601-F1FC-4144-8484-2FB853D0420F}"/>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C7FEFCED-379B-40D0-A739-812E41B37C7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7064B489-E1B6-48DF-A906-EDA1252A1B65}"/>
              </a:ext>
            </a:extLst>
          </p:cNvPr>
          <p:cNvSpPr>
            <a:spLocks noGrp="1" noChangeArrowheads="1"/>
          </p:cNvSpPr>
          <p:nvPr>
            <p:ph type="sldNum" sz="quarter" idx="12"/>
          </p:nvPr>
        </p:nvSpPr>
        <p:spPr>
          <a:ln/>
        </p:spPr>
        <p:txBody>
          <a:bodyPr/>
          <a:lstStyle>
            <a:lvl1pPr>
              <a:defRPr/>
            </a:lvl1pPr>
          </a:lstStyle>
          <a:p>
            <a:pPr>
              <a:defRPr/>
            </a:pPr>
            <a:fld id="{AAC87847-1FE9-49DF-A846-EFF166493DE6}" type="slidenum">
              <a:rPr lang="en-US" altLang="en-US"/>
              <a:pPr>
                <a:defRPr/>
              </a:pPr>
              <a:t>‹#›</a:t>
            </a:fld>
            <a:endParaRPr lang="en-US" altLang="en-US"/>
          </a:p>
        </p:txBody>
      </p:sp>
    </p:spTree>
    <p:extLst>
      <p:ext uri="{BB962C8B-B14F-4D97-AF65-F5344CB8AC3E}">
        <p14:creationId xmlns:p14="http://schemas.microsoft.com/office/powerpoint/2010/main" val="3547579407"/>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22353-C8F2-49D3-A313-FE9675323E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C6E277B-30E4-4D82-8782-65295CA5118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302B8AA4-C020-4A2A-9D0B-7AF0B244EF5B}"/>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38FA4C01-7291-4D8D-A64B-347B4BAF33C4}"/>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B7FDF42C-D97D-4258-A118-0C89B89C6206}"/>
              </a:ext>
            </a:extLst>
          </p:cNvPr>
          <p:cNvSpPr>
            <a:spLocks noGrp="1" noChangeArrowheads="1"/>
          </p:cNvSpPr>
          <p:nvPr>
            <p:ph type="sldNum" sz="quarter" idx="12"/>
          </p:nvPr>
        </p:nvSpPr>
        <p:spPr>
          <a:ln/>
        </p:spPr>
        <p:txBody>
          <a:bodyPr/>
          <a:lstStyle>
            <a:lvl1pPr>
              <a:defRPr/>
            </a:lvl1pPr>
          </a:lstStyle>
          <a:p>
            <a:pPr>
              <a:defRPr/>
            </a:pPr>
            <a:fld id="{84616BFB-0E57-4E09-914E-CF42A0BBCBF9}" type="slidenum">
              <a:rPr lang="en-US" altLang="en-US"/>
              <a:pPr>
                <a:defRPr/>
              </a:pPr>
              <a:t>‹#›</a:t>
            </a:fld>
            <a:endParaRPr lang="en-US" altLang="en-US"/>
          </a:p>
        </p:txBody>
      </p:sp>
    </p:spTree>
    <p:extLst>
      <p:ext uri="{BB962C8B-B14F-4D97-AF65-F5344CB8AC3E}">
        <p14:creationId xmlns:p14="http://schemas.microsoft.com/office/powerpoint/2010/main" val="1997851005"/>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15425-2B09-47F5-9719-75855A461E65}"/>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DD040B-9BB9-4387-B7BE-DF436CADCB5D}"/>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EF330FEE-A238-4D13-A0FA-E249C5476EBD}"/>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09351C71-AEE7-4B31-88E6-6678B35B61F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A17DBAD6-EE26-4908-A5C4-0EB24A744846}"/>
              </a:ext>
            </a:extLst>
          </p:cNvPr>
          <p:cNvSpPr>
            <a:spLocks noGrp="1" noChangeArrowheads="1"/>
          </p:cNvSpPr>
          <p:nvPr>
            <p:ph type="sldNum" sz="quarter" idx="12"/>
          </p:nvPr>
        </p:nvSpPr>
        <p:spPr>
          <a:ln/>
        </p:spPr>
        <p:txBody>
          <a:bodyPr/>
          <a:lstStyle>
            <a:lvl1pPr>
              <a:defRPr/>
            </a:lvl1pPr>
          </a:lstStyle>
          <a:p>
            <a:pPr>
              <a:defRPr/>
            </a:pPr>
            <a:fld id="{77F6E7C0-6121-46BD-8C03-5509DC00C22B}" type="slidenum">
              <a:rPr lang="en-US" altLang="en-US"/>
              <a:pPr>
                <a:defRPr/>
              </a:pPr>
              <a:t>‹#›</a:t>
            </a:fld>
            <a:endParaRPr lang="en-US" altLang="en-US"/>
          </a:p>
        </p:txBody>
      </p:sp>
    </p:spTree>
    <p:extLst>
      <p:ext uri="{BB962C8B-B14F-4D97-AF65-F5344CB8AC3E}">
        <p14:creationId xmlns:p14="http://schemas.microsoft.com/office/powerpoint/2010/main" val="298584050"/>
      </p:ext>
    </p:extLst>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DBCB9-47A2-4058-B03F-B2CACD505F1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DBD4CE-5396-4007-B6B7-0A1E146FB125}"/>
              </a:ext>
            </a:extLst>
          </p:cNvPr>
          <p:cNvSpPr>
            <a:spLocks noGrp="1"/>
          </p:cNvSpPr>
          <p:nvPr>
            <p:ph sz="half" idx="1"/>
          </p:nvPr>
        </p:nvSpPr>
        <p:spPr>
          <a:xfrm>
            <a:off x="685800" y="1981200"/>
            <a:ext cx="3810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18A643-3ABC-4B19-B98C-AE5A59DB995F}"/>
              </a:ext>
            </a:extLst>
          </p:cNvPr>
          <p:cNvSpPr>
            <a:spLocks noGrp="1"/>
          </p:cNvSpPr>
          <p:nvPr>
            <p:ph sz="half" idx="2"/>
          </p:nvPr>
        </p:nvSpPr>
        <p:spPr>
          <a:xfrm>
            <a:off x="4648200" y="1981200"/>
            <a:ext cx="3810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4F798778-E114-46A9-9B37-7F08DCC3EF7F}"/>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674E2A36-2D6C-4CC4-BF85-0FF122AE5BC1}"/>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D510A248-45F0-41B7-ADC9-DAD23AD8E17E}"/>
              </a:ext>
            </a:extLst>
          </p:cNvPr>
          <p:cNvSpPr>
            <a:spLocks noGrp="1" noChangeArrowheads="1"/>
          </p:cNvSpPr>
          <p:nvPr>
            <p:ph type="sldNum" sz="quarter" idx="12"/>
          </p:nvPr>
        </p:nvSpPr>
        <p:spPr>
          <a:ln/>
        </p:spPr>
        <p:txBody>
          <a:bodyPr/>
          <a:lstStyle>
            <a:lvl1pPr>
              <a:defRPr/>
            </a:lvl1pPr>
          </a:lstStyle>
          <a:p>
            <a:pPr>
              <a:defRPr/>
            </a:pPr>
            <a:fld id="{B6F0B347-3ACF-41F8-86EF-6808372389B4}" type="slidenum">
              <a:rPr lang="en-US" altLang="en-US"/>
              <a:pPr>
                <a:defRPr/>
              </a:pPr>
              <a:t>‹#›</a:t>
            </a:fld>
            <a:endParaRPr lang="en-US" altLang="en-US"/>
          </a:p>
        </p:txBody>
      </p:sp>
    </p:spTree>
    <p:extLst>
      <p:ext uri="{BB962C8B-B14F-4D97-AF65-F5344CB8AC3E}">
        <p14:creationId xmlns:p14="http://schemas.microsoft.com/office/powerpoint/2010/main" val="769957531"/>
      </p:ext>
    </p:extLst>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F9069-B624-475D-97E8-816459F6122E}"/>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8569248-CF6A-41F6-9D7C-C6BAB0231A4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7952C06-267B-4AD6-A1A1-4B2596810FF2}"/>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E1C46B-E7B8-4713-A479-00501AFB1D6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989616-A455-4D59-8019-E06E35C80EA0}"/>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AB019B6-B006-4FB2-96C4-0ED929DF55AD}"/>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7EF82DDF-FEF1-4E08-9E45-0E2E41AAC5AD}"/>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11BF16FC-7C7C-4641-9C9A-45FA7DED6422}"/>
              </a:ext>
            </a:extLst>
          </p:cNvPr>
          <p:cNvSpPr>
            <a:spLocks noGrp="1" noChangeArrowheads="1"/>
          </p:cNvSpPr>
          <p:nvPr>
            <p:ph type="sldNum" sz="quarter" idx="12"/>
          </p:nvPr>
        </p:nvSpPr>
        <p:spPr>
          <a:ln/>
        </p:spPr>
        <p:txBody>
          <a:bodyPr/>
          <a:lstStyle>
            <a:lvl1pPr>
              <a:defRPr/>
            </a:lvl1pPr>
          </a:lstStyle>
          <a:p>
            <a:pPr>
              <a:defRPr/>
            </a:pPr>
            <a:fld id="{9C03CA03-179A-4D79-BA16-4B6F2F48AC69}" type="slidenum">
              <a:rPr lang="en-US" altLang="en-US"/>
              <a:pPr>
                <a:defRPr/>
              </a:pPr>
              <a:t>‹#›</a:t>
            </a:fld>
            <a:endParaRPr lang="en-US" altLang="en-US"/>
          </a:p>
        </p:txBody>
      </p:sp>
    </p:spTree>
    <p:extLst>
      <p:ext uri="{BB962C8B-B14F-4D97-AF65-F5344CB8AC3E}">
        <p14:creationId xmlns:p14="http://schemas.microsoft.com/office/powerpoint/2010/main" val="1919213840"/>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62F7E-318C-49DA-99BB-A113F7F5CDC4}"/>
              </a:ext>
            </a:extLst>
          </p:cNvPr>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48C1CBE8-466F-4592-9556-E63E9FD5AB5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B6A9A5B9-CED9-4514-8C6A-F3854FADB09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E8ED05DB-07A8-4645-9846-04547FEFD505}"/>
              </a:ext>
            </a:extLst>
          </p:cNvPr>
          <p:cNvSpPr>
            <a:spLocks noGrp="1" noChangeArrowheads="1"/>
          </p:cNvSpPr>
          <p:nvPr>
            <p:ph type="sldNum" sz="quarter" idx="12"/>
          </p:nvPr>
        </p:nvSpPr>
        <p:spPr>
          <a:ln/>
        </p:spPr>
        <p:txBody>
          <a:bodyPr/>
          <a:lstStyle>
            <a:lvl1pPr>
              <a:defRPr/>
            </a:lvl1pPr>
          </a:lstStyle>
          <a:p>
            <a:pPr>
              <a:defRPr/>
            </a:pPr>
            <a:fld id="{64BEF985-FD3C-41CC-89A7-8917E038A254}" type="slidenum">
              <a:rPr lang="en-US" altLang="en-US"/>
              <a:pPr>
                <a:defRPr/>
              </a:pPr>
              <a:t>‹#›</a:t>
            </a:fld>
            <a:endParaRPr lang="en-US" altLang="en-US"/>
          </a:p>
        </p:txBody>
      </p:sp>
    </p:spTree>
    <p:extLst>
      <p:ext uri="{BB962C8B-B14F-4D97-AF65-F5344CB8AC3E}">
        <p14:creationId xmlns:p14="http://schemas.microsoft.com/office/powerpoint/2010/main" val="1010158354"/>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90CE65F-F783-46F0-BE8E-3CEBE41CA50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2CE46003-90D9-405F-BFBA-F26C2F183888}"/>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B62B1497-A53E-4EBB-8756-053BB58EDFC9}"/>
              </a:ext>
            </a:extLst>
          </p:cNvPr>
          <p:cNvSpPr>
            <a:spLocks noGrp="1" noChangeArrowheads="1"/>
          </p:cNvSpPr>
          <p:nvPr>
            <p:ph type="sldNum" sz="quarter" idx="12"/>
          </p:nvPr>
        </p:nvSpPr>
        <p:spPr>
          <a:ln/>
        </p:spPr>
        <p:txBody>
          <a:bodyPr/>
          <a:lstStyle>
            <a:lvl1pPr>
              <a:defRPr/>
            </a:lvl1pPr>
          </a:lstStyle>
          <a:p>
            <a:pPr>
              <a:defRPr/>
            </a:pPr>
            <a:fld id="{D45AC095-5001-445C-9D39-2B7C8A533B56}" type="slidenum">
              <a:rPr lang="en-US" altLang="en-US"/>
              <a:pPr>
                <a:defRPr/>
              </a:pPr>
              <a:t>‹#›</a:t>
            </a:fld>
            <a:endParaRPr lang="en-US" altLang="en-US"/>
          </a:p>
        </p:txBody>
      </p:sp>
    </p:spTree>
    <p:extLst>
      <p:ext uri="{BB962C8B-B14F-4D97-AF65-F5344CB8AC3E}">
        <p14:creationId xmlns:p14="http://schemas.microsoft.com/office/powerpoint/2010/main" val="3627754130"/>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DDCCC-420C-4A06-B834-2BB08234F4DA}"/>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3DD02DF-B7A4-45FB-AAF9-6EA93DBB759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F9FD52B-4A52-4F82-9F90-16F7B426B99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5C293DDC-939F-4059-AC92-516339706BC7}"/>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8FC07BD9-BA23-4E22-8831-18B8F5BF9591}"/>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509F50F5-49CB-412D-BE7F-7EA56E5503EB}"/>
              </a:ext>
            </a:extLst>
          </p:cNvPr>
          <p:cNvSpPr>
            <a:spLocks noGrp="1" noChangeArrowheads="1"/>
          </p:cNvSpPr>
          <p:nvPr>
            <p:ph type="sldNum" sz="quarter" idx="12"/>
          </p:nvPr>
        </p:nvSpPr>
        <p:spPr>
          <a:ln/>
        </p:spPr>
        <p:txBody>
          <a:bodyPr/>
          <a:lstStyle>
            <a:lvl1pPr>
              <a:defRPr/>
            </a:lvl1pPr>
          </a:lstStyle>
          <a:p>
            <a:pPr>
              <a:defRPr/>
            </a:pPr>
            <a:fld id="{C76CFE3E-6D06-4B9D-840E-8803E8DB8D9C}" type="slidenum">
              <a:rPr lang="en-US" altLang="en-US"/>
              <a:pPr>
                <a:defRPr/>
              </a:pPr>
              <a:t>‹#›</a:t>
            </a:fld>
            <a:endParaRPr lang="en-US" altLang="en-US"/>
          </a:p>
        </p:txBody>
      </p:sp>
    </p:spTree>
    <p:extLst>
      <p:ext uri="{BB962C8B-B14F-4D97-AF65-F5344CB8AC3E}">
        <p14:creationId xmlns:p14="http://schemas.microsoft.com/office/powerpoint/2010/main" val="1816250619"/>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91426-197A-4407-A7CE-9EDA6146F45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DEF6F7-6DEC-4CFA-9EFB-221B62C9F974}"/>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a:extLst>
              <a:ext uri="{FF2B5EF4-FFF2-40B4-BE49-F238E27FC236}">
                <a16:creationId xmlns:a16="http://schemas.microsoft.com/office/drawing/2014/main" id="{80B00D3B-5594-411B-ABA4-B9489EEFBBB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72BAA534-214F-4444-BD02-9238842BAEDB}"/>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E5028DAD-072C-4531-8095-FC7643DB2B1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CF15C9F0-680F-495B-91C3-24DC86BEAEAA}"/>
              </a:ext>
            </a:extLst>
          </p:cNvPr>
          <p:cNvSpPr>
            <a:spLocks noGrp="1" noChangeArrowheads="1"/>
          </p:cNvSpPr>
          <p:nvPr>
            <p:ph type="sldNum" sz="quarter" idx="12"/>
          </p:nvPr>
        </p:nvSpPr>
        <p:spPr>
          <a:ln/>
        </p:spPr>
        <p:txBody>
          <a:bodyPr/>
          <a:lstStyle>
            <a:lvl1pPr>
              <a:defRPr/>
            </a:lvl1pPr>
          </a:lstStyle>
          <a:p>
            <a:pPr>
              <a:defRPr/>
            </a:pPr>
            <a:fld id="{DD40F765-070C-4447-A4DE-4F565078C69E}" type="slidenum">
              <a:rPr lang="en-US" altLang="en-US"/>
              <a:pPr>
                <a:defRPr/>
              </a:pPr>
              <a:t>‹#›</a:t>
            </a:fld>
            <a:endParaRPr lang="en-US" altLang="en-US"/>
          </a:p>
        </p:txBody>
      </p:sp>
    </p:spTree>
    <p:extLst>
      <p:ext uri="{BB962C8B-B14F-4D97-AF65-F5344CB8AC3E}">
        <p14:creationId xmlns:p14="http://schemas.microsoft.com/office/powerpoint/2010/main" val="146546425"/>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02D89-0800-481F-8AE5-8EDCE0558E7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E8E263-5E35-4166-803A-0A11E8286BA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75297670-D396-457D-A63E-050DDE661A6D}"/>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B54CDDE9-2B66-4579-92EA-8446DD702512}"/>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B68DD757-5000-4BFD-B5AC-F7A3E024BF84}"/>
              </a:ext>
            </a:extLst>
          </p:cNvPr>
          <p:cNvSpPr>
            <a:spLocks noGrp="1" noChangeArrowheads="1"/>
          </p:cNvSpPr>
          <p:nvPr>
            <p:ph type="sldNum" sz="quarter" idx="12"/>
          </p:nvPr>
        </p:nvSpPr>
        <p:spPr>
          <a:ln/>
        </p:spPr>
        <p:txBody>
          <a:bodyPr/>
          <a:lstStyle>
            <a:lvl1pPr>
              <a:defRPr/>
            </a:lvl1pPr>
          </a:lstStyle>
          <a:p>
            <a:pPr>
              <a:defRPr/>
            </a:pPr>
            <a:fld id="{CEA222A0-E0A8-46AC-9D67-6E72EE97398F}" type="slidenum">
              <a:rPr lang="en-US" altLang="en-US"/>
              <a:pPr>
                <a:defRPr/>
              </a:pPr>
              <a:t>‹#›</a:t>
            </a:fld>
            <a:endParaRPr lang="en-US" altLang="en-US"/>
          </a:p>
        </p:txBody>
      </p:sp>
    </p:spTree>
    <p:extLst>
      <p:ext uri="{BB962C8B-B14F-4D97-AF65-F5344CB8AC3E}">
        <p14:creationId xmlns:p14="http://schemas.microsoft.com/office/powerpoint/2010/main" val="568959159"/>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627ADC-7014-4851-BE03-0F619D64666E}"/>
              </a:ext>
            </a:extLst>
          </p:cNvPr>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C37566-46EA-4003-8B41-96E5D670D9FE}"/>
              </a:ext>
            </a:extLst>
          </p:cNvPr>
          <p:cNvSpPr>
            <a:spLocks noGrp="1"/>
          </p:cNvSpPr>
          <p:nvPr>
            <p:ph type="body" orient="vert" idx="1"/>
          </p:nvPr>
        </p:nvSpPr>
        <p:spPr>
          <a:xfrm>
            <a:off x="685800" y="609600"/>
            <a:ext cx="5676900" cy="54864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14146E6C-7E84-47BB-BE92-47369662C359}"/>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C260B9AB-3A57-4F73-AA30-BCA2EC6BE61D}"/>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1AFFD445-27AF-4144-9CFE-B4599E5FAEB4}"/>
              </a:ext>
            </a:extLst>
          </p:cNvPr>
          <p:cNvSpPr>
            <a:spLocks noGrp="1" noChangeArrowheads="1"/>
          </p:cNvSpPr>
          <p:nvPr>
            <p:ph type="sldNum" sz="quarter" idx="12"/>
          </p:nvPr>
        </p:nvSpPr>
        <p:spPr>
          <a:ln/>
        </p:spPr>
        <p:txBody>
          <a:bodyPr/>
          <a:lstStyle>
            <a:lvl1pPr>
              <a:defRPr/>
            </a:lvl1pPr>
          </a:lstStyle>
          <a:p>
            <a:pPr>
              <a:defRPr/>
            </a:pPr>
            <a:fld id="{848D16C3-DF2E-40F2-8DA5-35EA10CB2A7B}" type="slidenum">
              <a:rPr lang="en-US" altLang="en-US"/>
              <a:pPr>
                <a:defRPr/>
              </a:pPr>
              <a:t>‹#›</a:t>
            </a:fld>
            <a:endParaRPr lang="en-US" altLang="en-US"/>
          </a:p>
        </p:txBody>
      </p:sp>
    </p:spTree>
    <p:extLst>
      <p:ext uri="{BB962C8B-B14F-4D97-AF65-F5344CB8AC3E}">
        <p14:creationId xmlns:p14="http://schemas.microsoft.com/office/powerpoint/2010/main" val="2956586390"/>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C59C59F-0EF7-4D33-A72F-B363F7C65640}"/>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239584E7-71EC-4EE6-B5AB-8EC72AD50EC8}"/>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C0FF0062-0839-451D-ADFD-C8348F8A3F4C}"/>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chemeClr val="tx1"/>
                </a:solidFill>
                <a:latin typeface="+mn-lt"/>
              </a:defRPr>
            </a:lvl1pPr>
          </a:lstStyle>
          <a:p>
            <a:pPr>
              <a:defRPr/>
            </a:pPr>
            <a:endParaRPr lang="en-US" altLang="en-US"/>
          </a:p>
        </p:txBody>
      </p:sp>
      <p:sp>
        <p:nvSpPr>
          <p:cNvPr id="1029" name="Rectangle 5">
            <a:extLst>
              <a:ext uri="{FF2B5EF4-FFF2-40B4-BE49-F238E27FC236}">
                <a16:creationId xmlns:a16="http://schemas.microsoft.com/office/drawing/2014/main" id="{468D7A21-D2B3-4E72-8471-00DACE10A5B0}"/>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chemeClr val="tx1"/>
                </a:solidFill>
                <a:latin typeface="+mn-lt"/>
              </a:defRPr>
            </a:lvl1pPr>
          </a:lstStyle>
          <a:p>
            <a:pPr>
              <a:defRPr/>
            </a:pPr>
            <a:endParaRPr lang="en-US" altLang="en-US"/>
          </a:p>
        </p:txBody>
      </p:sp>
      <p:sp>
        <p:nvSpPr>
          <p:cNvPr id="1030" name="Rectangle 6">
            <a:extLst>
              <a:ext uri="{FF2B5EF4-FFF2-40B4-BE49-F238E27FC236}">
                <a16:creationId xmlns:a16="http://schemas.microsoft.com/office/drawing/2014/main" id="{69634D1C-8549-459D-8EB6-0429DF0A8C06}"/>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solidFill>
                  <a:schemeClr val="tx1"/>
                </a:solidFill>
                <a:latin typeface="+mn-lt"/>
              </a:defRPr>
            </a:lvl1pPr>
          </a:lstStyle>
          <a:p>
            <a:pPr>
              <a:defRPr/>
            </a:pPr>
            <a:fld id="{BAEC45DF-AF13-456A-B627-3007FF1FC55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png"/><Relationship Id="rId4" Type="http://schemas.openxmlformats.org/officeDocument/2006/relationships/image" Target="../media/image4.png"/><Relationship Id="rId9" Type="http://schemas.openxmlformats.org/officeDocument/2006/relationships/image" Target="../media/image42.png"/></Relationships>
</file>

<file path=ppt/slides/_rels/slide3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2.png"/><Relationship Id="rId7" Type="http://schemas.openxmlformats.org/officeDocument/2006/relationships/image" Target="../media/image43.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WordArt 7">
            <a:extLst>
              <a:ext uri="{FF2B5EF4-FFF2-40B4-BE49-F238E27FC236}">
                <a16:creationId xmlns:a16="http://schemas.microsoft.com/office/drawing/2014/main" id="{40452C5E-B893-4264-9A15-461BF5FADCAA}"/>
              </a:ext>
            </a:extLst>
          </p:cNvPr>
          <p:cNvSpPr>
            <a:spLocks noChangeArrowheads="1" noChangeShapeType="1" noTextEdit="1"/>
          </p:cNvSpPr>
          <p:nvPr/>
        </p:nvSpPr>
        <p:spPr bwMode="auto">
          <a:xfrm>
            <a:off x="1524000" y="152400"/>
            <a:ext cx="6096000" cy="2438400"/>
          </a:xfrm>
          <a:prstGeom prst="rect">
            <a:avLst/>
          </a:prstGeom>
        </p:spPr>
        <p:txBody>
          <a:bodyPr wrap="none" fromWordArt="1">
            <a:prstTxWarp prst="textPlain">
              <a:avLst>
                <a:gd name="adj" fmla="val 50000"/>
              </a:avLst>
            </a:prstTxWarp>
          </a:bodyPr>
          <a:lstStyle/>
          <a:p>
            <a:pPr algn="ctr"/>
            <a:r>
              <a:rPr lang="en-US" sz="6600" b="1" kern="10">
                <a:ln w="19050">
                  <a:solidFill>
                    <a:schemeClr val="bg1"/>
                  </a:solidFill>
                  <a:round/>
                  <a:headEnd/>
                  <a:tailEnd/>
                </a:ln>
                <a:gradFill rotWithShape="1">
                  <a:gsLst>
                    <a:gs pos="0">
                      <a:srgbClr val="000000"/>
                    </a:gs>
                    <a:gs pos="50000">
                      <a:srgbClr val="FFCC00"/>
                    </a:gs>
                    <a:gs pos="100000">
                      <a:srgbClr val="000000"/>
                    </a:gs>
                  </a:gsLst>
                  <a:lin ang="5400000" scaled="1"/>
                </a:gradFill>
                <a:latin typeface="Monotype Corsiva" panose="03010101010201010101" pitchFamily="66" charset="0"/>
              </a:rPr>
              <a:t>The Treaty</a:t>
            </a:r>
          </a:p>
          <a:p>
            <a:pPr algn="ctr"/>
            <a:r>
              <a:rPr lang="en-US" sz="6600" b="1" kern="10">
                <a:ln w="19050">
                  <a:solidFill>
                    <a:schemeClr val="bg1"/>
                  </a:solidFill>
                  <a:round/>
                  <a:headEnd/>
                  <a:tailEnd/>
                </a:ln>
                <a:gradFill rotWithShape="1">
                  <a:gsLst>
                    <a:gs pos="0">
                      <a:srgbClr val="000000"/>
                    </a:gs>
                    <a:gs pos="50000">
                      <a:srgbClr val="FFCC00"/>
                    </a:gs>
                    <a:gs pos="100000">
                      <a:srgbClr val="000000"/>
                    </a:gs>
                  </a:gsLst>
                  <a:lin ang="5400000" scaled="1"/>
                </a:gradFill>
                <a:latin typeface="Monotype Corsiva" panose="03010101010201010101" pitchFamily="66" charset="0"/>
              </a:rPr>
              <a:t>of Versailles</a:t>
            </a:r>
          </a:p>
        </p:txBody>
      </p:sp>
      <p:pic>
        <p:nvPicPr>
          <p:cNvPr id="2051" name="Picture 8">
            <a:extLst>
              <a:ext uri="{FF2B5EF4-FFF2-40B4-BE49-F238E27FC236}">
                <a16:creationId xmlns:a16="http://schemas.microsoft.com/office/drawing/2014/main" id="{DAD6AAFA-4113-4B1E-97CB-4CE32E1DF8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101" r="8173"/>
          <a:stretch>
            <a:fillRect/>
          </a:stretch>
        </p:blipFill>
        <p:spPr bwMode="auto">
          <a:xfrm>
            <a:off x="0" y="2711450"/>
            <a:ext cx="9144000" cy="41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3">
            <a:extLst>
              <a:ext uri="{FF2B5EF4-FFF2-40B4-BE49-F238E27FC236}">
                <a16:creationId xmlns:a16="http://schemas.microsoft.com/office/drawing/2014/main" id="{CE926560-95C0-44F3-BACA-44498328F2D2}"/>
              </a:ext>
            </a:extLst>
          </p:cNvPr>
          <p:cNvSpPr>
            <a:spLocks noChangeArrowheads="1" noChangeShapeType="1" noTextEdit="1"/>
          </p:cNvSpPr>
          <p:nvPr/>
        </p:nvSpPr>
        <p:spPr bwMode="auto">
          <a:xfrm>
            <a:off x="228600" y="457200"/>
            <a:ext cx="4114800" cy="1752600"/>
          </a:xfrm>
          <a:prstGeom prst="rect">
            <a:avLst/>
          </a:prstGeom>
        </p:spPr>
        <p:txBody>
          <a:bodyPr wrap="none" fromWordArt="1">
            <a:prstTxWarp prst="textPlain">
              <a:avLst>
                <a:gd name="adj" fmla="val 50000"/>
              </a:avLst>
            </a:prstTxWarp>
          </a:bodyPr>
          <a:lstStyle/>
          <a:p>
            <a:pPr algn="ctr"/>
            <a:r>
              <a:rPr lang="en-US" sz="54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What We Will</a:t>
            </a:r>
          </a:p>
          <a:p>
            <a:pPr algn="ctr"/>
            <a:r>
              <a:rPr lang="en-US" sz="54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Learn Today:</a:t>
            </a:r>
          </a:p>
        </p:txBody>
      </p:sp>
      <p:sp>
        <p:nvSpPr>
          <p:cNvPr id="3075" name="Text Box 4">
            <a:extLst>
              <a:ext uri="{FF2B5EF4-FFF2-40B4-BE49-F238E27FC236}">
                <a16:creationId xmlns:a16="http://schemas.microsoft.com/office/drawing/2014/main" id="{863CF218-53B9-4EB3-A8A7-ADE3030A7A56}"/>
              </a:ext>
            </a:extLst>
          </p:cNvPr>
          <p:cNvSpPr txBox="1">
            <a:spLocks noChangeArrowheads="1"/>
          </p:cNvSpPr>
          <p:nvPr/>
        </p:nvSpPr>
        <p:spPr bwMode="auto">
          <a:xfrm>
            <a:off x="152400" y="2590800"/>
            <a:ext cx="4343400" cy="319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AutoNum type="arabicPeriod"/>
            </a:pPr>
            <a:r>
              <a:rPr lang="en-US" altLang="en-US">
                <a:solidFill>
                  <a:schemeClr val="bg1"/>
                </a:solidFill>
              </a:rPr>
              <a:t>What did the Allies want at the Treaty of Versailles?</a:t>
            </a:r>
          </a:p>
          <a:p>
            <a:pPr eaLnBrk="1" hangingPunct="1">
              <a:buFontTx/>
              <a:buAutoNum type="arabicPeriod"/>
            </a:pPr>
            <a:endParaRPr lang="en-US" altLang="en-US" sz="1200">
              <a:solidFill>
                <a:schemeClr val="bg1"/>
              </a:solidFill>
            </a:endParaRPr>
          </a:p>
          <a:p>
            <a:pPr eaLnBrk="1" hangingPunct="1">
              <a:buFontTx/>
              <a:buAutoNum type="arabicPeriod"/>
            </a:pPr>
            <a:r>
              <a:rPr lang="en-US" altLang="en-US">
                <a:solidFill>
                  <a:schemeClr val="bg1"/>
                </a:solidFill>
              </a:rPr>
              <a:t>What was Germany’s punishment?</a:t>
            </a:r>
          </a:p>
          <a:p>
            <a:pPr eaLnBrk="1" hangingPunct="1">
              <a:buFontTx/>
              <a:buAutoNum type="arabicPeriod"/>
            </a:pPr>
            <a:endParaRPr lang="en-US" altLang="en-US" sz="1200">
              <a:solidFill>
                <a:schemeClr val="bg1"/>
              </a:solidFill>
            </a:endParaRPr>
          </a:p>
          <a:p>
            <a:pPr eaLnBrk="1" hangingPunct="1">
              <a:buFontTx/>
              <a:buAutoNum type="arabicPeriod"/>
            </a:pPr>
            <a:r>
              <a:rPr lang="en-US" altLang="en-US">
                <a:solidFill>
                  <a:schemeClr val="bg1"/>
                </a:solidFill>
              </a:rPr>
              <a:t>What are reparations?</a:t>
            </a:r>
          </a:p>
          <a:p>
            <a:pPr eaLnBrk="1" hangingPunct="1">
              <a:buFontTx/>
              <a:buAutoNum type="arabicPeriod"/>
            </a:pPr>
            <a:endParaRPr lang="en-US" altLang="en-US" sz="1200">
              <a:solidFill>
                <a:schemeClr val="bg1"/>
              </a:solidFill>
            </a:endParaRPr>
          </a:p>
          <a:p>
            <a:pPr eaLnBrk="1" hangingPunct="1">
              <a:buFontTx/>
              <a:buAutoNum type="arabicPeriod"/>
            </a:pPr>
            <a:r>
              <a:rPr lang="en-US" altLang="en-US">
                <a:solidFill>
                  <a:schemeClr val="bg1"/>
                </a:solidFill>
              </a:rPr>
              <a:t>What was the League of Nations?</a:t>
            </a:r>
          </a:p>
        </p:txBody>
      </p:sp>
      <p:pic>
        <p:nvPicPr>
          <p:cNvPr id="3076" name="Picture 5">
            <a:extLst>
              <a:ext uri="{FF2B5EF4-FFF2-40B4-BE49-F238E27FC236}">
                <a16:creationId xmlns:a16="http://schemas.microsoft.com/office/drawing/2014/main" id="{B479D2C1-F5D5-4A50-9797-C05B86E976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0"/>
            <a:ext cx="4572000" cy="2244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6">
            <a:extLst>
              <a:ext uri="{FF2B5EF4-FFF2-40B4-BE49-F238E27FC236}">
                <a16:creationId xmlns:a16="http://schemas.microsoft.com/office/drawing/2014/main" id="{0DBAFEC4-65C1-4F97-8A4B-BC3AAEFFA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0413" y="4613275"/>
            <a:ext cx="4573587" cy="2244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7">
            <a:extLst>
              <a:ext uri="{FF2B5EF4-FFF2-40B4-BE49-F238E27FC236}">
                <a16:creationId xmlns:a16="http://schemas.microsoft.com/office/drawing/2014/main" id="{81709C04-2EBF-4870-899C-A1BCA6F745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286000"/>
            <a:ext cx="4572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3AD54B6B-4617-4776-BBE1-2C04A12F59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99"/>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Text Box 5">
            <a:extLst>
              <a:ext uri="{FF2B5EF4-FFF2-40B4-BE49-F238E27FC236}">
                <a16:creationId xmlns:a16="http://schemas.microsoft.com/office/drawing/2014/main" id="{7AB6C4C3-9646-434A-A9C8-9F3CE4511167}"/>
              </a:ext>
            </a:extLst>
          </p:cNvPr>
          <p:cNvSpPr txBox="1">
            <a:spLocks noChangeArrowheads="1"/>
          </p:cNvSpPr>
          <p:nvPr/>
        </p:nvSpPr>
        <p:spPr bwMode="auto">
          <a:xfrm>
            <a:off x="7080250" y="0"/>
            <a:ext cx="2063750" cy="396875"/>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a:solidFill>
                  <a:schemeClr val="bg1"/>
                </a:solidFill>
              </a:rPr>
              <a:t>Versailles Today</a:t>
            </a: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B32122EE-AB19-4379-8215-DD63BA14D7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1765"/>
          <a:stretch>
            <a:fillRect/>
          </a:stretch>
        </p:blipFill>
        <p:spPr bwMode="auto">
          <a:xfrm>
            <a:off x="0" y="0"/>
            <a:ext cx="9144000" cy="686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 Box 5">
            <a:extLst>
              <a:ext uri="{FF2B5EF4-FFF2-40B4-BE49-F238E27FC236}">
                <a16:creationId xmlns:a16="http://schemas.microsoft.com/office/drawing/2014/main" id="{62A83528-6650-4F5F-B227-2EA64E3DC702}"/>
              </a:ext>
            </a:extLst>
          </p:cNvPr>
          <p:cNvSpPr txBox="1">
            <a:spLocks noChangeArrowheads="1"/>
          </p:cNvSpPr>
          <p:nvPr/>
        </p:nvSpPr>
        <p:spPr bwMode="auto">
          <a:xfrm>
            <a:off x="7080250" y="0"/>
            <a:ext cx="2063750" cy="396875"/>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a:solidFill>
                  <a:schemeClr val="bg1"/>
                </a:solidFill>
              </a:rPr>
              <a:t>Versailles Today</a:t>
            </a: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A04444D5-70C4-48EC-A6BC-35A28E3D1A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7" name="Text Box 3">
            <a:extLst>
              <a:ext uri="{FF2B5EF4-FFF2-40B4-BE49-F238E27FC236}">
                <a16:creationId xmlns:a16="http://schemas.microsoft.com/office/drawing/2014/main" id="{57FF9E36-0ED8-4E92-886F-62FC8A6B1F9C}"/>
              </a:ext>
            </a:extLst>
          </p:cNvPr>
          <p:cNvSpPr txBox="1">
            <a:spLocks noChangeArrowheads="1"/>
          </p:cNvSpPr>
          <p:nvPr/>
        </p:nvSpPr>
        <p:spPr bwMode="auto">
          <a:xfrm>
            <a:off x="5656263" y="0"/>
            <a:ext cx="3487737" cy="396875"/>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a:solidFill>
                  <a:schemeClr val="bg1"/>
                </a:solidFill>
              </a:rPr>
              <a:t>Delegates at Versailles, 1919</a:t>
            </a: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B783C8CC-B90E-41D5-8FF1-F0DC4B1A07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19" t="516" b="38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1" name="Text Box 4">
            <a:extLst>
              <a:ext uri="{FF2B5EF4-FFF2-40B4-BE49-F238E27FC236}">
                <a16:creationId xmlns:a16="http://schemas.microsoft.com/office/drawing/2014/main" id="{17809645-84C4-4EB2-8B31-882F209BF17B}"/>
              </a:ext>
            </a:extLst>
          </p:cNvPr>
          <p:cNvSpPr txBox="1">
            <a:spLocks noChangeArrowheads="1"/>
          </p:cNvSpPr>
          <p:nvPr/>
        </p:nvSpPr>
        <p:spPr bwMode="auto">
          <a:xfrm>
            <a:off x="5656263" y="0"/>
            <a:ext cx="3487737" cy="396875"/>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a:solidFill>
                  <a:schemeClr val="bg1"/>
                </a:solidFill>
              </a:rPr>
              <a:t>Delegates at Versailles, 1919</a:t>
            </a: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ext Box 6">
            <a:extLst>
              <a:ext uri="{FF2B5EF4-FFF2-40B4-BE49-F238E27FC236}">
                <a16:creationId xmlns:a16="http://schemas.microsoft.com/office/drawing/2014/main" id="{2E881BF8-E570-4967-8256-96888C6A3309}"/>
              </a:ext>
            </a:extLst>
          </p:cNvPr>
          <p:cNvSpPr txBox="1">
            <a:spLocks noChangeArrowheads="1"/>
          </p:cNvSpPr>
          <p:nvPr/>
        </p:nvSpPr>
        <p:spPr bwMode="auto">
          <a:xfrm>
            <a:off x="152400" y="1981200"/>
            <a:ext cx="1905000"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a:t>
            </a:r>
            <a:r>
              <a:rPr lang="en-US" altLang="en-US" u="sng">
                <a:solidFill>
                  <a:schemeClr val="bg1"/>
                </a:solidFill>
              </a:rPr>
              <a:t>French</a:t>
            </a:r>
            <a:r>
              <a:rPr lang="en-US" altLang="en-US">
                <a:solidFill>
                  <a:schemeClr val="bg1"/>
                </a:solidFill>
              </a:rPr>
              <a:t> wanted to crush Germany in the same place where Bismarck formed it in 1871.  </a:t>
            </a:r>
          </a:p>
        </p:txBody>
      </p:sp>
      <p:pic>
        <p:nvPicPr>
          <p:cNvPr id="8195" name="Picture 7">
            <a:extLst>
              <a:ext uri="{FF2B5EF4-FFF2-40B4-BE49-F238E27FC236}">
                <a16:creationId xmlns:a16="http://schemas.microsoft.com/office/drawing/2014/main" id="{BDBF1C78-4EF2-4506-B943-67E178A58F14}"/>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6" name="WordArt 10">
            <a:extLst>
              <a:ext uri="{FF2B5EF4-FFF2-40B4-BE49-F238E27FC236}">
                <a16:creationId xmlns:a16="http://schemas.microsoft.com/office/drawing/2014/main" id="{6E6AC6C1-80A4-439D-BBE5-A34108D014F5}"/>
              </a:ext>
            </a:extLst>
          </p:cNvPr>
          <p:cNvSpPr>
            <a:spLocks noChangeArrowheads="1" noChangeShapeType="1" noTextEdit="1"/>
          </p:cNvSpPr>
          <p:nvPr/>
        </p:nvSpPr>
        <p:spPr bwMode="auto">
          <a:xfrm>
            <a:off x="1676400" y="381000"/>
            <a:ext cx="5715000" cy="914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Why Versailles?</a:t>
            </a:r>
          </a:p>
        </p:txBody>
      </p:sp>
      <p:pic>
        <p:nvPicPr>
          <p:cNvPr id="8197" name="Picture 11">
            <a:extLst>
              <a:ext uri="{FF2B5EF4-FFF2-40B4-BE49-F238E27FC236}">
                <a16:creationId xmlns:a16="http://schemas.microsoft.com/office/drawing/2014/main" id="{0A9517D1-4731-48A5-8058-5E3B01A5C6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694" r="4013"/>
          <a:stretch>
            <a:fillRect/>
          </a:stretch>
        </p:blipFill>
        <p:spPr bwMode="auto">
          <a:xfrm>
            <a:off x="2133600" y="1600200"/>
            <a:ext cx="6858000" cy="51435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8" name="Picture 12">
            <a:extLst>
              <a:ext uri="{FF2B5EF4-FFF2-40B4-BE49-F238E27FC236}">
                <a16:creationId xmlns:a16="http://schemas.microsoft.com/office/drawing/2014/main" id="{DB50BFBB-3F19-435B-8DFE-AC3EAA8E8D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14">
            <a:extLst>
              <a:ext uri="{FF2B5EF4-FFF2-40B4-BE49-F238E27FC236}">
                <a16:creationId xmlns:a16="http://schemas.microsoft.com/office/drawing/2014/main" id="{3B50FFF8-418B-4638-B51F-8CEC67A798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52397"/>
          <a:stretch>
            <a:fillRect/>
          </a:stretch>
        </p:blipFill>
        <p:spPr bwMode="auto">
          <a:xfrm>
            <a:off x="0" y="4572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0" name="Picture 15">
            <a:extLst>
              <a:ext uri="{FF2B5EF4-FFF2-40B4-BE49-F238E27FC236}">
                <a16:creationId xmlns:a16="http://schemas.microsoft.com/office/drawing/2014/main" id="{B7F202DA-337A-4675-874F-A98074ED09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blinds(horizontal)">
                                      <p:cBhvr>
                                        <p:cTn id="7" dur="5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441748CE-14B9-43F5-88C3-186CA14359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5334000"/>
            <a:ext cx="2135188" cy="13620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a:extLst>
              <a:ext uri="{FF2B5EF4-FFF2-40B4-BE49-F238E27FC236}">
                <a16:creationId xmlns:a16="http://schemas.microsoft.com/office/drawing/2014/main" id="{D1E7AB9C-028F-48E2-B998-E529DA00BB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5334000"/>
            <a:ext cx="2133600" cy="13652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5" name="Picture 5">
            <a:extLst>
              <a:ext uri="{FF2B5EF4-FFF2-40B4-BE49-F238E27FC236}">
                <a16:creationId xmlns:a16="http://schemas.microsoft.com/office/drawing/2014/main" id="{AABFCF54-BFF1-49F7-87B1-24B75699A0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5334000"/>
            <a:ext cx="2133600" cy="13747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51" name="WordArt 11">
            <a:extLst>
              <a:ext uri="{FF2B5EF4-FFF2-40B4-BE49-F238E27FC236}">
                <a16:creationId xmlns:a16="http://schemas.microsoft.com/office/drawing/2014/main" id="{D8C923EB-EC90-4758-B715-EE6D65DB56D5}"/>
              </a:ext>
            </a:extLst>
          </p:cNvPr>
          <p:cNvSpPr>
            <a:spLocks noChangeArrowheads="1" noChangeShapeType="1" noTextEdit="1"/>
          </p:cNvSpPr>
          <p:nvPr/>
        </p:nvSpPr>
        <p:spPr bwMode="auto">
          <a:xfrm>
            <a:off x="381000" y="228600"/>
            <a:ext cx="8305800" cy="10668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The "Big Three"</a:t>
            </a:r>
          </a:p>
        </p:txBody>
      </p:sp>
      <p:pic>
        <p:nvPicPr>
          <p:cNvPr id="10255" name="Picture 15">
            <a:extLst>
              <a:ext uri="{FF2B5EF4-FFF2-40B4-BE49-F238E27FC236}">
                <a16:creationId xmlns:a16="http://schemas.microsoft.com/office/drawing/2014/main" id="{6F067533-A295-4685-BE26-1747B2D773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4807" r="6259"/>
          <a:stretch>
            <a:fillRect/>
          </a:stretch>
        </p:blipFill>
        <p:spPr bwMode="auto">
          <a:xfrm>
            <a:off x="3200400" y="1447800"/>
            <a:ext cx="2819400" cy="37338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56" name="Picture 16">
            <a:extLst>
              <a:ext uri="{FF2B5EF4-FFF2-40B4-BE49-F238E27FC236}">
                <a16:creationId xmlns:a16="http://schemas.microsoft.com/office/drawing/2014/main" id="{CEAF0F14-DB7D-4C86-80B6-214DFAB589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3633"/>
          <a:stretch>
            <a:fillRect/>
          </a:stretch>
        </p:blipFill>
        <p:spPr bwMode="auto">
          <a:xfrm>
            <a:off x="228600" y="1447800"/>
            <a:ext cx="2819400" cy="37338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57" name="Picture 17">
            <a:extLst>
              <a:ext uri="{FF2B5EF4-FFF2-40B4-BE49-F238E27FC236}">
                <a16:creationId xmlns:a16="http://schemas.microsoft.com/office/drawing/2014/main" id="{9025CA8B-25D9-40B7-98D4-C71C74BACEF3}"/>
              </a:ext>
            </a:extLst>
          </p:cNvPr>
          <p:cNvPicPr>
            <a:picLocks noChangeAspect="1" noChangeArrowheads="1"/>
          </p:cNvPicPr>
          <p:nvPr/>
        </p:nvPicPr>
        <p:blipFill>
          <a:blip r:embed="rId7">
            <a:lum bright="6000"/>
            <a:extLst>
              <a:ext uri="{28A0092B-C50C-407E-A947-70E740481C1C}">
                <a14:useLocalDpi xmlns:a14="http://schemas.microsoft.com/office/drawing/2010/main" val="0"/>
              </a:ext>
            </a:extLst>
          </a:blip>
          <a:srcRect l="12535" r="17340" b="20834"/>
          <a:stretch>
            <a:fillRect/>
          </a:stretch>
        </p:blipFill>
        <p:spPr bwMode="auto">
          <a:xfrm>
            <a:off x="6172200" y="1447800"/>
            <a:ext cx="2838450" cy="37338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0251"/>
                                        </p:tgtEl>
                                        <p:attrNameLst>
                                          <p:attrName>style.visibility</p:attrName>
                                        </p:attrNameLst>
                                      </p:cBhvr>
                                      <p:to>
                                        <p:strVal val="visible"/>
                                      </p:to>
                                    </p:set>
                                    <p:anim calcmode="lin" valueType="num">
                                      <p:cBhvr>
                                        <p:cTn id="7" dur="500" fill="hold"/>
                                        <p:tgtEl>
                                          <p:spTgt spid="10251"/>
                                        </p:tgtEl>
                                        <p:attrNameLst>
                                          <p:attrName>ppt_w</p:attrName>
                                        </p:attrNameLst>
                                      </p:cBhvr>
                                      <p:tavLst>
                                        <p:tav tm="0">
                                          <p:val>
                                            <p:fltVal val="0"/>
                                          </p:val>
                                        </p:tav>
                                        <p:tav tm="100000">
                                          <p:val>
                                            <p:strVal val="#ppt_w"/>
                                          </p:val>
                                        </p:tav>
                                      </p:tavLst>
                                    </p:anim>
                                    <p:anim calcmode="lin" valueType="num">
                                      <p:cBhvr>
                                        <p:cTn id="8" dur="500" fill="hold"/>
                                        <p:tgtEl>
                                          <p:spTgt spid="10251"/>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1000"/>
                                  </p:stCondLst>
                                  <p:childTnLst>
                                    <p:set>
                                      <p:cBhvr>
                                        <p:cTn id="11" dur="1" fill="hold">
                                          <p:stCondLst>
                                            <p:cond delay="0"/>
                                          </p:stCondLst>
                                        </p:cTn>
                                        <p:tgtEl>
                                          <p:spTgt spid="10256"/>
                                        </p:tgtEl>
                                        <p:attrNameLst>
                                          <p:attrName>style.visibility</p:attrName>
                                        </p:attrNameLst>
                                      </p:cBhvr>
                                      <p:to>
                                        <p:strVal val="visible"/>
                                      </p:to>
                                    </p:set>
                                    <p:anim calcmode="lin" valueType="num">
                                      <p:cBhvr>
                                        <p:cTn id="12" dur="500" fill="hold"/>
                                        <p:tgtEl>
                                          <p:spTgt spid="10256"/>
                                        </p:tgtEl>
                                        <p:attrNameLst>
                                          <p:attrName>ppt_w</p:attrName>
                                        </p:attrNameLst>
                                      </p:cBhvr>
                                      <p:tavLst>
                                        <p:tav tm="0">
                                          <p:val>
                                            <p:fltVal val="0"/>
                                          </p:val>
                                        </p:tav>
                                        <p:tav tm="100000">
                                          <p:val>
                                            <p:strVal val="#ppt_w"/>
                                          </p:val>
                                        </p:tav>
                                      </p:tavLst>
                                    </p:anim>
                                    <p:anim calcmode="lin" valueType="num">
                                      <p:cBhvr>
                                        <p:cTn id="13" dur="500" fill="hold"/>
                                        <p:tgtEl>
                                          <p:spTgt spid="10256"/>
                                        </p:tgtEl>
                                        <p:attrNameLst>
                                          <p:attrName>ppt_h</p:attrName>
                                        </p:attrNameLst>
                                      </p:cBhvr>
                                      <p:tavLst>
                                        <p:tav tm="0">
                                          <p:val>
                                            <p:fltVal val="0"/>
                                          </p:val>
                                        </p:tav>
                                        <p:tav tm="100000">
                                          <p:val>
                                            <p:strVal val="#ppt_h"/>
                                          </p:val>
                                        </p:tav>
                                      </p:tavLst>
                                    </p:anim>
                                  </p:childTnLst>
                                </p:cTn>
                              </p:par>
                            </p:childTnLst>
                          </p:cTn>
                        </p:par>
                        <p:par>
                          <p:cTn id="14" fill="hold" nodeType="afterGroup">
                            <p:stCondLst>
                              <p:cond delay="2000"/>
                            </p:stCondLst>
                            <p:childTnLst>
                              <p:par>
                                <p:cTn id="15" presetID="22" presetClass="entr" presetSubtype="8" fill="hold" nodeType="afterEffect">
                                  <p:stCondLst>
                                    <p:cond delay="0"/>
                                  </p:stCondLst>
                                  <p:childTnLst>
                                    <p:set>
                                      <p:cBhvr>
                                        <p:cTn id="16" dur="1" fill="hold">
                                          <p:stCondLst>
                                            <p:cond delay="0"/>
                                          </p:stCondLst>
                                        </p:cTn>
                                        <p:tgtEl>
                                          <p:spTgt spid="10242"/>
                                        </p:tgtEl>
                                        <p:attrNameLst>
                                          <p:attrName>style.visibility</p:attrName>
                                        </p:attrNameLst>
                                      </p:cBhvr>
                                      <p:to>
                                        <p:strVal val="visible"/>
                                      </p:to>
                                    </p:set>
                                    <p:animEffect transition="in" filter="wipe(left)">
                                      <p:cBhvr>
                                        <p:cTn id="17" dur="500"/>
                                        <p:tgtEl>
                                          <p:spTgt spid="10242"/>
                                        </p:tgtEl>
                                      </p:cBhvr>
                                    </p:animEffect>
                                  </p:childTnLst>
                                </p:cTn>
                              </p:par>
                            </p:childTnLst>
                          </p:cTn>
                        </p:par>
                        <p:par>
                          <p:cTn id="18" fill="hold" nodeType="afterGroup">
                            <p:stCondLst>
                              <p:cond delay="2500"/>
                            </p:stCondLst>
                            <p:childTnLst>
                              <p:par>
                                <p:cTn id="19" presetID="23" presetClass="entr" presetSubtype="16" fill="hold" nodeType="afterEffect">
                                  <p:stCondLst>
                                    <p:cond delay="1000"/>
                                  </p:stCondLst>
                                  <p:childTnLst>
                                    <p:set>
                                      <p:cBhvr>
                                        <p:cTn id="20" dur="1" fill="hold">
                                          <p:stCondLst>
                                            <p:cond delay="0"/>
                                          </p:stCondLst>
                                        </p:cTn>
                                        <p:tgtEl>
                                          <p:spTgt spid="10255"/>
                                        </p:tgtEl>
                                        <p:attrNameLst>
                                          <p:attrName>style.visibility</p:attrName>
                                        </p:attrNameLst>
                                      </p:cBhvr>
                                      <p:to>
                                        <p:strVal val="visible"/>
                                      </p:to>
                                    </p:set>
                                    <p:anim calcmode="lin" valueType="num">
                                      <p:cBhvr>
                                        <p:cTn id="21" dur="500" fill="hold"/>
                                        <p:tgtEl>
                                          <p:spTgt spid="10255"/>
                                        </p:tgtEl>
                                        <p:attrNameLst>
                                          <p:attrName>ppt_w</p:attrName>
                                        </p:attrNameLst>
                                      </p:cBhvr>
                                      <p:tavLst>
                                        <p:tav tm="0">
                                          <p:val>
                                            <p:fltVal val="0"/>
                                          </p:val>
                                        </p:tav>
                                        <p:tav tm="100000">
                                          <p:val>
                                            <p:strVal val="#ppt_w"/>
                                          </p:val>
                                        </p:tav>
                                      </p:tavLst>
                                    </p:anim>
                                    <p:anim calcmode="lin" valueType="num">
                                      <p:cBhvr>
                                        <p:cTn id="22" dur="500" fill="hold"/>
                                        <p:tgtEl>
                                          <p:spTgt spid="10255"/>
                                        </p:tgtEl>
                                        <p:attrNameLst>
                                          <p:attrName>ppt_h</p:attrName>
                                        </p:attrNameLst>
                                      </p:cBhvr>
                                      <p:tavLst>
                                        <p:tav tm="0">
                                          <p:val>
                                            <p:fltVal val="0"/>
                                          </p:val>
                                        </p:tav>
                                        <p:tav tm="100000">
                                          <p:val>
                                            <p:strVal val="#ppt_h"/>
                                          </p:val>
                                        </p:tav>
                                      </p:tavLst>
                                    </p:anim>
                                  </p:childTnLst>
                                </p:cTn>
                              </p:par>
                            </p:childTnLst>
                          </p:cTn>
                        </p:par>
                        <p:par>
                          <p:cTn id="23" fill="hold" nodeType="afterGroup">
                            <p:stCondLst>
                              <p:cond delay="4000"/>
                            </p:stCondLst>
                            <p:childTnLst>
                              <p:par>
                                <p:cTn id="24" presetID="22" presetClass="entr" presetSubtype="8" fill="hold" nodeType="afterEffect">
                                  <p:stCondLst>
                                    <p:cond delay="0"/>
                                  </p:stCondLst>
                                  <p:childTnLst>
                                    <p:set>
                                      <p:cBhvr>
                                        <p:cTn id="25" dur="1" fill="hold">
                                          <p:stCondLst>
                                            <p:cond delay="0"/>
                                          </p:stCondLst>
                                        </p:cTn>
                                        <p:tgtEl>
                                          <p:spTgt spid="10245"/>
                                        </p:tgtEl>
                                        <p:attrNameLst>
                                          <p:attrName>style.visibility</p:attrName>
                                        </p:attrNameLst>
                                      </p:cBhvr>
                                      <p:to>
                                        <p:strVal val="visible"/>
                                      </p:to>
                                    </p:set>
                                    <p:animEffect transition="in" filter="wipe(left)">
                                      <p:cBhvr>
                                        <p:cTn id="26" dur="500"/>
                                        <p:tgtEl>
                                          <p:spTgt spid="10245"/>
                                        </p:tgtEl>
                                      </p:cBhvr>
                                    </p:animEffect>
                                  </p:childTnLst>
                                </p:cTn>
                              </p:par>
                            </p:childTnLst>
                          </p:cTn>
                        </p:par>
                        <p:par>
                          <p:cTn id="27" fill="hold" nodeType="afterGroup">
                            <p:stCondLst>
                              <p:cond delay="4500"/>
                            </p:stCondLst>
                            <p:childTnLst>
                              <p:par>
                                <p:cTn id="28" presetID="23" presetClass="entr" presetSubtype="16" fill="hold" nodeType="afterEffect">
                                  <p:stCondLst>
                                    <p:cond delay="1000"/>
                                  </p:stCondLst>
                                  <p:childTnLst>
                                    <p:set>
                                      <p:cBhvr>
                                        <p:cTn id="29" dur="1" fill="hold">
                                          <p:stCondLst>
                                            <p:cond delay="0"/>
                                          </p:stCondLst>
                                        </p:cTn>
                                        <p:tgtEl>
                                          <p:spTgt spid="10257"/>
                                        </p:tgtEl>
                                        <p:attrNameLst>
                                          <p:attrName>style.visibility</p:attrName>
                                        </p:attrNameLst>
                                      </p:cBhvr>
                                      <p:to>
                                        <p:strVal val="visible"/>
                                      </p:to>
                                    </p:set>
                                    <p:anim calcmode="lin" valueType="num">
                                      <p:cBhvr>
                                        <p:cTn id="30" dur="500" fill="hold"/>
                                        <p:tgtEl>
                                          <p:spTgt spid="10257"/>
                                        </p:tgtEl>
                                        <p:attrNameLst>
                                          <p:attrName>ppt_w</p:attrName>
                                        </p:attrNameLst>
                                      </p:cBhvr>
                                      <p:tavLst>
                                        <p:tav tm="0">
                                          <p:val>
                                            <p:fltVal val="0"/>
                                          </p:val>
                                        </p:tav>
                                        <p:tav tm="100000">
                                          <p:val>
                                            <p:strVal val="#ppt_w"/>
                                          </p:val>
                                        </p:tav>
                                      </p:tavLst>
                                    </p:anim>
                                    <p:anim calcmode="lin" valueType="num">
                                      <p:cBhvr>
                                        <p:cTn id="31" dur="500" fill="hold"/>
                                        <p:tgtEl>
                                          <p:spTgt spid="10257"/>
                                        </p:tgtEl>
                                        <p:attrNameLst>
                                          <p:attrName>ppt_h</p:attrName>
                                        </p:attrNameLst>
                                      </p:cBhvr>
                                      <p:tavLst>
                                        <p:tav tm="0">
                                          <p:val>
                                            <p:fltVal val="0"/>
                                          </p:val>
                                        </p:tav>
                                        <p:tav tm="100000">
                                          <p:val>
                                            <p:strVal val="#ppt_h"/>
                                          </p:val>
                                        </p:tav>
                                      </p:tavLst>
                                    </p:anim>
                                  </p:childTnLst>
                                </p:cTn>
                              </p:par>
                            </p:childTnLst>
                          </p:cTn>
                        </p:par>
                        <p:par>
                          <p:cTn id="32" fill="hold" nodeType="afterGroup">
                            <p:stCondLst>
                              <p:cond delay="6000"/>
                            </p:stCondLst>
                            <p:childTnLst>
                              <p:par>
                                <p:cTn id="33" presetID="22" presetClass="entr" presetSubtype="8" fill="hold" nodeType="afterEffect">
                                  <p:stCondLst>
                                    <p:cond delay="0"/>
                                  </p:stCondLst>
                                  <p:childTnLst>
                                    <p:set>
                                      <p:cBhvr>
                                        <p:cTn id="34" dur="1" fill="hold">
                                          <p:stCondLst>
                                            <p:cond delay="0"/>
                                          </p:stCondLst>
                                        </p:cTn>
                                        <p:tgtEl>
                                          <p:spTgt spid="10243"/>
                                        </p:tgtEl>
                                        <p:attrNameLst>
                                          <p:attrName>style.visibility</p:attrName>
                                        </p:attrNameLst>
                                      </p:cBhvr>
                                      <p:to>
                                        <p:strVal val="visible"/>
                                      </p:to>
                                    </p:set>
                                    <p:animEffect transition="in" filter="wipe(left)">
                                      <p:cBhvr>
                                        <p:cTn id="35"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a:extLst>
              <a:ext uri="{FF2B5EF4-FFF2-40B4-BE49-F238E27FC236}">
                <a16:creationId xmlns:a16="http://schemas.microsoft.com/office/drawing/2014/main" id="{54E19714-BDC9-46ED-ADD0-647DFD6376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70" name="Rectangle 10">
            <a:extLst>
              <a:ext uri="{FF2B5EF4-FFF2-40B4-BE49-F238E27FC236}">
                <a16:creationId xmlns:a16="http://schemas.microsoft.com/office/drawing/2014/main" id="{647596E9-07AB-4077-BBAD-CBA953D00468}"/>
              </a:ext>
            </a:extLst>
          </p:cNvPr>
          <p:cNvSpPr>
            <a:spLocks noChangeArrowheads="1"/>
          </p:cNvSpPr>
          <p:nvPr/>
        </p:nvSpPr>
        <p:spPr bwMode="auto">
          <a:xfrm>
            <a:off x="4876800" y="4495800"/>
            <a:ext cx="1600200" cy="1066800"/>
          </a:xfrm>
          <a:prstGeom prst="rect">
            <a:avLst/>
          </a:prstGeom>
          <a:solidFill>
            <a:schemeClr val="bg1"/>
          </a:solidFill>
          <a:ln w="762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a:t>Georges</a:t>
            </a:r>
          </a:p>
          <a:p>
            <a:pPr algn="ctr" eaLnBrk="1" hangingPunct="1"/>
            <a:r>
              <a:rPr lang="en-US" altLang="en-US" sz="2000"/>
              <a:t>Clemenceau</a:t>
            </a:r>
          </a:p>
          <a:p>
            <a:pPr algn="ctr" eaLnBrk="1" hangingPunct="1"/>
            <a:r>
              <a:rPr lang="en-US" altLang="en-US" sz="2000">
                <a:solidFill>
                  <a:schemeClr val="tx1"/>
                </a:solidFill>
              </a:rPr>
              <a:t>(France)</a:t>
            </a:r>
          </a:p>
        </p:txBody>
      </p:sp>
      <p:sp>
        <p:nvSpPr>
          <p:cNvPr id="15371" name="Rectangle 11">
            <a:extLst>
              <a:ext uri="{FF2B5EF4-FFF2-40B4-BE49-F238E27FC236}">
                <a16:creationId xmlns:a16="http://schemas.microsoft.com/office/drawing/2014/main" id="{547CE7A2-4595-4342-B5B9-2913BFBCEAAB}"/>
              </a:ext>
            </a:extLst>
          </p:cNvPr>
          <p:cNvSpPr>
            <a:spLocks noChangeArrowheads="1"/>
          </p:cNvSpPr>
          <p:nvPr/>
        </p:nvSpPr>
        <p:spPr bwMode="auto">
          <a:xfrm>
            <a:off x="2362200" y="4495800"/>
            <a:ext cx="1600200" cy="1066800"/>
          </a:xfrm>
          <a:prstGeom prst="rect">
            <a:avLst/>
          </a:prstGeom>
          <a:solidFill>
            <a:srgbClr val="B2B2B2"/>
          </a:solidFill>
          <a:ln w="762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a:t>Vittorio</a:t>
            </a:r>
          </a:p>
          <a:p>
            <a:pPr algn="ctr" eaLnBrk="1" hangingPunct="1"/>
            <a:r>
              <a:rPr lang="en-US" altLang="en-US" sz="2000"/>
              <a:t>Orlando</a:t>
            </a:r>
          </a:p>
          <a:p>
            <a:pPr algn="ctr" eaLnBrk="1" hangingPunct="1"/>
            <a:r>
              <a:rPr lang="en-US" altLang="en-US" sz="2000">
                <a:solidFill>
                  <a:schemeClr val="tx1"/>
                </a:solidFill>
              </a:rPr>
              <a:t>(Italy)</a:t>
            </a:r>
          </a:p>
        </p:txBody>
      </p:sp>
      <p:sp>
        <p:nvSpPr>
          <p:cNvPr id="15372" name="Rectangle 12">
            <a:extLst>
              <a:ext uri="{FF2B5EF4-FFF2-40B4-BE49-F238E27FC236}">
                <a16:creationId xmlns:a16="http://schemas.microsoft.com/office/drawing/2014/main" id="{C539FCC5-6F8B-4C15-8C11-2A574A3E0580}"/>
              </a:ext>
            </a:extLst>
          </p:cNvPr>
          <p:cNvSpPr>
            <a:spLocks noChangeArrowheads="1"/>
          </p:cNvSpPr>
          <p:nvPr/>
        </p:nvSpPr>
        <p:spPr bwMode="auto">
          <a:xfrm>
            <a:off x="609600" y="4495800"/>
            <a:ext cx="1600200" cy="1066800"/>
          </a:xfrm>
          <a:prstGeom prst="rect">
            <a:avLst/>
          </a:prstGeom>
          <a:solidFill>
            <a:schemeClr val="bg1"/>
          </a:solidFill>
          <a:ln w="762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a:t>David Lloyd</a:t>
            </a:r>
          </a:p>
          <a:p>
            <a:pPr algn="ctr" eaLnBrk="1" hangingPunct="1"/>
            <a:r>
              <a:rPr lang="en-US" altLang="en-US" sz="2000"/>
              <a:t>George</a:t>
            </a:r>
          </a:p>
          <a:p>
            <a:pPr algn="ctr" eaLnBrk="1" hangingPunct="1"/>
            <a:r>
              <a:rPr lang="en-US" altLang="en-US" sz="2000">
                <a:solidFill>
                  <a:schemeClr val="tx1"/>
                </a:solidFill>
              </a:rPr>
              <a:t>(Britain)</a:t>
            </a:r>
          </a:p>
        </p:txBody>
      </p:sp>
      <p:sp>
        <p:nvSpPr>
          <p:cNvPr id="15373" name="Rectangle 13">
            <a:extLst>
              <a:ext uri="{FF2B5EF4-FFF2-40B4-BE49-F238E27FC236}">
                <a16:creationId xmlns:a16="http://schemas.microsoft.com/office/drawing/2014/main" id="{C8B5B49B-7CCF-4199-A183-CE59426033B2}"/>
              </a:ext>
            </a:extLst>
          </p:cNvPr>
          <p:cNvSpPr>
            <a:spLocks noChangeArrowheads="1"/>
          </p:cNvSpPr>
          <p:nvPr/>
        </p:nvSpPr>
        <p:spPr bwMode="auto">
          <a:xfrm>
            <a:off x="6705600" y="4495800"/>
            <a:ext cx="1600200" cy="1066800"/>
          </a:xfrm>
          <a:prstGeom prst="rect">
            <a:avLst/>
          </a:prstGeom>
          <a:solidFill>
            <a:schemeClr val="bg1"/>
          </a:solidFill>
          <a:ln w="762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a:t>Woodrow</a:t>
            </a:r>
          </a:p>
          <a:p>
            <a:pPr algn="ctr" eaLnBrk="1" hangingPunct="1"/>
            <a:r>
              <a:rPr lang="en-US" altLang="en-US" sz="2000"/>
              <a:t>Wilson</a:t>
            </a:r>
          </a:p>
          <a:p>
            <a:pPr algn="ctr" eaLnBrk="1" hangingPunct="1"/>
            <a:r>
              <a:rPr lang="en-US" altLang="en-US" sz="2000">
                <a:solidFill>
                  <a:schemeClr val="tx1"/>
                </a:solidFill>
              </a:rPr>
              <a:t>(US)</a:t>
            </a:r>
          </a:p>
        </p:txBody>
      </p:sp>
      <p:sp>
        <p:nvSpPr>
          <p:cNvPr id="15375" name="Text Box 15">
            <a:extLst>
              <a:ext uri="{FF2B5EF4-FFF2-40B4-BE49-F238E27FC236}">
                <a16:creationId xmlns:a16="http://schemas.microsoft.com/office/drawing/2014/main" id="{6305DD64-C197-462E-932D-0354AFA4F4E9}"/>
              </a:ext>
            </a:extLst>
          </p:cNvPr>
          <p:cNvSpPr txBox="1">
            <a:spLocks noChangeArrowheads="1"/>
          </p:cNvSpPr>
          <p:nvPr/>
        </p:nvSpPr>
        <p:spPr bwMode="auto">
          <a:xfrm>
            <a:off x="0" y="5670550"/>
            <a:ext cx="9144000" cy="118745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Although there were delegates from </a:t>
            </a:r>
            <a:r>
              <a:rPr lang="en-US" altLang="en-US" u="sng">
                <a:solidFill>
                  <a:schemeClr val="bg1"/>
                </a:solidFill>
              </a:rPr>
              <a:t>39</a:t>
            </a:r>
            <a:r>
              <a:rPr lang="en-US" altLang="en-US">
                <a:solidFill>
                  <a:schemeClr val="bg1"/>
                </a:solidFill>
              </a:rPr>
              <a:t> nations at the conference, the important decisions were made by the leaders of the three strongest </a:t>
            </a:r>
            <a:r>
              <a:rPr lang="en-US" altLang="en-US" u="sng">
                <a:solidFill>
                  <a:schemeClr val="bg1"/>
                </a:solidFill>
              </a:rPr>
              <a:t>Allied</a:t>
            </a:r>
            <a:r>
              <a:rPr lang="en-US" altLang="en-US">
                <a:solidFill>
                  <a:schemeClr val="bg1"/>
                </a:solidFill>
              </a:rPr>
              <a:t> powers: the US, Britain, and France. </a:t>
            </a:r>
          </a:p>
        </p:txBody>
      </p:sp>
      <p:sp>
        <p:nvSpPr>
          <p:cNvPr id="10248" name="WordArt 16">
            <a:extLst>
              <a:ext uri="{FF2B5EF4-FFF2-40B4-BE49-F238E27FC236}">
                <a16:creationId xmlns:a16="http://schemas.microsoft.com/office/drawing/2014/main" id="{92EC3AEC-2723-4E81-A8A3-D8093A3AD8B5}"/>
              </a:ext>
            </a:extLst>
          </p:cNvPr>
          <p:cNvSpPr>
            <a:spLocks noChangeArrowheads="1" noChangeShapeType="1" noTextEdit="1"/>
          </p:cNvSpPr>
          <p:nvPr/>
        </p:nvSpPr>
        <p:spPr bwMode="auto">
          <a:xfrm>
            <a:off x="381000" y="152400"/>
            <a:ext cx="8305800" cy="914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The "Big Three"</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5372"/>
                                        </p:tgtEl>
                                        <p:attrNameLst>
                                          <p:attrName>style.visibility</p:attrName>
                                        </p:attrNameLst>
                                      </p:cBhvr>
                                      <p:to>
                                        <p:strVal val="visible"/>
                                      </p:to>
                                    </p:set>
                                    <p:anim calcmode="lin" valueType="num">
                                      <p:cBhvr>
                                        <p:cTn id="7" dur="500" fill="hold"/>
                                        <p:tgtEl>
                                          <p:spTgt spid="15372"/>
                                        </p:tgtEl>
                                        <p:attrNameLst>
                                          <p:attrName>ppt_w</p:attrName>
                                        </p:attrNameLst>
                                      </p:cBhvr>
                                      <p:tavLst>
                                        <p:tav tm="0">
                                          <p:val>
                                            <p:fltVal val="0"/>
                                          </p:val>
                                        </p:tav>
                                        <p:tav tm="100000">
                                          <p:val>
                                            <p:strVal val="#ppt_w"/>
                                          </p:val>
                                        </p:tav>
                                      </p:tavLst>
                                    </p:anim>
                                    <p:anim calcmode="lin" valueType="num">
                                      <p:cBhvr>
                                        <p:cTn id="8" dur="500" fill="hold"/>
                                        <p:tgtEl>
                                          <p:spTgt spid="15372"/>
                                        </p:tgtEl>
                                        <p:attrNameLst>
                                          <p:attrName>ppt_h</p:attrName>
                                        </p:attrNameLst>
                                      </p:cBhvr>
                                      <p:tavLst>
                                        <p:tav tm="0">
                                          <p:val>
                                            <p:fltVal val="0"/>
                                          </p:val>
                                        </p:tav>
                                        <p:tav tm="100000">
                                          <p:val>
                                            <p:strVal val="#ppt_h"/>
                                          </p:val>
                                        </p:tav>
                                      </p:tavLst>
                                    </p:anim>
                                  </p:childTnLst>
                                </p:cTn>
                              </p:par>
                            </p:childTnLst>
                          </p:cTn>
                        </p:par>
                        <p:par>
                          <p:cTn id="9" fill="hold" nodeType="afterGroup">
                            <p:stCondLst>
                              <p:cond delay="1500"/>
                            </p:stCondLst>
                            <p:childTnLst>
                              <p:par>
                                <p:cTn id="10" presetID="23" presetClass="entr" presetSubtype="16" fill="hold" grpId="0" nodeType="afterEffect">
                                  <p:stCondLst>
                                    <p:cond delay="1000"/>
                                  </p:stCondLst>
                                  <p:childTnLst>
                                    <p:set>
                                      <p:cBhvr>
                                        <p:cTn id="11" dur="1" fill="hold">
                                          <p:stCondLst>
                                            <p:cond delay="0"/>
                                          </p:stCondLst>
                                        </p:cTn>
                                        <p:tgtEl>
                                          <p:spTgt spid="15370"/>
                                        </p:tgtEl>
                                        <p:attrNameLst>
                                          <p:attrName>style.visibility</p:attrName>
                                        </p:attrNameLst>
                                      </p:cBhvr>
                                      <p:to>
                                        <p:strVal val="visible"/>
                                      </p:to>
                                    </p:set>
                                    <p:anim calcmode="lin" valueType="num">
                                      <p:cBhvr>
                                        <p:cTn id="12" dur="500" fill="hold"/>
                                        <p:tgtEl>
                                          <p:spTgt spid="15370"/>
                                        </p:tgtEl>
                                        <p:attrNameLst>
                                          <p:attrName>ppt_w</p:attrName>
                                        </p:attrNameLst>
                                      </p:cBhvr>
                                      <p:tavLst>
                                        <p:tav tm="0">
                                          <p:val>
                                            <p:fltVal val="0"/>
                                          </p:val>
                                        </p:tav>
                                        <p:tav tm="100000">
                                          <p:val>
                                            <p:strVal val="#ppt_w"/>
                                          </p:val>
                                        </p:tav>
                                      </p:tavLst>
                                    </p:anim>
                                    <p:anim calcmode="lin" valueType="num">
                                      <p:cBhvr>
                                        <p:cTn id="13" dur="500" fill="hold"/>
                                        <p:tgtEl>
                                          <p:spTgt spid="15370"/>
                                        </p:tgtEl>
                                        <p:attrNameLst>
                                          <p:attrName>ppt_h</p:attrName>
                                        </p:attrNameLst>
                                      </p:cBhvr>
                                      <p:tavLst>
                                        <p:tav tm="0">
                                          <p:val>
                                            <p:fltVal val="0"/>
                                          </p:val>
                                        </p:tav>
                                        <p:tav tm="100000">
                                          <p:val>
                                            <p:strVal val="#ppt_h"/>
                                          </p:val>
                                        </p:tav>
                                      </p:tavLst>
                                    </p:anim>
                                  </p:childTnLst>
                                </p:cTn>
                              </p:par>
                            </p:childTnLst>
                          </p:cTn>
                        </p:par>
                        <p:par>
                          <p:cTn id="14" fill="hold" nodeType="afterGroup">
                            <p:stCondLst>
                              <p:cond delay="3000"/>
                            </p:stCondLst>
                            <p:childTnLst>
                              <p:par>
                                <p:cTn id="15" presetID="23" presetClass="entr" presetSubtype="16" fill="hold" grpId="0" nodeType="afterEffect">
                                  <p:stCondLst>
                                    <p:cond delay="1000"/>
                                  </p:stCondLst>
                                  <p:childTnLst>
                                    <p:set>
                                      <p:cBhvr>
                                        <p:cTn id="16" dur="1" fill="hold">
                                          <p:stCondLst>
                                            <p:cond delay="0"/>
                                          </p:stCondLst>
                                        </p:cTn>
                                        <p:tgtEl>
                                          <p:spTgt spid="15373"/>
                                        </p:tgtEl>
                                        <p:attrNameLst>
                                          <p:attrName>style.visibility</p:attrName>
                                        </p:attrNameLst>
                                      </p:cBhvr>
                                      <p:to>
                                        <p:strVal val="visible"/>
                                      </p:to>
                                    </p:set>
                                    <p:anim calcmode="lin" valueType="num">
                                      <p:cBhvr>
                                        <p:cTn id="17" dur="500" fill="hold"/>
                                        <p:tgtEl>
                                          <p:spTgt spid="15373"/>
                                        </p:tgtEl>
                                        <p:attrNameLst>
                                          <p:attrName>ppt_w</p:attrName>
                                        </p:attrNameLst>
                                      </p:cBhvr>
                                      <p:tavLst>
                                        <p:tav tm="0">
                                          <p:val>
                                            <p:fltVal val="0"/>
                                          </p:val>
                                        </p:tav>
                                        <p:tav tm="100000">
                                          <p:val>
                                            <p:strVal val="#ppt_w"/>
                                          </p:val>
                                        </p:tav>
                                      </p:tavLst>
                                    </p:anim>
                                    <p:anim calcmode="lin" valueType="num">
                                      <p:cBhvr>
                                        <p:cTn id="18" dur="500" fill="hold"/>
                                        <p:tgtEl>
                                          <p:spTgt spid="15373"/>
                                        </p:tgtEl>
                                        <p:attrNameLst>
                                          <p:attrName>ppt_h</p:attrName>
                                        </p:attrNameLst>
                                      </p:cBhvr>
                                      <p:tavLst>
                                        <p:tav tm="0">
                                          <p:val>
                                            <p:fltVal val="0"/>
                                          </p:val>
                                        </p:tav>
                                        <p:tav tm="100000">
                                          <p:val>
                                            <p:strVal val="#ppt_h"/>
                                          </p:val>
                                        </p:tav>
                                      </p:tavLst>
                                    </p:anim>
                                  </p:childTnLst>
                                </p:cTn>
                              </p:par>
                            </p:childTnLst>
                          </p:cTn>
                        </p:par>
                        <p:par>
                          <p:cTn id="19" fill="hold" nodeType="afterGroup">
                            <p:stCondLst>
                              <p:cond delay="4500"/>
                            </p:stCondLst>
                            <p:childTnLst>
                              <p:par>
                                <p:cTn id="20" presetID="23" presetClass="entr" presetSubtype="16" fill="hold" grpId="0" nodeType="afterEffect">
                                  <p:stCondLst>
                                    <p:cond delay="1000"/>
                                  </p:stCondLst>
                                  <p:childTnLst>
                                    <p:set>
                                      <p:cBhvr>
                                        <p:cTn id="21" dur="1" fill="hold">
                                          <p:stCondLst>
                                            <p:cond delay="0"/>
                                          </p:stCondLst>
                                        </p:cTn>
                                        <p:tgtEl>
                                          <p:spTgt spid="15371"/>
                                        </p:tgtEl>
                                        <p:attrNameLst>
                                          <p:attrName>style.visibility</p:attrName>
                                        </p:attrNameLst>
                                      </p:cBhvr>
                                      <p:to>
                                        <p:strVal val="visible"/>
                                      </p:to>
                                    </p:set>
                                    <p:anim calcmode="lin" valueType="num">
                                      <p:cBhvr>
                                        <p:cTn id="22" dur="500" fill="hold"/>
                                        <p:tgtEl>
                                          <p:spTgt spid="15371"/>
                                        </p:tgtEl>
                                        <p:attrNameLst>
                                          <p:attrName>ppt_w</p:attrName>
                                        </p:attrNameLst>
                                      </p:cBhvr>
                                      <p:tavLst>
                                        <p:tav tm="0">
                                          <p:val>
                                            <p:fltVal val="0"/>
                                          </p:val>
                                        </p:tav>
                                        <p:tav tm="100000">
                                          <p:val>
                                            <p:strVal val="#ppt_w"/>
                                          </p:val>
                                        </p:tav>
                                      </p:tavLst>
                                    </p:anim>
                                    <p:anim calcmode="lin" valueType="num">
                                      <p:cBhvr>
                                        <p:cTn id="23" dur="500" fill="hold"/>
                                        <p:tgtEl>
                                          <p:spTgt spid="15371"/>
                                        </p:tgtEl>
                                        <p:attrNameLst>
                                          <p:attrName>ppt_h</p:attrName>
                                        </p:attrNameLst>
                                      </p:cBhvr>
                                      <p:tavLst>
                                        <p:tav tm="0">
                                          <p:val>
                                            <p:fltVal val="0"/>
                                          </p:val>
                                        </p:tav>
                                        <p:tav tm="100000">
                                          <p:val>
                                            <p:strVal val="#ppt_h"/>
                                          </p:val>
                                        </p:tav>
                                      </p:tavLst>
                                    </p:anim>
                                  </p:childTnLst>
                                </p:cTn>
                              </p:par>
                            </p:childTnLst>
                          </p:cTn>
                        </p:par>
                        <p:par>
                          <p:cTn id="24" fill="hold" nodeType="afterGroup">
                            <p:stCondLst>
                              <p:cond delay="6000"/>
                            </p:stCondLst>
                            <p:childTnLst>
                              <p:par>
                                <p:cTn id="25" presetID="3" presetClass="entr" presetSubtype="10" fill="hold" grpId="0" nodeType="afterEffect">
                                  <p:stCondLst>
                                    <p:cond delay="1000"/>
                                  </p:stCondLst>
                                  <p:childTnLst>
                                    <p:set>
                                      <p:cBhvr>
                                        <p:cTn id="26" dur="1" fill="hold">
                                          <p:stCondLst>
                                            <p:cond delay="0"/>
                                          </p:stCondLst>
                                        </p:cTn>
                                        <p:tgtEl>
                                          <p:spTgt spid="15375"/>
                                        </p:tgtEl>
                                        <p:attrNameLst>
                                          <p:attrName>style.visibility</p:attrName>
                                        </p:attrNameLst>
                                      </p:cBhvr>
                                      <p:to>
                                        <p:strVal val="visible"/>
                                      </p:to>
                                    </p:set>
                                    <p:animEffect transition="in" filter="blinds(horizontal)">
                                      <p:cBhvr>
                                        <p:cTn id="27" dur="500"/>
                                        <p:tgtEl>
                                          <p:spTgt spid="15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 grpId="0" animBg="1" autoUpdateAnimBg="0"/>
      <p:bldP spid="15371" grpId="0" animBg="1" autoUpdateAnimBg="0"/>
      <p:bldP spid="15372" grpId="0" animBg="1" autoUpdateAnimBg="0"/>
      <p:bldP spid="15373" grpId="0" animBg="1" autoUpdateAnimBg="0"/>
      <p:bldP spid="15375"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a:extLst>
              <a:ext uri="{FF2B5EF4-FFF2-40B4-BE49-F238E27FC236}">
                <a16:creationId xmlns:a16="http://schemas.microsoft.com/office/drawing/2014/main" id="{CE5E4CDE-4F8F-4949-8B58-B7530E77F7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88" b="1401"/>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494" name="Picture 6">
            <a:extLst>
              <a:ext uri="{FF2B5EF4-FFF2-40B4-BE49-F238E27FC236}">
                <a16:creationId xmlns:a16="http://schemas.microsoft.com/office/drawing/2014/main" id="{87F299D8-870A-4AFB-8FFA-1113EFDB7E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535" t="2638" r="17340" b="20834"/>
          <a:stretch>
            <a:fillRect/>
          </a:stretch>
        </p:blipFill>
        <p:spPr bwMode="auto">
          <a:xfrm>
            <a:off x="1828800" y="0"/>
            <a:ext cx="53927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5" name="WordArt 7">
            <a:extLst>
              <a:ext uri="{FF2B5EF4-FFF2-40B4-BE49-F238E27FC236}">
                <a16:creationId xmlns:a16="http://schemas.microsoft.com/office/drawing/2014/main" id="{AA4A0F4C-053A-43AC-81FD-46F6A9226F12}"/>
              </a:ext>
            </a:extLst>
          </p:cNvPr>
          <p:cNvSpPr>
            <a:spLocks noChangeArrowheads="1" noChangeShapeType="1" noTextEdit="1"/>
          </p:cNvSpPr>
          <p:nvPr/>
        </p:nvSpPr>
        <p:spPr bwMode="auto">
          <a:xfrm>
            <a:off x="1143000" y="5029200"/>
            <a:ext cx="6829425" cy="169545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American President </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Woodrow Wilson</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63494"/>
                                        </p:tgtEl>
                                        <p:attrNameLst>
                                          <p:attrName>style.visibility</p:attrName>
                                        </p:attrNameLst>
                                      </p:cBhvr>
                                      <p:to>
                                        <p:strVal val="visible"/>
                                      </p:to>
                                    </p:set>
                                    <p:anim calcmode="lin" valueType="num">
                                      <p:cBhvr>
                                        <p:cTn id="7" dur="500" fill="hold"/>
                                        <p:tgtEl>
                                          <p:spTgt spid="63494"/>
                                        </p:tgtEl>
                                        <p:attrNameLst>
                                          <p:attrName>ppt_w</p:attrName>
                                        </p:attrNameLst>
                                      </p:cBhvr>
                                      <p:tavLst>
                                        <p:tav tm="0">
                                          <p:val>
                                            <p:fltVal val="0"/>
                                          </p:val>
                                        </p:tav>
                                        <p:tav tm="100000">
                                          <p:val>
                                            <p:strVal val="#ppt_w"/>
                                          </p:val>
                                        </p:tav>
                                      </p:tavLst>
                                    </p:anim>
                                    <p:anim calcmode="lin" valueType="num">
                                      <p:cBhvr>
                                        <p:cTn id="8" dur="500" fill="hold"/>
                                        <p:tgtEl>
                                          <p:spTgt spid="63494"/>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63495"/>
                                        </p:tgtEl>
                                        <p:attrNameLst>
                                          <p:attrName>style.visibility</p:attrName>
                                        </p:attrNameLst>
                                      </p:cBhvr>
                                      <p:to>
                                        <p:strVal val="visible"/>
                                      </p:to>
                                    </p:set>
                                    <p:anim calcmode="lin" valueType="num">
                                      <p:cBhvr>
                                        <p:cTn id="12" dur="500" fill="hold"/>
                                        <p:tgtEl>
                                          <p:spTgt spid="63495"/>
                                        </p:tgtEl>
                                        <p:attrNameLst>
                                          <p:attrName>ppt_w</p:attrName>
                                        </p:attrNameLst>
                                      </p:cBhvr>
                                      <p:tavLst>
                                        <p:tav tm="0">
                                          <p:val>
                                            <p:fltVal val="0"/>
                                          </p:val>
                                        </p:tav>
                                        <p:tav tm="100000">
                                          <p:val>
                                            <p:strVal val="#ppt_w"/>
                                          </p:val>
                                        </p:tav>
                                      </p:tavLst>
                                    </p:anim>
                                    <p:anim calcmode="lin" valueType="num">
                                      <p:cBhvr>
                                        <p:cTn id="13" dur="500" fill="hold"/>
                                        <p:tgtEl>
                                          <p:spTgt spid="6349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Text Box 5">
            <a:extLst>
              <a:ext uri="{FF2B5EF4-FFF2-40B4-BE49-F238E27FC236}">
                <a16:creationId xmlns:a16="http://schemas.microsoft.com/office/drawing/2014/main" id="{126116AF-DCD5-4107-80D3-2A6068D7E266}"/>
              </a:ext>
            </a:extLst>
          </p:cNvPr>
          <p:cNvSpPr txBox="1">
            <a:spLocks noChangeArrowheads="1"/>
          </p:cNvSpPr>
          <p:nvPr/>
        </p:nvSpPr>
        <p:spPr bwMode="auto">
          <a:xfrm>
            <a:off x="152400" y="2133600"/>
            <a:ext cx="49530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Wilson wanted “peace without </a:t>
            </a:r>
            <a:r>
              <a:rPr lang="en-US" altLang="en-US" u="sng">
                <a:solidFill>
                  <a:schemeClr val="bg1"/>
                </a:solidFill>
              </a:rPr>
              <a:t>victory</a:t>
            </a:r>
            <a:r>
              <a:rPr lang="en-US" altLang="en-US">
                <a:solidFill>
                  <a:schemeClr val="bg1"/>
                </a:solidFill>
              </a:rPr>
              <a:t>,” and wanted defeated nations to be treated well to avoid a war of </a:t>
            </a:r>
            <a:r>
              <a:rPr lang="en-US" altLang="en-US" u="sng">
                <a:solidFill>
                  <a:schemeClr val="bg1"/>
                </a:solidFill>
              </a:rPr>
              <a:t>revenge</a:t>
            </a:r>
            <a:r>
              <a:rPr lang="en-US" altLang="en-US">
                <a:solidFill>
                  <a:schemeClr val="bg1"/>
                </a:solidFill>
              </a:rPr>
              <a:t> in the future.  </a:t>
            </a:r>
          </a:p>
        </p:txBody>
      </p:sp>
      <p:sp>
        <p:nvSpPr>
          <p:cNvPr id="49158" name="Text Box 6">
            <a:extLst>
              <a:ext uri="{FF2B5EF4-FFF2-40B4-BE49-F238E27FC236}">
                <a16:creationId xmlns:a16="http://schemas.microsoft.com/office/drawing/2014/main" id="{13B274CA-34C5-473C-8BC3-81DBE1EA3F4D}"/>
              </a:ext>
            </a:extLst>
          </p:cNvPr>
          <p:cNvSpPr txBox="1">
            <a:spLocks noChangeArrowheads="1"/>
          </p:cNvSpPr>
          <p:nvPr/>
        </p:nvSpPr>
        <p:spPr bwMode="auto">
          <a:xfrm>
            <a:off x="152400" y="3657600"/>
            <a:ext cx="49530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Wilson introduced America’s goals his </a:t>
            </a:r>
            <a:r>
              <a:rPr lang="en-US" altLang="en-US" u="sng">
                <a:solidFill>
                  <a:schemeClr val="bg1"/>
                </a:solidFill>
              </a:rPr>
              <a:t>Fourteen Points</a:t>
            </a:r>
            <a:r>
              <a:rPr lang="en-US" altLang="en-US">
                <a:solidFill>
                  <a:schemeClr val="bg1"/>
                </a:solidFill>
              </a:rPr>
              <a:t>, which were admired by the Germans, but not the other Allies.</a:t>
            </a:r>
          </a:p>
        </p:txBody>
      </p:sp>
      <p:sp>
        <p:nvSpPr>
          <p:cNvPr id="49159" name="Text Box 7">
            <a:extLst>
              <a:ext uri="{FF2B5EF4-FFF2-40B4-BE49-F238E27FC236}">
                <a16:creationId xmlns:a16="http://schemas.microsoft.com/office/drawing/2014/main" id="{5BA0E95C-E13C-4D50-A824-5CA8B22DD502}"/>
              </a:ext>
            </a:extLst>
          </p:cNvPr>
          <p:cNvSpPr txBox="1">
            <a:spLocks noChangeArrowheads="1"/>
          </p:cNvSpPr>
          <p:nvPr/>
        </p:nvSpPr>
        <p:spPr bwMode="auto">
          <a:xfrm>
            <a:off x="152400" y="5105400"/>
            <a:ext cx="50292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Wilson wanted to eliminate the basic causes of war, such as conflicts over </a:t>
            </a:r>
            <a:r>
              <a:rPr lang="en-US" altLang="en-US" u="sng">
                <a:solidFill>
                  <a:schemeClr val="bg1"/>
                </a:solidFill>
              </a:rPr>
              <a:t>nationalism</a:t>
            </a:r>
            <a:r>
              <a:rPr lang="en-US" altLang="en-US">
                <a:solidFill>
                  <a:schemeClr val="bg1"/>
                </a:solidFill>
              </a:rPr>
              <a:t> and </a:t>
            </a:r>
            <a:r>
              <a:rPr lang="en-US" altLang="en-US" u="sng">
                <a:solidFill>
                  <a:schemeClr val="bg1"/>
                </a:solidFill>
              </a:rPr>
              <a:t>imperialism</a:t>
            </a:r>
            <a:r>
              <a:rPr lang="en-US" altLang="en-US">
                <a:solidFill>
                  <a:schemeClr val="bg1"/>
                </a:solidFill>
              </a:rPr>
              <a:t>.</a:t>
            </a:r>
          </a:p>
        </p:txBody>
      </p:sp>
      <p:pic>
        <p:nvPicPr>
          <p:cNvPr id="12293" name="Picture 9">
            <a:extLst>
              <a:ext uri="{FF2B5EF4-FFF2-40B4-BE49-F238E27FC236}">
                <a16:creationId xmlns:a16="http://schemas.microsoft.com/office/drawing/2014/main" id="{604DCA7C-71A3-4048-B983-210BB28EB104}"/>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10">
            <a:extLst>
              <a:ext uri="{FF2B5EF4-FFF2-40B4-BE49-F238E27FC236}">
                <a16:creationId xmlns:a16="http://schemas.microsoft.com/office/drawing/2014/main" id="{64254CAC-F6C9-4154-9D23-303434309C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11">
            <a:extLst>
              <a:ext uri="{FF2B5EF4-FFF2-40B4-BE49-F238E27FC236}">
                <a16:creationId xmlns:a16="http://schemas.microsoft.com/office/drawing/2014/main" id="{C68F146E-69AF-4BF5-B2B4-017E01B7D6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6" name="Picture 13">
            <a:extLst>
              <a:ext uri="{FF2B5EF4-FFF2-40B4-BE49-F238E27FC236}">
                <a16:creationId xmlns:a16="http://schemas.microsoft.com/office/drawing/2014/main" id="{250224B9-90F7-4B12-90E2-44208E1677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7" name="Picture 14">
            <a:extLst>
              <a:ext uri="{FF2B5EF4-FFF2-40B4-BE49-F238E27FC236}">
                <a16:creationId xmlns:a16="http://schemas.microsoft.com/office/drawing/2014/main" id="{DB9349AA-A4AD-4B57-B23E-F9A56F1673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2535" r="17340" b="20834"/>
          <a:stretch>
            <a:fillRect/>
          </a:stretch>
        </p:blipFill>
        <p:spPr bwMode="auto">
          <a:xfrm>
            <a:off x="5129213" y="1600200"/>
            <a:ext cx="3881437" cy="51054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8" name="Text Box 15">
            <a:extLst>
              <a:ext uri="{FF2B5EF4-FFF2-40B4-BE49-F238E27FC236}">
                <a16:creationId xmlns:a16="http://schemas.microsoft.com/office/drawing/2014/main" id="{0D57784F-8E19-4A41-BA3D-F7F251C0A895}"/>
              </a:ext>
            </a:extLst>
          </p:cNvPr>
          <p:cNvSpPr txBox="1">
            <a:spLocks noChangeArrowheads="1"/>
          </p:cNvSpPr>
          <p:nvPr/>
        </p:nvSpPr>
        <p:spPr bwMode="auto">
          <a:xfrm>
            <a:off x="1371600" y="1600200"/>
            <a:ext cx="2170113"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tx1"/>
                </a:solidFill>
              </a:rPr>
              <a:t>United States</a:t>
            </a:r>
          </a:p>
        </p:txBody>
      </p:sp>
      <p:sp>
        <p:nvSpPr>
          <p:cNvPr id="12299" name="WordArt 16">
            <a:extLst>
              <a:ext uri="{FF2B5EF4-FFF2-40B4-BE49-F238E27FC236}">
                <a16:creationId xmlns:a16="http://schemas.microsoft.com/office/drawing/2014/main" id="{97617314-301D-4DC2-8265-6DC51D448B33}"/>
              </a:ext>
            </a:extLst>
          </p:cNvPr>
          <p:cNvSpPr>
            <a:spLocks noChangeArrowheads="1" noChangeShapeType="1" noTextEdit="1"/>
          </p:cNvSpPr>
          <p:nvPr/>
        </p:nvSpPr>
        <p:spPr bwMode="auto">
          <a:xfrm>
            <a:off x="1600200" y="381000"/>
            <a:ext cx="5905500" cy="942975"/>
          </a:xfrm>
          <a:prstGeom prst="rect">
            <a:avLst/>
          </a:prstGeom>
        </p:spPr>
        <p:txBody>
          <a:bodyPr wrap="none" fromWordArt="1">
            <a:prstTxWarp prst="textPlain">
              <a:avLst>
                <a:gd name="adj" fmla="val 50000"/>
              </a:avLst>
            </a:prstTxWarp>
          </a:bodyPr>
          <a:lstStyle/>
          <a:p>
            <a:pPr algn="ctr"/>
            <a:r>
              <a:rPr lang="en-US" sz="66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The "Big Three"</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9157"/>
                                        </p:tgtEl>
                                        <p:attrNameLst>
                                          <p:attrName>style.visibility</p:attrName>
                                        </p:attrNameLst>
                                      </p:cBhvr>
                                      <p:to>
                                        <p:strVal val="visible"/>
                                      </p:to>
                                    </p:set>
                                    <p:animEffect transition="in" filter="blinds(horizontal)">
                                      <p:cBhvr>
                                        <p:cTn id="7" dur="500"/>
                                        <p:tgtEl>
                                          <p:spTgt spid="491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9158"/>
                                        </p:tgtEl>
                                        <p:attrNameLst>
                                          <p:attrName>style.visibility</p:attrName>
                                        </p:attrNameLst>
                                      </p:cBhvr>
                                      <p:to>
                                        <p:strVal val="visible"/>
                                      </p:to>
                                    </p:set>
                                    <p:animEffect transition="in" filter="blinds(horizontal)">
                                      <p:cBhvr>
                                        <p:cTn id="12" dur="500"/>
                                        <p:tgtEl>
                                          <p:spTgt spid="4915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9159"/>
                                        </p:tgtEl>
                                        <p:attrNameLst>
                                          <p:attrName>style.visibility</p:attrName>
                                        </p:attrNameLst>
                                      </p:cBhvr>
                                      <p:to>
                                        <p:strVal val="visible"/>
                                      </p:to>
                                    </p:set>
                                    <p:animEffect transition="in" filter="blinds(horizontal)">
                                      <p:cBhvr>
                                        <p:cTn id="17" dur="500"/>
                                        <p:tgtEl>
                                          <p:spTgt spid="49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autoUpdateAnimBg="0"/>
      <p:bldP spid="49158" grpId="0" autoUpdateAnimBg="0"/>
      <p:bldP spid="49159"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4" name="Text Box 6">
            <a:extLst>
              <a:ext uri="{FF2B5EF4-FFF2-40B4-BE49-F238E27FC236}">
                <a16:creationId xmlns:a16="http://schemas.microsoft.com/office/drawing/2014/main" id="{F8234116-F1EF-4285-B25C-0EFDFD6C4EF6}"/>
              </a:ext>
            </a:extLst>
          </p:cNvPr>
          <p:cNvSpPr txBox="1">
            <a:spLocks noChangeArrowheads="1"/>
          </p:cNvSpPr>
          <p:nvPr/>
        </p:nvSpPr>
        <p:spPr bwMode="auto">
          <a:xfrm>
            <a:off x="152400" y="2514600"/>
            <a:ext cx="48768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u="sng">
                <a:solidFill>
                  <a:schemeClr val="bg1"/>
                </a:solidFill>
              </a:rPr>
              <a:t>Self-determination</a:t>
            </a:r>
            <a:r>
              <a:rPr lang="en-US" altLang="en-US">
                <a:solidFill>
                  <a:schemeClr val="bg1"/>
                </a:solidFill>
              </a:rPr>
              <a:t> – the idea that the peoples of Eastern Europe would chose their own form of government.</a:t>
            </a:r>
          </a:p>
        </p:txBody>
      </p:sp>
      <p:pic>
        <p:nvPicPr>
          <p:cNvPr id="13315" name="Picture 11">
            <a:extLst>
              <a:ext uri="{FF2B5EF4-FFF2-40B4-BE49-F238E27FC236}">
                <a16:creationId xmlns:a16="http://schemas.microsoft.com/office/drawing/2014/main" id="{09F06463-9198-4BE3-8A4E-C0198963C8CB}"/>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12">
            <a:extLst>
              <a:ext uri="{FF2B5EF4-FFF2-40B4-BE49-F238E27FC236}">
                <a16:creationId xmlns:a16="http://schemas.microsoft.com/office/drawing/2014/main" id="{F333DE66-ADF9-4D60-9043-35E29F984A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13">
            <a:extLst>
              <a:ext uri="{FF2B5EF4-FFF2-40B4-BE49-F238E27FC236}">
                <a16:creationId xmlns:a16="http://schemas.microsoft.com/office/drawing/2014/main" id="{351A41C1-EC17-495D-B802-72F8137D98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8" name="Picture 15">
            <a:extLst>
              <a:ext uri="{FF2B5EF4-FFF2-40B4-BE49-F238E27FC236}">
                <a16:creationId xmlns:a16="http://schemas.microsoft.com/office/drawing/2014/main" id="{5EEA18F9-66D2-457E-B265-970D720739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19">
            <a:extLst>
              <a:ext uri="{FF2B5EF4-FFF2-40B4-BE49-F238E27FC236}">
                <a16:creationId xmlns:a16="http://schemas.microsoft.com/office/drawing/2014/main" id="{2FC66213-BD39-4AE6-87C8-900269828C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2535" r="17340" b="20834"/>
          <a:stretch>
            <a:fillRect/>
          </a:stretch>
        </p:blipFill>
        <p:spPr bwMode="auto">
          <a:xfrm>
            <a:off x="5129213" y="1600200"/>
            <a:ext cx="3881437" cy="51054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20" name="WordArt 24">
            <a:extLst>
              <a:ext uri="{FF2B5EF4-FFF2-40B4-BE49-F238E27FC236}">
                <a16:creationId xmlns:a16="http://schemas.microsoft.com/office/drawing/2014/main" id="{6D749D29-73B8-445A-A2D5-A0261FF5C60E}"/>
              </a:ext>
            </a:extLst>
          </p:cNvPr>
          <p:cNvSpPr>
            <a:spLocks noChangeArrowheads="1" noChangeShapeType="1" noTextEdit="1"/>
          </p:cNvSpPr>
          <p:nvPr/>
        </p:nvSpPr>
        <p:spPr bwMode="auto">
          <a:xfrm>
            <a:off x="1600200" y="381000"/>
            <a:ext cx="5905500" cy="942975"/>
          </a:xfrm>
          <a:prstGeom prst="rect">
            <a:avLst/>
          </a:prstGeom>
        </p:spPr>
        <p:txBody>
          <a:bodyPr wrap="none" fromWordArt="1">
            <a:prstTxWarp prst="textPlain">
              <a:avLst>
                <a:gd name="adj" fmla="val 50000"/>
              </a:avLst>
            </a:prstTxWarp>
          </a:bodyPr>
          <a:lstStyle/>
          <a:p>
            <a:pPr algn="ctr"/>
            <a:r>
              <a:rPr lang="en-US" sz="66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The "Big Three"</a:t>
            </a:r>
          </a:p>
        </p:txBody>
      </p:sp>
      <p:sp>
        <p:nvSpPr>
          <p:cNvPr id="37913" name="Text Box 25">
            <a:extLst>
              <a:ext uri="{FF2B5EF4-FFF2-40B4-BE49-F238E27FC236}">
                <a16:creationId xmlns:a16="http://schemas.microsoft.com/office/drawing/2014/main" id="{4A28BA02-84AD-4818-AAB5-63EE09393EED}"/>
              </a:ext>
            </a:extLst>
          </p:cNvPr>
          <p:cNvSpPr txBox="1">
            <a:spLocks noChangeArrowheads="1"/>
          </p:cNvSpPr>
          <p:nvPr/>
        </p:nvSpPr>
        <p:spPr bwMode="auto">
          <a:xfrm>
            <a:off x="152400" y="1447800"/>
            <a:ext cx="4800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Wilson also called for an end to </a:t>
            </a:r>
            <a:r>
              <a:rPr lang="en-US" altLang="en-US" u="sng">
                <a:solidFill>
                  <a:schemeClr val="bg1"/>
                </a:solidFill>
              </a:rPr>
              <a:t>alliances</a:t>
            </a:r>
            <a:r>
              <a:rPr lang="en-US" altLang="en-US">
                <a:solidFill>
                  <a:schemeClr val="bg1"/>
                </a:solidFill>
              </a:rPr>
              <a:t>, a </a:t>
            </a:r>
            <a:r>
              <a:rPr lang="en-US" altLang="en-US" u="sng">
                <a:solidFill>
                  <a:schemeClr val="bg1"/>
                </a:solidFill>
              </a:rPr>
              <a:t>reduction</a:t>
            </a:r>
            <a:r>
              <a:rPr lang="en-US" altLang="en-US">
                <a:solidFill>
                  <a:schemeClr val="bg1"/>
                </a:solidFill>
              </a:rPr>
              <a:t> of military arms, and self-determination.</a:t>
            </a:r>
          </a:p>
        </p:txBody>
      </p:sp>
      <p:sp>
        <p:nvSpPr>
          <p:cNvPr id="37915" name="Text Box 27">
            <a:extLst>
              <a:ext uri="{FF2B5EF4-FFF2-40B4-BE49-F238E27FC236}">
                <a16:creationId xmlns:a16="http://schemas.microsoft.com/office/drawing/2014/main" id="{9D7420C0-EBDE-4A11-808E-B2CF55387F80}"/>
              </a:ext>
            </a:extLst>
          </p:cNvPr>
          <p:cNvSpPr txBox="1">
            <a:spLocks noChangeArrowheads="1"/>
          </p:cNvSpPr>
          <p:nvPr/>
        </p:nvSpPr>
        <p:spPr bwMode="auto">
          <a:xfrm>
            <a:off x="152400" y="4038600"/>
            <a:ext cx="4876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Wilson also argued for freedom of the </a:t>
            </a:r>
            <a:r>
              <a:rPr lang="en-US" altLang="en-US" u="sng">
                <a:solidFill>
                  <a:schemeClr val="bg1"/>
                </a:solidFill>
              </a:rPr>
              <a:t>seas</a:t>
            </a:r>
            <a:r>
              <a:rPr lang="en-US" altLang="en-US">
                <a:solidFill>
                  <a:schemeClr val="bg1"/>
                </a:solidFill>
              </a:rPr>
              <a:t>, and the formation of the </a:t>
            </a:r>
            <a:r>
              <a:rPr lang="en-US" altLang="en-US" u="sng">
                <a:solidFill>
                  <a:schemeClr val="bg1"/>
                </a:solidFill>
              </a:rPr>
              <a:t>League of Nations</a:t>
            </a:r>
            <a:r>
              <a:rPr lang="en-US" altLang="en-US">
                <a:solidFill>
                  <a:schemeClr val="bg1"/>
                </a:solidFill>
              </a:rPr>
              <a:t>.</a:t>
            </a:r>
          </a:p>
        </p:txBody>
      </p:sp>
      <p:sp>
        <p:nvSpPr>
          <p:cNvPr id="37917" name="Text Box 29">
            <a:extLst>
              <a:ext uri="{FF2B5EF4-FFF2-40B4-BE49-F238E27FC236}">
                <a16:creationId xmlns:a16="http://schemas.microsoft.com/office/drawing/2014/main" id="{BAE4A89D-1B86-457C-9818-D05909B2EAB6}"/>
              </a:ext>
            </a:extLst>
          </p:cNvPr>
          <p:cNvSpPr txBox="1">
            <a:spLocks noChangeArrowheads="1"/>
          </p:cNvSpPr>
          <p:nvPr/>
        </p:nvSpPr>
        <p:spPr bwMode="auto">
          <a:xfrm>
            <a:off x="152400" y="5181600"/>
            <a:ext cx="49530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League of Nations –</a:t>
            </a:r>
            <a:r>
              <a:rPr lang="en-US" altLang="en-US">
                <a:solidFill>
                  <a:schemeClr val="bg1"/>
                </a:solidFill>
              </a:rPr>
              <a:t> a group of countries with the goal of settling disputes through </a:t>
            </a:r>
            <a:r>
              <a:rPr lang="en-US" altLang="en-US" u="sng">
                <a:solidFill>
                  <a:schemeClr val="bg1"/>
                </a:solidFill>
              </a:rPr>
              <a:t>negotiation</a:t>
            </a:r>
            <a:r>
              <a:rPr lang="en-US" altLang="en-US">
                <a:solidFill>
                  <a:schemeClr val="bg1"/>
                </a:solidFill>
              </a:rPr>
              <a:t>, rather than war.</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7913"/>
                                        </p:tgtEl>
                                        <p:attrNameLst>
                                          <p:attrName>style.visibility</p:attrName>
                                        </p:attrNameLst>
                                      </p:cBhvr>
                                      <p:to>
                                        <p:strVal val="visible"/>
                                      </p:to>
                                    </p:set>
                                    <p:animEffect transition="in" filter="blinds(horizontal)">
                                      <p:cBhvr>
                                        <p:cTn id="7" dur="500"/>
                                        <p:tgtEl>
                                          <p:spTgt spid="379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4"/>
                                        </p:tgtEl>
                                        <p:attrNameLst>
                                          <p:attrName>style.visibility</p:attrName>
                                        </p:attrNameLst>
                                      </p:cBhvr>
                                      <p:to>
                                        <p:strVal val="visible"/>
                                      </p:to>
                                    </p:set>
                                    <p:animEffect transition="in" filter="blinds(horizontal)">
                                      <p:cBhvr>
                                        <p:cTn id="12" dur="500"/>
                                        <p:tgtEl>
                                          <p:spTgt spid="378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915"/>
                                        </p:tgtEl>
                                        <p:attrNameLst>
                                          <p:attrName>style.visibility</p:attrName>
                                        </p:attrNameLst>
                                      </p:cBhvr>
                                      <p:to>
                                        <p:strVal val="visible"/>
                                      </p:to>
                                    </p:set>
                                    <p:animEffect transition="in" filter="blinds(horizontal)">
                                      <p:cBhvr>
                                        <p:cTn id="17" dur="500"/>
                                        <p:tgtEl>
                                          <p:spTgt spid="379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917"/>
                                        </p:tgtEl>
                                        <p:attrNameLst>
                                          <p:attrName>style.visibility</p:attrName>
                                        </p:attrNameLst>
                                      </p:cBhvr>
                                      <p:to>
                                        <p:strVal val="visible"/>
                                      </p:to>
                                    </p:set>
                                    <p:animEffect transition="in" filter="blinds(horizontal)">
                                      <p:cBhvr>
                                        <p:cTn id="22" dur="500"/>
                                        <p:tgtEl>
                                          <p:spTgt spid="37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autoUpdateAnimBg="0"/>
      <p:bldP spid="37913" grpId="0" autoUpdateAnimBg="0"/>
      <p:bldP spid="37915" grpId="0" autoUpdateAnimBg="0"/>
      <p:bldP spid="379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1">
            <a:extLst>
              <a:ext uri="{FF2B5EF4-FFF2-40B4-BE49-F238E27FC236}">
                <a16:creationId xmlns:a16="http://schemas.microsoft.com/office/drawing/2014/main" id="{1EB63736-3EA7-4BE0-99E9-6AAC5E950A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4463"/>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24" name="Picture 12">
            <a:extLst>
              <a:ext uri="{FF2B5EF4-FFF2-40B4-BE49-F238E27FC236}">
                <a16:creationId xmlns:a16="http://schemas.microsoft.com/office/drawing/2014/main" id="{5FA3F9B5-608F-462C-8B67-0A4C212147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125"/>
          <a:stretch>
            <a:fillRect/>
          </a:stretch>
        </p:blipFill>
        <p:spPr bwMode="auto">
          <a:xfrm>
            <a:off x="1524000" y="0"/>
            <a:ext cx="60150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525" name="WordArt 13">
            <a:extLst>
              <a:ext uri="{FF2B5EF4-FFF2-40B4-BE49-F238E27FC236}">
                <a16:creationId xmlns:a16="http://schemas.microsoft.com/office/drawing/2014/main" id="{FD90C13F-169B-4335-A068-28E4DCF506CB}"/>
              </a:ext>
            </a:extLst>
          </p:cNvPr>
          <p:cNvSpPr>
            <a:spLocks noChangeArrowheads="1" noChangeShapeType="1" noTextEdit="1"/>
          </p:cNvSpPr>
          <p:nvPr/>
        </p:nvSpPr>
        <p:spPr bwMode="auto">
          <a:xfrm>
            <a:off x="838200" y="5029200"/>
            <a:ext cx="7439025" cy="169545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French Prime Minister</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Georges Clemenceau</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64524"/>
                                        </p:tgtEl>
                                        <p:attrNameLst>
                                          <p:attrName>style.visibility</p:attrName>
                                        </p:attrNameLst>
                                      </p:cBhvr>
                                      <p:to>
                                        <p:strVal val="visible"/>
                                      </p:to>
                                    </p:set>
                                    <p:anim calcmode="lin" valueType="num">
                                      <p:cBhvr>
                                        <p:cTn id="7" dur="500" fill="hold"/>
                                        <p:tgtEl>
                                          <p:spTgt spid="64524"/>
                                        </p:tgtEl>
                                        <p:attrNameLst>
                                          <p:attrName>ppt_w</p:attrName>
                                        </p:attrNameLst>
                                      </p:cBhvr>
                                      <p:tavLst>
                                        <p:tav tm="0">
                                          <p:val>
                                            <p:fltVal val="0"/>
                                          </p:val>
                                        </p:tav>
                                        <p:tav tm="100000">
                                          <p:val>
                                            <p:strVal val="#ppt_w"/>
                                          </p:val>
                                        </p:tav>
                                      </p:tavLst>
                                    </p:anim>
                                    <p:anim calcmode="lin" valueType="num">
                                      <p:cBhvr>
                                        <p:cTn id="8" dur="500" fill="hold"/>
                                        <p:tgtEl>
                                          <p:spTgt spid="64524"/>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64525"/>
                                        </p:tgtEl>
                                        <p:attrNameLst>
                                          <p:attrName>style.visibility</p:attrName>
                                        </p:attrNameLst>
                                      </p:cBhvr>
                                      <p:to>
                                        <p:strVal val="visible"/>
                                      </p:to>
                                    </p:set>
                                    <p:anim calcmode="lin" valueType="num">
                                      <p:cBhvr>
                                        <p:cTn id="12" dur="500" fill="hold"/>
                                        <p:tgtEl>
                                          <p:spTgt spid="64525"/>
                                        </p:tgtEl>
                                        <p:attrNameLst>
                                          <p:attrName>ppt_w</p:attrName>
                                        </p:attrNameLst>
                                      </p:cBhvr>
                                      <p:tavLst>
                                        <p:tav tm="0">
                                          <p:val>
                                            <p:fltVal val="0"/>
                                          </p:val>
                                        </p:tav>
                                        <p:tav tm="100000">
                                          <p:val>
                                            <p:strVal val="#ppt_w"/>
                                          </p:val>
                                        </p:tav>
                                      </p:tavLst>
                                    </p:anim>
                                    <p:anim calcmode="lin" valueType="num">
                                      <p:cBhvr>
                                        <p:cTn id="13" dur="500" fill="hold"/>
                                        <p:tgtEl>
                                          <p:spTgt spid="645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a:extLst>
              <a:ext uri="{FF2B5EF4-FFF2-40B4-BE49-F238E27FC236}">
                <a16:creationId xmlns:a16="http://schemas.microsoft.com/office/drawing/2014/main" id="{92F3E5EB-CA4B-4356-813E-B6B340C894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425" y="1524000"/>
            <a:ext cx="4402138" cy="51816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7" name="Text Box 5">
            <a:extLst>
              <a:ext uri="{FF2B5EF4-FFF2-40B4-BE49-F238E27FC236}">
                <a16:creationId xmlns:a16="http://schemas.microsoft.com/office/drawing/2014/main" id="{EB842C46-E068-4774-8443-F8D55B0192AF}"/>
              </a:ext>
            </a:extLst>
          </p:cNvPr>
          <p:cNvSpPr txBox="1">
            <a:spLocks noChangeArrowheads="1"/>
          </p:cNvSpPr>
          <p:nvPr/>
        </p:nvSpPr>
        <p:spPr bwMode="auto">
          <a:xfrm>
            <a:off x="152400" y="2133600"/>
            <a:ext cx="44958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a:t>
            </a:r>
            <a:r>
              <a:rPr lang="en-US" altLang="en-US" u="sng">
                <a:solidFill>
                  <a:schemeClr val="bg1"/>
                </a:solidFill>
              </a:rPr>
              <a:t>opposite</a:t>
            </a:r>
            <a:r>
              <a:rPr lang="en-US" altLang="en-US">
                <a:solidFill>
                  <a:schemeClr val="bg1"/>
                </a:solidFill>
              </a:rPr>
              <a:t> of Wilson was Clemenceau from France who was nicknamed the “Tiger” for his fierce war policy. </a:t>
            </a:r>
          </a:p>
        </p:txBody>
      </p:sp>
      <p:pic>
        <p:nvPicPr>
          <p:cNvPr id="15364" name="Picture 6">
            <a:extLst>
              <a:ext uri="{FF2B5EF4-FFF2-40B4-BE49-F238E27FC236}">
                <a16:creationId xmlns:a16="http://schemas.microsoft.com/office/drawing/2014/main" id="{09BD88FC-85B3-4ED7-B189-3B735DAEEA89}"/>
              </a:ext>
            </a:extLst>
          </p:cNvPr>
          <p:cNvPicPr>
            <a:picLocks noChangeAspect="1" noChangeArrowheads="1"/>
          </p:cNvPicPr>
          <p:nvPr/>
        </p:nvPicPr>
        <p:blipFill>
          <a:blip r:embed="rId3">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7">
            <a:extLst>
              <a:ext uri="{FF2B5EF4-FFF2-40B4-BE49-F238E27FC236}">
                <a16:creationId xmlns:a16="http://schemas.microsoft.com/office/drawing/2014/main" id="{5A61A862-9692-4F0F-A644-5022C69DB7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8">
            <a:extLst>
              <a:ext uri="{FF2B5EF4-FFF2-40B4-BE49-F238E27FC236}">
                <a16:creationId xmlns:a16="http://schemas.microsoft.com/office/drawing/2014/main" id="{6D48A016-4B55-4089-892B-F7876D042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7" name="Picture 10">
            <a:extLst>
              <a:ext uri="{FF2B5EF4-FFF2-40B4-BE49-F238E27FC236}">
                <a16:creationId xmlns:a16="http://schemas.microsoft.com/office/drawing/2014/main" id="{4B694B52-831B-4D9C-893C-7D2E927C24E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8" name="WordArt 11">
            <a:extLst>
              <a:ext uri="{FF2B5EF4-FFF2-40B4-BE49-F238E27FC236}">
                <a16:creationId xmlns:a16="http://schemas.microsoft.com/office/drawing/2014/main" id="{D17C7DE1-7F31-43AC-A008-E82EF6045BEE}"/>
              </a:ext>
            </a:extLst>
          </p:cNvPr>
          <p:cNvSpPr>
            <a:spLocks noChangeArrowheads="1" noChangeShapeType="1" noTextEdit="1"/>
          </p:cNvSpPr>
          <p:nvPr/>
        </p:nvSpPr>
        <p:spPr bwMode="auto">
          <a:xfrm>
            <a:off x="1600200" y="381000"/>
            <a:ext cx="5905500" cy="942975"/>
          </a:xfrm>
          <a:prstGeom prst="rect">
            <a:avLst/>
          </a:prstGeom>
        </p:spPr>
        <p:txBody>
          <a:bodyPr wrap="none" fromWordArt="1">
            <a:prstTxWarp prst="textPlain">
              <a:avLst>
                <a:gd name="adj" fmla="val 50000"/>
              </a:avLst>
            </a:prstTxWarp>
          </a:bodyPr>
          <a:lstStyle/>
          <a:p>
            <a:pPr algn="ctr"/>
            <a:r>
              <a:rPr lang="en-US" sz="66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The "Big Three"</a:t>
            </a:r>
          </a:p>
        </p:txBody>
      </p:sp>
      <p:sp>
        <p:nvSpPr>
          <p:cNvPr id="15369" name="Text Box 12">
            <a:extLst>
              <a:ext uri="{FF2B5EF4-FFF2-40B4-BE49-F238E27FC236}">
                <a16:creationId xmlns:a16="http://schemas.microsoft.com/office/drawing/2014/main" id="{35D7B8F6-87C1-4C93-88BB-9E64ED42F560}"/>
              </a:ext>
            </a:extLst>
          </p:cNvPr>
          <p:cNvSpPr txBox="1">
            <a:spLocks noChangeArrowheads="1"/>
          </p:cNvSpPr>
          <p:nvPr/>
        </p:nvSpPr>
        <p:spPr bwMode="auto">
          <a:xfrm>
            <a:off x="1676400" y="1524000"/>
            <a:ext cx="1222375"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tx1"/>
                </a:solidFill>
              </a:rPr>
              <a:t>France</a:t>
            </a:r>
          </a:p>
        </p:txBody>
      </p:sp>
      <p:sp>
        <p:nvSpPr>
          <p:cNvPr id="33805" name="Text Box 13">
            <a:extLst>
              <a:ext uri="{FF2B5EF4-FFF2-40B4-BE49-F238E27FC236}">
                <a16:creationId xmlns:a16="http://schemas.microsoft.com/office/drawing/2014/main" id="{6424C485-682D-4BC8-911D-0AB48B161505}"/>
              </a:ext>
            </a:extLst>
          </p:cNvPr>
          <p:cNvSpPr txBox="1">
            <a:spLocks noChangeArrowheads="1"/>
          </p:cNvSpPr>
          <p:nvPr/>
        </p:nvSpPr>
        <p:spPr bwMode="auto">
          <a:xfrm>
            <a:off x="152400" y="3581400"/>
            <a:ext cx="4495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Clemenceau wanted to </a:t>
            </a:r>
            <a:r>
              <a:rPr lang="en-US" altLang="en-US" u="sng">
                <a:solidFill>
                  <a:schemeClr val="bg1"/>
                </a:solidFill>
              </a:rPr>
              <a:t>crush</a:t>
            </a:r>
            <a:r>
              <a:rPr lang="en-US" altLang="en-US">
                <a:solidFill>
                  <a:schemeClr val="bg1"/>
                </a:solidFill>
              </a:rPr>
              <a:t> the Germans so that they could never again </a:t>
            </a:r>
            <a:r>
              <a:rPr lang="en-US" altLang="en-US" u="sng">
                <a:solidFill>
                  <a:schemeClr val="bg1"/>
                </a:solidFill>
              </a:rPr>
              <a:t>invade</a:t>
            </a:r>
            <a:r>
              <a:rPr lang="en-US" altLang="en-US">
                <a:solidFill>
                  <a:schemeClr val="bg1"/>
                </a:solidFill>
              </a:rPr>
              <a:t> France.</a:t>
            </a:r>
            <a:endParaRPr lang="en-US" altLang="en-US"/>
          </a:p>
        </p:txBody>
      </p:sp>
      <p:sp>
        <p:nvSpPr>
          <p:cNvPr id="33806" name="Text Box 14">
            <a:extLst>
              <a:ext uri="{FF2B5EF4-FFF2-40B4-BE49-F238E27FC236}">
                <a16:creationId xmlns:a16="http://schemas.microsoft.com/office/drawing/2014/main" id="{476349AB-E993-4FF9-8DCA-693E6A782BC3}"/>
              </a:ext>
            </a:extLst>
          </p:cNvPr>
          <p:cNvSpPr txBox="1">
            <a:spLocks noChangeArrowheads="1"/>
          </p:cNvSpPr>
          <p:nvPr/>
        </p:nvSpPr>
        <p:spPr bwMode="auto">
          <a:xfrm>
            <a:off x="152400" y="4724400"/>
            <a:ext cx="43434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Clemenceau felt that Wilson wanted to be too </a:t>
            </a:r>
            <a:r>
              <a:rPr lang="en-US" altLang="en-US" u="sng">
                <a:solidFill>
                  <a:schemeClr val="bg1"/>
                </a:solidFill>
              </a:rPr>
              <a:t>soft</a:t>
            </a:r>
            <a:r>
              <a:rPr lang="en-US" altLang="en-US">
                <a:solidFill>
                  <a:schemeClr val="bg1"/>
                </a:solidFill>
              </a:rPr>
              <a:t> on Germany and said, “Wilson has Fourteen Points…God Almighty has only ten!”</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3797"/>
                                        </p:tgtEl>
                                        <p:attrNameLst>
                                          <p:attrName>style.visibility</p:attrName>
                                        </p:attrNameLst>
                                      </p:cBhvr>
                                      <p:to>
                                        <p:strVal val="visible"/>
                                      </p:to>
                                    </p:set>
                                    <p:animEffect transition="in" filter="blinds(horizontal)">
                                      <p:cBhvr>
                                        <p:cTn id="7" dur="500"/>
                                        <p:tgtEl>
                                          <p:spTgt spid="337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805"/>
                                        </p:tgtEl>
                                        <p:attrNameLst>
                                          <p:attrName>style.visibility</p:attrName>
                                        </p:attrNameLst>
                                      </p:cBhvr>
                                      <p:to>
                                        <p:strVal val="visible"/>
                                      </p:to>
                                    </p:set>
                                    <p:animEffect transition="in" filter="blinds(horizontal)">
                                      <p:cBhvr>
                                        <p:cTn id="12" dur="500"/>
                                        <p:tgtEl>
                                          <p:spTgt spid="3380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806"/>
                                        </p:tgtEl>
                                        <p:attrNameLst>
                                          <p:attrName>style.visibility</p:attrName>
                                        </p:attrNameLst>
                                      </p:cBhvr>
                                      <p:to>
                                        <p:strVal val="visible"/>
                                      </p:to>
                                    </p:set>
                                    <p:animEffect transition="in" filter="blinds(horizontal)">
                                      <p:cBhvr>
                                        <p:cTn id="17" dur="500"/>
                                        <p:tgtEl>
                                          <p:spTgt spid="33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autoUpdateAnimBg="0"/>
      <p:bldP spid="33805" grpId="0" autoUpdateAnimBg="0"/>
      <p:bldP spid="3380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91C071F0-40EA-4F43-8A73-E0B3AE4D0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4546" b="4546"/>
          <a:stretch>
            <a:fillRect/>
          </a:stretch>
        </p:blipFill>
        <p:spPr bwMode="auto">
          <a:xfrm>
            <a:off x="1828800" y="0"/>
            <a:ext cx="552926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a:extLst>
              <a:ext uri="{FF2B5EF4-FFF2-40B4-BE49-F238E27FC236}">
                <a16:creationId xmlns:a16="http://schemas.microsoft.com/office/drawing/2014/main" id="{3AF10FC5-E976-45C9-95B6-12B59A2C54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0"/>
            <a:ext cx="43513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1" name="Text Box 3">
            <a:extLst>
              <a:ext uri="{FF2B5EF4-FFF2-40B4-BE49-F238E27FC236}">
                <a16:creationId xmlns:a16="http://schemas.microsoft.com/office/drawing/2014/main" id="{19F89B60-2B55-4920-937C-FFCACA7E9B17}"/>
              </a:ext>
            </a:extLst>
          </p:cNvPr>
          <p:cNvSpPr txBox="1">
            <a:spLocks noChangeArrowheads="1"/>
          </p:cNvSpPr>
          <p:nvPr/>
        </p:nvSpPr>
        <p:spPr bwMode="auto">
          <a:xfrm>
            <a:off x="838200" y="152400"/>
            <a:ext cx="15097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a:solidFill>
                  <a:schemeClr val="bg1"/>
                </a:solidFill>
              </a:rPr>
              <a:t>Remember!</a:t>
            </a:r>
          </a:p>
        </p:txBody>
      </p:sp>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a:extLst>
              <a:ext uri="{FF2B5EF4-FFF2-40B4-BE49-F238E27FC236}">
                <a16:creationId xmlns:a16="http://schemas.microsoft.com/office/drawing/2014/main" id="{33372A64-2870-4675-81C7-CD3442681A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41" name="Picture 5">
            <a:extLst>
              <a:ext uri="{FF2B5EF4-FFF2-40B4-BE49-F238E27FC236}">
                <a16:creationId xmlns:a16="http://schemas.microsoft.com/office/drawing/2014/main" id="{754287E5-17C8-4E19-8934-20C318F6A3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085"/>
          <a:stretch>
            <a:fillRect/>
          </a:stretch>
        </p:blipFill>
        <p:spPr bwMode="auto">
          <a:xfrm>
            <a:off x="2057400" y="0"/>
            <a:ext cx="50355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2" name="WordArt 6">
            <a:extLst>
              <a:ext uri="{FF2B5EF4-FFF2-40B4-BE49-F238E27FC236}">
                <a16:creationId xmlns:a16="http://schemas.microsoft.com/office/drawing/2014/main" id="{302B6A5D-DFFC-4CC4-AD1E-5584BD9F72A0}"/>
              </a:ext>
            </a:extLst>
          </p:cNvPr>
          <p:cNvSpPr>
            <a:spLocks noChangeArrowheads="1" noChangeShapeType="1" noTextEdit="1"/>
          </p:cNvSpPr>
          <p:nvPr/>
        </p:nvSpPr>
        <p:spPr bwMode="auto">
          <a:xfrm>
            <a:off x="838200" y="5029200"/>
            <a:ext cx="7439025" cy="169545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British Prime Minister</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David Lloyd George</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65541"/>
                                        </p:tgtEl>
                                        <p:attrNameLst>
                                          <p:attrName>style.visibility</p:attrName>
                                        </p:attrNameLst>
                                      </p:cBhvr>
                                      <p:to>
                                        <p:strVal val="visible"/>
                                      </p:to>
                                    </p:set>
                                    <p:anim calcmode="lin" valueType="num">
                                      <p:cBhvr>
                                        <p:cTn id="7" dur="500" fill="hold"/>
                                        <p:tgtEl>
                                          <p:spTgt spid="65541"/>
                                        </p:tgtEl>
                                        <p:attrNameLst>
                                          <p:attrName>ppt_w</p:attrName>
                                        </p:attrNameLst>
                                      </p:cBhvr>
                                      <p:tavLst>
                                        <p:tav tm="0">
                                          <p:val>
                                            <p:fltVal val="0"/>
                                          </p:val>
                                        </p:tav>
                                        <p:tav tm="100000">
                                          <p:val>
                                            <p:strVal val="#ppt_w"/>
                                          </p:val>
                                        </p:tav>
                                      </p:tavLst>
                                    </p:anim>
                                    <p:anim calcmode="lin" valueType="num">
                                      <p:cBhvr>
                                        <p:cTn id="8" dur="500" fill="hold"/>
                                        <p:tgtEl>
                                          <p:spTgt spid="65541"/>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65542"/>
                                        </p:tgtEl>
                                        <p:attrNameLst>
                                          <p:attrName>style.visibility</p:attrName>
                                        </p:attrNameLst>
                                      </p:cBhvr>
                                      <p:to>
                                        <p:strVal val="visible"/>
                                      </p:to>
                                    </p:set>
                                    <p:anim calcmode="lin" valueType="num">
                                      <p:cBhvr>
                                        <p:cTn id="12" dur="500" fill="hold"/>
                                        <p:tgtEl>
                                          <p:spTgt spid="65542"/>
                                        </p:tgtEl>
                                        <p:attrNameLst>
                                          <p:attrName>ppt_w</p:attrName>
                                        </p:attrNameLst>
                                      </p:cBhvr>
                                      <p:tavLst>
                                        <p:tav tm="0">
                                          <p:val>
                                            <p:fltVal val="0"/>
                                          </p:val>
                                        </p:tav>
                                        <p:tav tm="100000">
                                          <p:val>
                                            <p:strVal val="#ppt_w"/>
                                          </p:val>
                                        </p:tav>
                                      </p:tavLst>
                                    </p:anim>
                                    <p:anim calcmode="lin" valueType="num">
                                      <p:cBhvr>
                                        <p:cTn id="13" dur="500" fill="hold"/>
                                        <p:tgtEl>
                                          <p:spTgt spid="655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a:extLst>
              <a:ext uri="{FF2B5EF4-FFF2-40B4-BE49-F238E27FC236}">
                <a16:creationId xmlns:a16="http://schemas.microsoft.com/office/drawing/2014/main" id="{0FE84C0C-BD37-4D53-870D-01143F8C4E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942" b="14273"/>
          <a:stretch>
            <a:fillRect/>
          </a:stretch>
        </p:blipFill>
        <p:spPr bwMode="auto">
          <a:xfrm>
            <a:off x="4624388" y="1524000"/>
            <a:ext cx="4451350" cy="51816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Text Box 5">
            <a:extLst>
              <a:ext uri="{FF2B5EF4-FFF2-40B4-BE49-F238E27FC236}">
                <a16:creationId xmlns:a16="http://schemas.microsoft.com/office/drawing/2014/main" id="{3C7A608D-3975-45AE-8811-D7BBFF382858}"/>
              </a:ext>
            </a:extLst>
          </p:cNvPr>
          <p:cNvSpPr txBox="1">
            <a:spLocks noChangeArrowheads="1"/>
          </p:cNvSpPr>
          <p:nvPr/>
        </p:nvSpPr>
        <p:spPr bwMode="auto">
          <a:xfrm>
            <a:off x="152400" y="2209800"/>
            <a:ext cx="4495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Lloyd George of Great Britain held a </a:t>
            </a:r>
            <a:r>
              <a:rPr lang="en-US" altLang="en-US" u="sng">
                <a:solidFill>
                  <a:schemeClr val="bg1"/>
                </a:solidFill>
              </a:rPr>
              <a:t>middle</a:t>
            </a:r>
            <a:r>
              <a:rPr lang="en-US" altLang="en-US">
                <a:solidFill>
                  <a:schemeClr val="bg1"/>
                </a:solidFill>
              </a:rPr>
              <a:t> position between Wilson and Clemenceau.  </a:t>
            </a:r>
          </a:p>
        </p:txBody>
      </p:sp>
      <p:pic>
        <p:nvPicPr>
          <p:cNvPr id="19460" name="Picture 6">
            <a:extLst>
              <a:ext uri="{FF2B5EF4-FFF2-40B4-BE49-F238E27FC236}">
                <a16:creationId xmlns:a16="http://schemas.microsoft.com/office/drawing/2014/main" id="{2CAC9206-4D9E-42E3-B584-9E88F2C1D530}"/>
              </a:ext>
            </a:extLst>
          </p:cNvPr>
          <p:cNvPicPr>
            <a:picLocks noChangeAspect="1" noChangeArrowheads="1"/>
          </p:cNvPicPr>
          <p:nvPr/>
        </p:nvPicPr>
        <p:blipFill>
          <a:blip r:embed="rId3">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1" name="Picture 7">
            <a:extLst>
              <a:ext uri="{FF2B5EF4-FFF2-40B4-BE49-F238E27FC236}">
                <a16:creationId xmlns:a16="http://schemas.microsoft.com/office/drawing/2014/main" id="{6D029B2D-D299-41BD-80E7-9DA9A19A50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2" name="Picture 8">
            <a:extLst>
              <a:ext uri="{FF2B5EF4-FFF2-40B4-BE49-F238E27FC236}">
                <a16:creationId xmlns:a16="http://schemas.microsoft.com/office/drawing/2014/main" id="{08F93598-2FAF-454E-81E9-CDBD28F9FB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3" name="Picture 10">
            <a:extLst>
              <a:ext uri="{FF2B5EF4-FFF2-40B4-BE49-F238E27FC236}">
                <a16:creationId xmlns:a16="http://schemas.microsoft.com/office/drawing/2014/main" id="{DCAF5AB2-346F-40E6-B89B-15BCF4A888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4" name="WordArt 11">
            <a:extLst>
              <a:ext uri="{FF2B5EF4-FFF2-40B4-BE49-F238E27FC236}">
                <a16:creationId xmlns:a16="http://schemas.microsoft.com/office/drawing/2014/main" id="{85F4BAE3-2F0A-49F0-B16E-426FB23144A3}"/>
              </a:ext>
            </a:extLst>
          </p:cNvPr>
          <p:cNvSpPr>
            <a:spLocks noChangeArrowheads="1" noChangeShapeType="1" noTextEdit="1"/>
          </p:cNvSpPr>
          <p:nvPr/>
        </p:nvSpPr>
        <p:spPr bwMode="auto">
          <a:xfrm>
            <a:off x="1600200" y="381000"/>
            <a:ext cx="5905500" cy="942975"/>
          </a:xfrm>
          <a:prstGeom prst="rect">
            <a:avLst/>
          </a:prstGeom>
        </p:spPr>
        <p:txBody>
          <a:bodyPr wrap="none" fromWordArt="1">
            <a:prstTxWarp prst="textPlain">
              <a:avLst>
                <a:gd name="adj" fmla="val 50000"/>
              </a:avLst>
            </a:prstTxWarp>
          </a:bodyPr>
          <a:lstStyle/>
          <a:p>
            <a:pPr algn="ctr"/>
            <a:r>
              <a:rPr lang="en-US" sz="66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The "Big Three"</a:t>
            </a:r>
          </a:p>
        </p:txBody>
      </p:sp>
      <p:sp>
        <p:nvSpPr>
          <p:cNvPr id="30732" name="Text Box 12">
            <a:extLst>
              <a:ext uri="{FF2B5EF4-FFF2-40B4-BE49-F238E27FC236}">
                <a16:creationId xmlns:a16="http://schemas.microsoft.com/office/drawing/2014/main" id="{9DCDED14-A430-4309-B8FA-16541F15E96A}"/>
              </a:ext>
            </a:extLst>
          </p:cNvPr>
          <p:cNvSpPr txBox="1">
            <a:spLocks noChangeArrowheads="1"/>
          </p:cNvSpPr>
          <p:nvPr/>
        </p:nvSpPr>
        <p:spPr bwMode="auto">
          <a:xfrm>
            <a:off x="152400" y="3352800"/>
            <a:ext cx="42672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While promising to make the Germans pay, Lloyd George knew that </a:t>
            </a:r>
            <a:r>
              <a:rPr lang="en-US" altLang="en-US" u="sng">
                <a:solidFill>
                  <a:schemeClr val="bg1"/>
                </a:solidFill>
              </a:rPr>
              <a:t>destroying</a:t>
            </a:r>
            <a:r>
              <a:rPr lang="en-US" altLang="en-US">
                <a:solidFill>
                  <a:schemeClr val="bg1"/>
                </a:solidFill>
              </a:rPr>
              <a:t> Germany would not be good for </a:t>
            </a:r>
            <a:r>
              <a:rPr lang="en-US" altLang="en-US" u="sng">
                <a:solidFill>
                  <a:schemeClr val="bg1"/>
                </a:solidFill>
              </a:rPr>
              <a:t>Europe</a:t>
            </a:r>
            <a:r>
              <a:rPr lang="en-US" altLang="en-US">
                <a:solidFill>
                  <a:schemeClr val="bg1"/>
                </a:solidFill>
              </a:rPr>
              <a:t>. </a:t>
            </a:r>
            <a:endParaRPr lang="en-US" altLang="en-US"/>
          </a:p>
        </p:txBody>
      </p:sp>
      <p:sp>
        <p:nvSpPr>
          <p:cNvPr id="19466" name="Text Box 13">
            <a:extLst>
              <a:ext uri="{FF2B5EF4-FFF2-40B4-BE49-F238E27FC236}">
                <a16:creationId xmlns:a16="http://schemas.microsoft.com/office/drawing/2014/main" id="{FEB81687-00AB-4191-AB87-2A7C0ADEA4BB}"/>
              </a:ext>
            </a:extLst>
          </p:cNvPr>
          <p:cNvSpPr txBox="1">
            <a:spLocks noChangeArrowheads="1"/>
          </p:cNvSpPr>
          <p:nvPr/>
        </p:nvSpPr>
        <p:spPr bwMode="auto">
          <a:xfrm>
            <a:off x="1295400" y="1600200"/>
            <a:ext cx="2068513"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tx1"/>
                </a:solidFill>
              </a:rPr>
              <a:t>Great Britain</a:t>
            </a:r>
          </a:p>
        </p:txBody>
      </p:sp>
      <p:sp>
        <p:nvSpPr>
          <p:cNvPr id="30734" name="Text Box 14">
            <a:extLst>
              <a:ext uri="{FF2B5EF4-FFF2-40B4-BE49-F238E27FC236}">
                <a16:creationId xmlns:a16="http://schemas.microsoft.com/office/drawing/2014/main" id="{E19854B3-1488-4E7D-8DC6-CB1A525B6923}"/>
              </a:ext>
            </a:extLst>
          </p:cNvPr>
          <p:cNvSpPr txBox="1">
            <a:spLocks noChangeArrowheads="1"/>
          </p:cNvSpPr>
          <p:nvPr/>
        </p:nvSpPr>
        <p:spPr bwMode="auto">
          <a:xfrm>
            <a:off x="152400" y="5181600"/>
            <a:ext cx="428148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Lloyd George helped work out many of the </a:t>
            </a:r>
            <a:r>
              <a:rPr lang="en-US" altLang="en-US" u="sng">
                <a:solidFill>
                  <a:schemeClr val="bg1"/>
                </a:solidFill>
              </a:rPr>
              <a:t>compromises</a:t>
            </a:r>
            <a:r>
              <a:rPr lang="en-US" altLang="en-US">
                <a:solidFill>
                  <a:schemeClr val="bg1"/>
                </a:solidFill>
              </a:rPr>
              <a:t> in the treaty.</a:t>
            </a:r>
            <a:endParaRPr lang="en-US" alt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0725"/>
                                        </p:tgtEl>
                                        <p:attrNameLst>
                                          <p:attrName>style.visibility</p:attrName>
                                        </p:attrNameLst>
                                      </p:cBhvr>
                                      <p:to>
                                        <p:strVal val="visible"/>
                                      </p:to>
                                    </p:set>
                                    <p:animEffect transition="in" filter="blinds(horizontal)">
                                      <p:cBhvr>
                                        <p:cTn id="7" dur="500"/>
                                        <p:tgtEl>
                                          <p:spTgt spid="307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32"/>
                                        </p:tgtEl>
                                        <p:attrNameLst>
                                          <p:attrName>style.visibility</p:attrName>
                                        </p:attrNameLst>
                                      </p:cBhvr>
                                      <p:to>
                                        <p:strVal val="visible"/>
                                      </p:to>
                                    </p:set>
                                    <p:animEffect transition="in" filter="blinds(horizontal)">
                                      <p:cBhvr>
                                        <p:cTn id="12" dur="500"/>
                                        <p:tgtEl>
                                          <p:spTgt spid="307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734"/>
                                        </p:tgtEl>
                                        <p:attrNameLst>
                                          <p:attrName>style.visibility</p:attrName>
                                        </p:attrNameLst>
                                      </p:cBhvr>
                                      <p:to>
                                        <p:strVal val="visible"/>
                                      </p:to>
                                    </p:set>
                                    <p:animEffect transition="in" filter="blinds(horizontal)">
                                      <p:cBhvr>
                                        <p:cTn id="17" dur="500"/>
                                        <p:tgtEl>
                                          <p:spTgt spid="30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autoUpdateAnimBg="0"/>
      <p:bldP spid="30732" grpId="0" autoUpdateAnimBg="0"/>
      <p:bldP spid="3073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WordArt 2">
            <a:extLst>
              <a:ext uri="{FF2B5EF4-FFF2-40B4-BE49-F238E27FC236}">
                <a16:creationId xmlns:a16="http://schemas.microsoft.com/office/drawing/2014/main" id="{ED194C75-782B-45EB-A855-500EDF78CC41}"/>
              </a:ext>
            </a:extLst>
          </p:cNvPr>
          <p:cNvSpPr>
            <a:spLocks noChangeArrowheads="1" noChangeShapeType="1" noTextEdit="1"/>
          </p:cNvSpPr>
          <p:nvPr/>
        </p:nvSpPr>
        <p:spPr bwMode="auto">
          <a:xfrm>
            <a:off x="381000" y="152400"/>
            <a:ext cx="8305800" cy="16002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sp>
        <p:nvSpPr>
          <p:cNvPr id="67593" name="Freeform 9" descr="C:\WINDOWS\Desktop\ah.jpg">
            <a:extLst>
              <a:ext uri="{FF2B5EF4-FFF2-40B4-BE49-F238E27FC236}">
                <a16:creationId xmlns:a16="http://schemas.microsoft.com/office/drawing/2014/main" id="{096BB720-F961-4D3B-ABE3-683F977D8D5C}"/>
              </a:ext>
            </a:extLst>
          </p:cNvPr>
          <p:cNvSpPr>
            <a:spLocks/>
          </p:cNvSpPr>
          <p:nvPr/>
        </p:nvSpPr>
        <p:spPr bwMode="auto">
          <a:xfrm>
            <a:off x="6019800" y="3733800"/>
            <a:ext cx="2743200" cy="1535113"/>
          </a:xfrm>
          <a:custGeom>
            <a:avLst/>
            <a:gdLst>
              <a:gd name="T0" fmla="*/ 1939014 w 1958"/>
              <a:gd name="T1" fmla="*/ 275655 h 1292"/>
              <a:gd name="T2" fmla="*/ 1737267 w 1958"/>
              <a:gd name="T3" fmla="*/ 313676 h 1292"/>
              <a:gd name="T4" fmla="*/ 1664413 w 1958"/>
              <a:gd name="T5" fmla="*/ 299418 h 1292"/>
              <a:gd name="T6" fmla="*/ 1574748 w 1958"/>
              <a:gd name="T7" fmla="*/ 294666 h 1292"/>
              <a:gd name="T8" fmla="*/ 1473875 w 1958"/>
              <a:gd name="T9" fmla="*/ 228128 h 1292"/>
              <a:gd name="T10" fmla="*/ 1328168 w 1958"/>
              <a:gd name="T11" fmla="*/ 161591 h 1292"/>
              <a:gd name="T12" fmla="*/ 1188066 w 1958"/>
              <a:gd name="T13" fmla="*/ 152085 h 1292"/>
              <a:gd name="T14" fmla="*/ 1115213 w 1958"/>
              <a:gd name="T15" fmla="*/ 104559 h 1292"/>
              <a:gd name="T16" fmla="*/ 1008735 w 1958"/>
              <a:gd name="T17" fmla="*/ 66537 h 1292"/>
              <a:gd name="T18" fmla="*/ 812592 w 1958"/>
              <a:gd name="T19" fmla="*/ 47527 h 1292"/>
              <a:gd name="T20" fmla="*/ 605241 w 1958"/>
              <a:gd name="T21" fmla="*/ 66537 h 1292"/>
              <a:gd name="T22" fmla="*/ 459535 w 1958"/>
              <a:gd name="T23" fmla="*/ 190107 h 1292"/>
              <a:gd name="T24" fmla="*/ 493160 w 1958"/>
              <a:gd name="T25" fmla="*/ 285160 h 1292"/>
              <a:gd name="T26" fmla="*/ 599637 w 1958"/>
              <a:gd name="T27" fmla="*/ 337440 h 1292"/>
              <a:gd name="T28" fmla="*/ 655678 w 1958"/>
              <a:gd name="T29" fmla="*/ 441998 h 1292"/>
              <a:gd name="T30" fmla="*/ 571617 w 1958"/>
              <a:gd name="T31" fmla="*/ 499031 h 1292"/>
              <a:gd name="T32" fmla="*/ 594033 w 1958"/>
              <a:gd name="T33" fmla="*/ 598837 h 1292"/>
              <a:gd name="T34" fmla="*/ 353057 w 1958"/>
              <a:gd name="T35" fmla="*/ 622600 h 1292"/>
              <a:gd name="T36" fmla="*/ 257788 w 1958"/>
              <a:gd name="T37" fmla="*/ 641611 h 1292"/>
              <a:gd name="T38" fmla="*/ 151310 w 1958"/>
              <a:gd name="T39" fmla="*/ 679632 h 1292"/>
              <a:gd name="T40" fmla="*/ 134498 w 1958"/>
              <a:gd name="T41" fmla="*/ 641611 h 1292"/>
              <a:gd name="T42" fmla="*/ 44833 w 1958"/>
              <a:gd name="T43" fmla="*/ 646363 h 1292"/>
              <a:gd name="T44" fmla="*/ 72853 w 1958"/>
              <a:gd name="T45" fmla="*/ 731911 h 1292"/>
              <a:gd name="T46" fmla="*/ 263392 w 1958"/>
              <a:gd name="T47" fmla="*/ 779438 h 1292"/>
              <a:gd name="T48" fmla="*/ 409098 w 1958"/>
              <a:gd name="T49" fmla="*/ 731911 h 1292"/>
              <a:gd name="T50" fmla="*/ 521180 w 1958"/>
              <a:gd name="T51" fmla="*/ 788944 h 1292"/>
              <a:gd name="T52" fmla="*/ 722927 w 1958"/>
              <a:gd name="T53" fmla="*/ 836470 h 1292"/>
              <a:gd name="T54" fmla="*/ 683698 w 1958"/>
              <a:gd name="T55" fmla="*/ 907760 h 1292"/>
              <a:gd name="T56" fmla="*/ 767760 w 1958"/>
              <a:gd name="T57" fmla="*/ 1126383 h 1292"/>
              <a:gd name="T58" fmla="*/ 829405 w 1958"/>
              <a:gd name="T59" fmla="*/ 1097867 h 1292"/>
              <a:gd name="T60" fmla="*/ 874237 w 1958"/>
              <a:gd name="T61" fmla="*/ 1107373 h 1292"/>
              <a:gd name="T62" fmla="*/ 924674 w 1958"/>
              <a:gd name="T63" fmla="*/ 1107373 h 1292"/>
              <a:gd name="T64" fmla="*/ 963903 w 1958"/>
              <a:gd name="T65" fmla="*/ 1178663 h 1292"/>
              <a:gd name="T66" fmla="*/ 1126421 w 1958"/>
              <a:gd name="T67" fmla="*/ 1316490 h 1292"/>
              <a:gd name="T68" fmla="*/ 1182462 w 1958"/>
              <a:gd name="T69" fmla="*/ 1387780 h 1292"/>
              <a:gd name="T70" fmla="*/ 1216087 w 1958"/>
              <a:gd name="T71" fmla="*/ 1430554 h 1292"/>
              <a:gd name="T72" fmla="*/ 1272127 w 1958"/>
              <a:gd name="T73" fmla="*/ 1468576 h 1292"/>
              <a:gd name="T74" fmla="*/ 1339377 w 1958"/>
              <a:gd name="T75" fmla="*/ 1487586 h 1292"/>
              <a:gd name="T76" fmla="*/ 1406626 w 1958"/>
              <a:gd name="T77" fmla="*/ 1473328 h 1292"/>
              <a:gd name="T78" fmla="*/ 1501895 w 1958"/>
              <a:gd name="T79" fmla="*/ 1501844 h 1292"/>
              <a:gd name="T80" fmla="*/ 1602769 w 1958"/>
              <a:gd name="T81" fmla="*/ 1454318 h 1292"/>
              <a:gd name="T82" fmla="*/ 1658809 w 1958"/>
              <a:gd name="T83" fmla="*/ 1383028 h 1292"/>
              <a:gd name="T84" fmla="*/ 1720454 w 1958"/>
              <a:gd name="T85" fmla="*/ 1335501 h 1292"/>
              <a:gd name="T86" fmla="*/ 1658809 w 1958"/>
              <a:gd name="T87" fmla="*/ 1169157 h 1292"/>
              <a:gd name="T88" fmla="*/ 1793307 w 1958"/>
              <a:gd name="T89" fmla="*/ 1112125 h 1292"/>
              <a:gd name="T90" fmla="*/ 2135157 w 1958"/>
              <a:gd name="T91" fmla="*/ 1140641 h 1292"/>
              <a:gd name="T92" fmla="*/ 2292071 w 1958"/>
              <a:gd name="T93" fmla="*/ 1093115 h 1292"/>
              <a:gd name="T94" fmla="*/ 2521839 w 1958"/>
              <a:gd name="T95" fmla="*/ 1069351 h 1292"/>
              <a:gd name="T96" fmla="*/ 2706773 w 1958"/>
              <a:gd name="T97" fmla="*/ 1007566 h 1292"/>
              <a:gd name="T98" fmla="*/ 2706773 w 1958"/>
              <a:gd name="T99" fmla="*/ 774686 h 1292"/>
              <a:gd name="T100" fmla="*/ 2717982 w 1958"/>
              <a:gd name="T101" fmla="*/ 575073 h 1292"/>
              <a:gd name="T102" fmla="*/ 2611504 w 1958"/>
              <a:gd name="T103" fmla="*/ 556063 h 1292"/>
              <a:gd name="T104" fmla="*/ 2376132 w 1958"/>
              <a:gd name="T105" fmla="*/ 556063 h 1292"/>
              <a:gd name="T106" fmla="*/ 2101532 w 1958"/>
              <a:gd name="T107" fmla="*/ 480020 h 1292"/>
              <a:gd name="T108" fmla="*/ 2067908 w 1958"/>
              <a:gd name="T109" fmla="*/ 337440 h 129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58" h="1292">
                <a:moveTo>
                  <a:pt x="1460" y="256"/>
                </a:moveTo>
                <a:cubicBezTo>
                  <a:pt x="1438" y="253"/>
                  <a:pt x="1417" y="251"/>
                  <a:pt x="1396" y="244"/>
                </a:cubicBezTo>
                <a:cubicBezTo>
                  <a:pt x="1392" y="240"/>
                  <a:pt x="1390" y="233"/>
                  <a:pt x="1384" y="232"/>
                </a:cubicBezTo>
                <a:cubicBezTo>
                  <a:pt x="1330" y="223"/>
                  <a:pt x="1356" y="253"/>
                  <a:pt x="1324" y="264"/>
                </a:cubicBezTo>
                <a:cubicBezTo>
                  <a:pt x="1318" y="245"/>
                  <a:pt x="1307" y="248"/>
                  <a:pt x="1288" y="244"/>
                </a:cubicBezTo>
                <a:cubicBezTo>
                  <a:pt x="1225" y="251"/>
                  <a:pt x="1270" y="237"/>
                  <a:pt x="1240" y="264"/>
                </a:cubicBezTo>
                <a:cubicBezTo>
                  <a:pt x="1233" y="270"/>
                  <a:pt x="1216" y="280"/>
                  <a:pt x="1216" y="280"/>
                </a:cubicBezTo>
                <a:cubicBezTo>
                  <a:pt x="1212" y="279"/>
                  <a:pt x="1207" y="279"/>
                  <a:pt x="1204" y="276"/>
                </a:cubicBezTo>
                <a:cubicBezTo>
                  <a:pt x="1197" y="269"/>
                  <a:pt x="1196" y="257"/>
                  <a:pt x="1188" y="252"/>
                </a:cubicBezTo>
                <a:cubicBezTo>
                  <a:pt x="1172" y="241"/>
                  <a:pt x="1161" y="229"/>
                  <a:pt x="1144" y="220"/>
                </a:cubicBezTo>
                <a:cubicBezTo>
                  <a:pt x="1140" y="221"/>
                  <a:pt x="1134" y="221"/>
                  <a:pt x="1132" y="224"/>
                </a:cubicBezTo>
                <a:cubicBezTo>
                  <a:pt x="1127" y="231"/>
                  <a:pt x="1124" y="248"/>
                  <a:pt x="1124" y="248"/>
                </a:cubicBezTo>
                <a:cubicBezTo>
                  <a:pt x="1116" y="247"/>
                  <a:pt x="1107" y="248"/>
                  <a:pt x="1100" y="244"/>
                </a:cubicBezTo>
                <a:cubicBezTo>
                  <a:pt x="1092" y="240"/>
                  <a:pt x="1094" y="227"/>
                  <a:pt x="1088" y="220"/>
                </a:cubicBezTo>
                <a:cubicBezTo>
                  <a:pt x="1065" y="194"/>
                  <a:pt x="1073" y="199"/>
                  <a:pt x="1052" y="192"/>
                </a:cubicBezTo>
                <a:cubicBezTo>
                  <a:pt x="1043" y="164"/>
                  <a:pt x="1052" y="171"/>
                  <a:pt x="1032" y="164"/>
                </a:cubicBezTo>
                <a:cubicBezTo>
                  <a:pt x="1011" y="143"/>
                  <a:pt x="1008" y="148"/>
                  <a:pt x="976" y="152"/>
                </a:cubicBezTo>
                <a:cubicBezTo>
                  <a:pt x="959" y="158"/>
                  <a:pt x="954" y="153"/>
                  <a:pt x="948" y="136"/>
                </a:cubicBezTo>
                <a:cubicBezTo>
                  <a:pt x="958" y="105"/>
                  <a:pt x="943" y="113"/>
                  <a:pt x="912" y="116"/>
                </a:cubicBezTo>
                <a:cubicBezTo>
                  <a:pt x="871" y="102"/>
                  <a:pt x="920" y="103"/>
                  <a:pt x="852" y="96"/>
                </a:cubicBezTo>
                <a:cubicBezTo>
                  <a:pt x="830" y="107"/>
                  <a:pt x="836" y="110"/>
                  <a:pt x="848" y="128"/>
                </a:cubicBezTo>
                <a:cubicBezTo>
                  <a:pt x="815" y="150"/>
                  <a:pt x="809" y="114"/>
                  <a:pt x="780" y="104"/>
                </a:cubicBezTo>
                <a:cubicBezTo>
                  <a:pt x="781" y="100"/>
                  <a:pt x="781" y="95"/>
                  <a:pt x="784" y="92"/>
                </a:cubicBezTo>
                <a:cubicBezTo>
                  <a:pt x="787" y="89"/>
                  <a:pt x="794" y="92"/>
                  <a:pt x="796" y="88"/>
                </a:cubicBezTo>
                <a:cubicBezTo>
                  <a:pt x="803" y="70"/>
                  <a:pt x="775" y="60"/>
                  <a:pt x="764" y="56"/>
                </a:cubicBezTo>
                <a:cubicBezTo>
                  <a:pt x="753" y="58"/>
                  <a:pt x="743" y="66"/>
                  <a:pt x="732" y="64"/>
                </a:cubicBezTo>
                <a:cubicBezTo>
                  <a:pt x="727" y="63"/>
                  <a:pt x="724" y="58"/>
                  <a:pt x="720" y="56"/>
                </a:cubicBezTo>
                <a:cubicBezTo>
                  <a:pt x="703" y="48"/>
                  <a:pt x="682" y="42"/>
                  <a:pt x="664" y="36"/>
                </a:cubicBezTo>
                <a:cubicBezTo>
                  <a:pt x="643" y="4"/>
                  <a:pt x="670" y="2"/>
                  <a:pt x="616" y="8"/>
                </a:cubicBezTo>
                <a:cubicBezTo>
                  <a:pt x="595" y="15"/>
                  <a:pt x="600" y="33"/>
                  <a:pt x="580" y="40"/>
                </a:cubicBezTo>
                <a:cubicBezTo>
                  <a:pt x="572" y="17"/>
                  <a:pt x="572" y="8"/>
                  <a:pt x="548" y="0"/>
                </a:cubicBezTo>
                <a:cubicBezTo>
                  <a:pt x="527" y="5"/>
                  <a:pt x="523" y="23"/>
                  <a:pt x="504" y="36"/>
                </a:cubicBezTo>
                <a:cubicBezTo>
                  <a:pt x="485" y="48"/>
                  <a:pt x="453" y="49"/>
                  <a:pt x="432" y="56"/>
                </a:cubicBezTo>
                <a:cubicBezTo>
                  <a:pt x="414" y="74"/>
                  <a:pt x="392" y="76"/>
                  <a:pt x="368" y="84"/>
                </a:cubicBezTo>
                <a:cubicBezTo>
                  <a:pt x="358" y="113"/>
                  <a:pt x="321" y="106"/>
                  <a:pt x="296" y="108"/>
                </a:cubicBezTo>
                <a:cubicBezTo>
                  <a:pt x="269" y="149"/>
                  <a:pt x="305" y="144"/>
                  <a:pt x="328" y="160"/>
                </a:cubicBezTo>
                <a:cubicBezTo>
                  <a:pt x="339" y="176"/>
                  <a:pt x="341" y="181"/>
                  <a:pt x="336" y="200"/>
                </a:cubicBezTo>
                <a:cubicBezTo>
                  <a:pt x="337" y="211"/>
                  <a:pt x="336" y="222"/>
                  <a:pt x="340" y="232"/>
                </a:cubicBezTo>
                <a:cubicBezTo>
                  <a:pt x="342" y="236"/>
                  <a:pt x="349" y="236"/>
                  <a:pt x="352" y="240"/>
                </a:cubicBezTo>
                <a:cubicBezTo>
                  <a:pt x="365" y="257"/>
                  <a:pt x="343" y="250"/>
                  <a:pt x="368" y="264"/>
                </a:cubicBezTo>
                <a:cubicBezTo>
                  <a:pt x="368" y="264"/>
                  <a:pt x="398" y="274"/>
                  <a:pt x="404" y="276"/>
                </a:cubicBezTo>
                <a:cubicBezTo>
                  <a:pt x="412" y="279"/>
                  <a:pt x="428" y="284"/>
                  <a:pt x="428" y="284"/>
                </a:cubicBezTo>
                <a:cubicBezTo>
                  <a:pt x="440" y="296"/>
                  <a:pt x="446" y="307"/>
                  <a:pt x="460" y="316"/>
                </a:cubicBezTo>
                <a:cubicBezTo>
                  <a:pt x="473" y="335"/>
                  <a:pt x="486" y="340"/>
                  <a:pt x="504" y="352"/>
                </a:cubicBezTo>
                <a:cubicBezTo>
                  <a:pt x="499" y="393"/>
                  <a:pt x="499" y="387"/>
                  <a:pt x="468" y="372"/>
                </a:cubicBezTo>
                <a:cubicBezTo>
                  <a:pt x="465" y="376"/>
                  <a:pt x="461" y="379"/>
                  <a:pt x="460" y="384"/>
                </a:cubicBezTo>
                <a:cubicBezTo>
                  <a:pt x="457" y="393"/>
                  <a:pt x="461" y="404"/>
                  <a:pt x="456" y="412"/>
                </a:cubicBezTo>
                <a:cubicBezTo>
                  <a:pt x="454" y="415"/>
                  <a:pt x="413" y="419"/>
                  <a:pt x="408" y="420"/>
                </a:cubicBezTo>
                <a:cubicBezTo>
                  <a:pt x="400" y="425"/>
                  <a:pt x="382" y="427"/>
                  <a:pt x="384" y="436"/>
                </a:cubicBezTo>
                <a:cubicBezTo>
                  <a:pt x="390" y="470"/>
                  <a:pt x="395" y="467"/>
                  <a:pt x="420" y="484"/>
                </a:cubicBezTo>
                <a:cubicBezTo>
                  <a:pt x="396" y="492"/>
                  <a:pt x="408" y="499"/>
                  <a:pt x="424" y="504"/>
                </a:cubicBezTo>
                <a:cubicBezTo>
                  <a:pt x="433" y="532"/>
                  <a:pt x="435" y="538"/>
                  <a:pt x="404" y="532"/>
                </a:cubicBezTo>
                <a:cubicBezTo>
                  <a:pt x="395" y="518"/>
                  <a:pt x="388" y="513"/>
                  <a:pt x="372" y="508"/>
                </a:cubicBezTo>
                <a:cubicBezTo>
                  <a:pt x="323" y="512"/>
                  <a:pt x="305" y="521"/>
                  <a:pt x="252" y="524"/>
                </a:cubicBezTo>
                <a:cubicBezTo>
                  <a:pt x="221" y="532"/>
                  <a:pt x="236" y="548"/>
                  <a:pt x="212" y="556"/>
                </a:cubicBezTo>
                <a:cubicBezTo>
                  <a:pt x="204" y="555"/>
                  <a:pt x="195" y="556"/>
                  <a:pt x="188" y="552"/>
                </a:cubicBezTo>
                <a:cubicBezTo>
                  <a:pt x="184" y="550"/>
                  <a:pt x="187" y="543"/>
                  <a:pt x="184" y="540"/>
                </a:cubicBezTo>
                <a:cubicBezTo>
                  <a:pt x="177" y="532"/>
                  <a:pt x="167" y="527"/>
                  <a:pt x="160" y="520"/>
                </a:cubicBezTo>
                <a:cubicBezTo>
                  <a:pt x="144" y="525"/>
                  <a:pt x="128" y="528"/>
                  <a:pt x="112" y="532"/>
                </a:cubicBezTo>
                <a:cubicBezTo>
                  <a:pt x="111" y="545"/>
                  <a:pt x="112" y="559"/>
                  <a:pt x="108" y="572"/>
                </a:cubicBezTo>
                <a:cubicBezTo>
                  <a:pt x="106" y="577"/>
                  <a:pt x="99" y="583"/>
                  <a:pt x="96" y="580"/>
                </a:cubicBezTo>
                <a:cubicBezTo>
                  <a:pt x="92" y="576"/>
                  <a:pt x="99" y="569"/>
                  <a:pt x="100" y="564"/>
                </a:cubicBezTo>
                <a:cubicBezTo>
                  <a:pt x="99" y="556"/>
                  <a:pt x="100" y="547"/>
                  <a:pt x="96" y="540"/>
                </a:cubicBezTo>
                <a:cubicBezTo>
                  <a:pt x="94" y="536"/>
                  <a:pt x="87" y="539"/>
                  <a:pt x="84" y="536"/>
                </a:cubicBezTo>
                <a:cubicBezTo>
                  <a:pt x="71" y="526"/>
                  <a:pt x="69" y="518"/>
                  <a:pt x="52" y="512"/>
                </a:cubicBezTo>
                <a:cubicBezTo>
                  <a:pt x="31" y="519"/>
                  <a:pt x="41" y="526"/>
                  <a:pt x="32" y="544"/>
                </a:cubicBezTo>
                <a:cubicBezTo>
                  <a:pt x="28" y="553"/>
                  <a:pt x="16" y="568"/>
                  <a:pt x="16" y="568"/>
                </a:cubicBezTo>
                <a:cubicBezTo>
                  <a:pt x="14" y="578"/>
                  <a:pt x="6" y="586"/>
                  <a:pt x="4" y="596"/>
                </a:cubicBezTo>
                <a:cubicBezTo>
                  <a:pt x="0" y="618"/>
                  <a:pt x="45" y="615"/>
                  <a:pt x="52" y="616"/>
                </a:cubicBezTo>
                <a:cubicBezTo>
                  <a:pt x="54" y="623"/>
                  <a:pt x="56" y="636"/>
                  <a:pt x="68" y="636"/>
                </a:cubicBezTo>
                <a:cubicBezTo>
                  <a:pt x="76" y="636"/>
                  <a:pt x="92" y="628"/>
                  <a:pt x="92" y="628"/>
                </a:cubicBezTo>
                <a:cubicBezTo>
                  <a:pt x="113" y="596"/>
                  <a:pt x="158" y="646"/>
                  <a:pt x="188" y="656"/>
                </a:cubicBezTo>
                <a:cubicBezTo>
                  <a:pt x="196" y="643"/>
                  <a:pt x="197" y="631"/>
                  <a:pt x="212" y="624"/>
                </a:cubicBezTo>
                <a:cubicBezTo>
                  <a:pt x="220" y="621"/>
                  <a:pt x="236" y="616"/>
                  <a:pt x="236" y="616"/>
                </a:cubicBezTo>
                <a:cubicBezTo>
                  <a:pt x="268" y="620"/>
                  <a:pt x="266" y="623"/>
                  <a:pt x="292" y="616"/>
                </a:cubicBezTo>
                <a:cubicBezTo>
                  <a:pt x="300" y="614"/>
                  <a:pt x="316" y="608"/>
                  <a:pt x="316" y="608"/>
                </a:cubicBezTo>
                <a:cubicBezTo>
                  <a:pt x="340" y="616"/>
                  <a:pt x="322" y="624"/>
                  <a:pt x="336" y="640"/>
                </a:cubicBezTo>
                <a:cubicBezTo>
                  <a:pt x="345" y="651"/>
                  <a:pt x="358" y="659"/>
                  <a:pt x="372" y="664"/>
                </a:cubicBezTo>
                <a:cubicBezTo>
                  <a:pt x="395" y="672"/>
                  <a:pt x="417" y="673"/>
                  <a:pt x="440" y="680"/>
                </a:cubicBezTo>
                <a:cubicBezTo>
                  <a:pt x="461" y="686"/>
                  <a:pt x="468" y="693"/>
                  <a:pt x="492" y="696"/>
                </a:cubicBezTo>
                <a:cubicBezTo>
                  <a:pt x="500" y="699"/>
                  <a:pt x="524" y="702"/>
                  <a:pt x="516" y="704"/>
                </a:cubicBezTo>
                <a:cubicBezTo>
                  <a:pt x="505" y="707"/>
                  <a:pt x="484" y="712"/>
                  <a:pt x="484" y="712"/>
                </a:cubicBezTo>
                <a:cubicBezTo>
                  <a:pt x="472" y="731"/>
                  <a:pt x="483" y="730"/>
                  <a:pt x="500" y="736"/>
                </a:cubicBezTo>
                <a:cubicBezTo>
                  <a:pt x="515" y="758"/>
                  <a:pt x="502" y="743"/>
                  <a:pt x="488" y="764"/>
                </a:cubicBezTo>
                <a:cubicBezTo>
                  <a:pt x="492" y="789"/>
                  <a:pt x="502" y="806"/>
                  <a:pt x="524" y="820"/>
                </a:cubicBezTo>
                <a:cubicBezTo>
                  <a:pt x="533" y="848"/>
                  <a:pt x="518" y="821"/>
                  <a:pt x="500" y="848"/>
                </a:cubicBezTo>
                <a:cubicBezTo>
                  <a:pt x="506" y="880"/>
                  <a:pt x="520" y="929"/>
                  <a:pt x="548" y="948"/>
                </a:cubicBezTo>
                <a:cubicBezTo>
                  <a:pt x="551" y="952"/>
                  <a:pt x="551" y="960"/>
                  <a:pt x="556" y="960"/>
                </a:cubicBezTo>
                <a:cubicBezTo>
                  <a:pt x="563" y="960"/>
                  <a:pt x="566" y="939"/>
                  <a:pt x="568" y="936"/>
                </a:cubicBezTo>
                <a:cubicBezTo>
                  <a:pt x="574" y="929"/>
                  <a:pt x="584" y="927"/>
                  <a:pt x="592" y="924"/>
                </a:cubicBezTo>
                <a:cubicBezTo>
                  <a:pt x="619" y="933"/>
                  <a:pt x="597" y="922"/>
                  <a:pt x="608" y="968"/>
                </a:cubicBezTo>
                <a:cubicBezTo>
                  <a:pt x="610" y="978"/>
                  <a:pt x="622" y="996"/>
                  <a:pt x="628" y="1004"/>
                </a:cubicBezTo>
                <a:cubicBezTo>
                  <a:pt x="641" y="985"/>
                  <a:pt x="631" y="954"/>
                  <a:pt x="624" y="932"/>
                </a:cubicBezTo>
                <a:cubicBezTo>
                  <a:pt x="625" y="923"/>
                  <a:pt x="622" y="912"/>
                  <a:pt x="628" y="904"/>
                </a:cubicBezTo>
                <a:cubicBezTo>
                  <a:pt x="631" y="900"/>
                  <a:pt x="632" y="913"/>
                  <a:pt x="636" y="916"/>
                </a:cubicBezTo>
                <a:cubicBezTo>
                  <a:pt x="643" y="922"/>
                  <a:pt x="660" y="932"/>
                  <a:pt x="660" y="932"/>
                </a:cubicBezTo>
                <a:cubicBezTo>
                  <a:pt x="661" y="936"/>
                  <a:pt x="664" y="940"/>
                  <a:pt x="664" y="944"/>
                </a:cubicBezTo>
                <a:cubicBezTo>
                  <a:pt x="664" y="949"/>
                  <a:pt x="658" y="955"/>
                  <a:pt x="660" y="960"/>
                </a:cubicBezTo>
                <a:cubicBezTo>
                  <a:pt x="666" y="979"/>
                  <a:pt x="674" y="983"/>
                  <a:pt x="688" y="992"/>
                </a:cubicBezTo>
                <a:cubicBezTo>
                  <a:pt x="680" y="1016"/>
                  <a:pt x="701" y="1023"/>
                  <a:pt x="720" y="1032"/>
                </a:cubicBezTo>
                <a:cubicBezTo>
                  <a:pt x="731" y="1064"/>
                  <a:pt x="726" y="1064"/>
                  <a:pt x="756" y="1084"/>
                </a:cubicBezTo>
                <a:cubicBezTo>
                  <a:pt x="768" y="1102"/>
                  <a:pt x="785" y="1103"/>
                  <a:pt x="804" y="1108"/>
                </a:cubicBezTo>
                <a:cubicBezTo>
                  <a:pt x="833" y="1127"/>
                  <a:pt x="788" y="1117"/>
                  <a:pt x="808" y="1148"/>
                </a:cubicBezTo>
                <a:cubicBezTo>
                  <a:pt x="810" y="1152"/>
                  <a:pt x="816" y="1150"/>
                  <a:pt x="820" y="1152"/>
                </a:cubicBezTo>
                <a:cubicBezTo>
                  <a:pt x="828" y="1157"/>
                  <a:pt x="844" y="1168"/>
                  <a:pt x="844" y="1168"/>
                </a:cubicBezTo>
                <a:cubicBezTo>
                  <a:pt x="851" y="1146"/>
                  <a:pt x="862" y="1152"/>
                  <a:pt x="884" y="1156"/>
                </a:cubicBezTo>
                <a:cubicBezTo>
                  <a:pt x="861" y="1172"/>
                  <a:pt x="879" y="1154"/>
                  <a:pt x="876" y="1180"/>
                </a:cubicBezTo>
                <a:cubicBezTo>
                  <a:pt x="875" y="1188"/>
                  <a:pt x="868" y="1204"/>
                  <a:pt x="868" y="1204"/>
                </a:cubicBezTo>
                <a:cubicBezTo>
                  <a:pt x="884" y="1205"/>
                  <a:pt x="900" y="1205"/>
                  <a:pt x="916" y="1208"/>
                </a:cubicBezTo>
                <a:cubicBezTo>
                  <a:pt x="920" y="1209"/>
                  <a:pt x="905" y="1208"/>
                  <a:pt x="904" y="1212"/>
                </a:cubicBezTo>
                <a:cubicBezTo>
                  <a:pt x="902" y="1220"/>
                  <a:pt x="907" y="1228"/>
                  <a:pt x="908" y="1236"/>
                </a:cubicBezTo>
                <a:cubicBezTo>
                  <a:pt x="915" y="1235"/>
                  <a:pt x="922" y="1230"/>
                  <a:pt x="928" y="1232"/>
                </a:cubicBezTo>
                <a:cubicBezTo>
                  <a:pt x="932" y="1233"/>
                  <a:pt x="929" y="1242"/>
                  <a:pt x="932" y="1244"/>
                </a:cubicBezTo>
                <a:cubicBezTo>
                  <a:pt x="939" y="1249"/>
                  <a:pt x="948" y="1249"/>
                  <a:pt x="956" y="1252"/>
                </a:cubicBezTo>
                <a:cubicBezTo>
                  <a:pt x="960" y="1253"/>
                  <a:pt x="968" y="1256"/>
                  <a:pt x="968" y="1256"/>
                </a:cubicBezTo>
                <a:cubicBezTo>
                  <a:pt x="969" y="1249"/>
                  <a:pt x="966" y="1239"/>
                  <a:pt x="972" y="1236"/>
                </a:cubicBezTo>
                <a:cubicBezTo>
                  <a:pt x="982" y="1232"/>
                  <a:pt x="996" y="1233"/>
                  <a:pt x="1004" y="1240"/>
                </a:cubicBezTo>
                <a:cubicBezTo>
                  <a:pt x="1008" y="1244"/>
                  <a:pt x="996" y="1248"/>
                  <a:pt x="992" y="1252"/>
                </a:cubicBezTo>
                <a:cubicBezTo>
                  <a:pt x="1006" y="1262"/>
                  <a:pt x="1023" y="1270"/>
                  <a:pt x="1040" y="1276"/>
                </a:cubicBezTo>
                <a:cubicBezTo>
                  <a:pt x="1046" y="1257"/>
                  <a:pt x="1054" y="1259"/>
                  <a:pt x="1072" y="1264"/>
                </a:cubicBezTo>
                <a:cubicBezTo>
                  <a:pt x="1100" y="1283"/>
                  <a:pt x="1091" y="1272"/>
                  <a:pt x="1104" y="1292"/>
                </a:cubicBezTo>
                <a:cubicBezTo>
                  <a:pt x="1137" y="1288"/>
                  <a:pt x="1138" y="1285"/>
                  <a:pt x="1164" y="1276"/>
                </a:cubicBezTo>
                <a:cubicBezTo>
                  <a:pt x="1158" y="1258"/>
                  <a:pt x="1150" y="1242"/>
                  <a:pt x="1144" y="1224"/>
                </a:cubicBezTo>
                <a:cubicBezTo>
                  <a:pt x="1151" y="1223"/>
                  <a:pt x="1159" y="1225"/>
                  <a:pt x="1164" y="1220"/>
                </a:cubicBezTo>
                <a:cubicBezTo>
                  <a:pt x="1169" y="1215"/>
                  <a:pt x="1166" y="1207"/>
                  <a:pt x="1168" y="1200"/>
                </a:cubicBezTo>
                <a:cubicBezTo>
                  <a:pt x="1175" y="1176"/>
                  <a:pt x="1173" y="1181"/>
                  <a:pt x="1184" y="1164"/>
                </a:cubicBezTo>
                <a:cubicBezTo>
                  <a:pt x="1188" y="1165"/>
                  <a:pt x="1195" y="1164"/>
                  <a:pt x="1196" y="1168"/>
                </a:cubicBezTo>
                <a:cubicBezTo>
                  <a:pt x="1201" y="1187"/>
                  <a:pt x="1179" y="1205"/>
                  <a:pt x="1204" y="1180"/>
                </a:cubicBezTo>
                <a:cubicBezTo>
                  <a:pt x="1210" y="1117"/>
                  <a:pt x="1206" y="1157"/>
                  <a:pt x="1228" y="1124"/>
                </a:cubicBezTo>
                <a:cubicBezTo>
                  <a:pt x="1222" y="1074"/>
                  <a:pt x="1219" y="1105"/>
                  <a:pt x="1208" y="1072"/>
                </a:cubicBezTo>
                <a:cubicBezTo>
                  <a:pt x="1217" y="1044"/>
                  <a:pt x="1224" y="1051"/>
                  <a:pt x="1204" y="1044"/>
                </a:cubicBezTo>
                <a:cubicBezTo>
                  <a:pt x="1192" y="1025"/>
                  <a:pt x="1191" y="1005"/>
                  <a:pt x="1184" y="984"/>
                </a:cubicBezTo>
                <a:cubicBezTo>
                  <a:pt x="1185" y="977"/>
                  <a:pt x="1184" y="969"/>
                  <a:pt x="1188" y="964"/>
                </a:cubicBezTo>
                <a:cubicBezTo>
                  <a:pt x="1194" y="956"/>
                  <a:pt x="1212" y="948"/>
                  <a:pt x="1212" y="948"/>
                </a:cubicBezTo>
                <a:cubicBezTo>
                  <a:pt x="1229" y="922"/>
                  <a:pt x="1246" y="932"/>
                  <a:pt x="1280" y="936"/>
                </a:cubicBezTo>
                <a:cubicBezTo>
                  <a:pt x="1315" y="940"/>
                  <a:pt x="1347" y="949"/>
                  <a:pt x="1380" y="960"/>
                </a:cubicBezTo>
                <a:cubicBezTo>
                  <a:pt x="1408" y="969"/>
                  <a:pt x="1439" y="963"/>
                  <a:pt x="1468" y="964"/>
                </a:cubicBezTo>
                <a:cubicBezTo>
                  <a:pt x="1487" y="970"/>
                  <a:pt x="1505" y="965"/>
                  <a:pt x="1524" y="960"/>
                </a:cubicBezTo>
                <a:cubicBezTo>
                  <a:pt x="1552" y="966"/>
                  <a:pt x="1543" y="978"/>
                  <a:pt x="1572" y="972"/>
                </a:cubicBezTo>
                <a:cubicBezTo>
                  <a:pt x="1588" y="961"/>
                  <a:pt x="1591" y="970"/>
                  <a:pt x="1608" y="964"/>
                </a:cubicBezTo>
                <a:cubicBezTo>
                  <a:pt x="1613" y="922"/>
                  <a:pt x="1610" y="938"/>
                  <a:pt x="1636" y="920"/>
                </a:cubicBezTo>
                <a:cubicBezTo>
                  <a:pt x="1655" y="921"/>
                  <a:pt x="1723" y="928"/>
                  <a:pt x="1748" y="920"/>
                </a:cubicBezTo>
                <a:cubicBezTo>
                  <a:pt x="1752" y="919"/>
                  <a:pt x="1748" y="910"/>
                  <a:pt x="1752" y="908"/>
                </a:cubicBezTo>
                <a:cubicBezTo>
                  <a:pt x="1767" y="902"/>
                  <a:pt x="1800" y="900"/>
                  <a:pt x="1800" y="900"/>
                </a:cubicBezTo>
                <a:cubicBezTo>
                  <a:pt x="1809" y="886"/>
                  <a:pt x="1808" y="877"/>
                  <a:pt x="1824" y="872"/>
                </a:cubicBezTo>
                <a:cubicBezTo>
                  <a:pt x="1825" y="868"/>
                  <a:pt x="1824" y="861"/>
                  <a:pt x="1828" y="860"/>
                </a:cubicBezTo>
                <a:cubicBezTo>
                  <a:pt x="1852" y="854"/>
                  <a:pt x="1903" y="852"/>
                  <a:pt x="1932" y="848"/>
                </a:cubicBezTo>
                <a:cubicBezTo>
                  <a:pt x="1941" y="835"/>
                  <a:pt x="1943" y="823"/>
                  <a:pt x="1948" y="808"/>
                </a:cubicBezTo>
                <a:cubicBezTo>
                  <a:pt x="1953" y="759"/>
                  <a:pt x="1958" y="732"/>
                  <a:pt x="1948" y="676"/>
                </a:cubicBezTo>
                <a:cubicBezTo>
                  <a:pt x="1946" y="667"/>
                  <a:pt x="1937" y="660"/>
                  <a:pt x="1932" y="652"/>
                </a:cubicBezTo>
                <a:cubicBezTo>
                  <a:pt x="1916" y="627"/>
                  <a:pt x="1900" y="596"/>
                  <a:pt x="1880" y="576"/>
                </a:cubicBezTo>
                <a:cubicBezTo>
                  <a:pt x="1886" y="544"/>
                  <a:pt x="1902" y="530"/>
                  <a:pt x="1924" y="508"/>
                </a:cubicBezTo>
                <a:cubicBezTo>
                  <a:pt x="1931" y="501"/>
                  <a:pt x="1940" y="484"/>
                  <a:pt x="1940" y="484"/>
                </a:cubicBezTo>
                <a:cubicBezTo>
                  <a:pt x="1939" y="476"/>
                  <a:pt x="1941" y="466"/>
                  <a:pt x="1936" y="460"/>
                </a:cubicBezTo>
                <a:cubicBezTo>
                  <a:pt x="1933" y="457"/>
                  <a:pt x="1928" y="464"/>
                  <a:pt x="1924" y="464"/>
                </a:cubicBezTo>
                <a:cubicBezTo>
                  <a:pt x="1904" y="466"/>
                  <a:pt x="1884" y="467"/>
                  <a:pt x="1864" y="468"/>
                </a:cubicBezTo>
                <a:cubicBezTo>
                  <a:pt x="1844" y="498"/>
                  <a:pt x="1857" y="488"/>
                  <a:pt x="1828" y="500"/>
                </a:cubicBezTo>
                <a:cubicBezTo>
                  <a:pt x="1813" y="495"/>
                  <a:pt x="1810" y="479"/>
                  <a:pt x="1796" y="476"/>
                </a:cubicBezTo>
                <a:cubicBezTo>
                  <a:pt x="1763" y="470"/>
                  <a:pt x="1729" y="471"/>
                  <a:pt x="1696" y="468"/>
                </a:cubicBezTo>
                <a:cubicBezTo>
                  <a:pt x="1674" y="461"/>
                  <a:pt x="1650" y="459"/>
                  <a:pt x="1628" y="452"/>
                </a:cubicBezTo>
                <a:cubicBezTo>
                  <a:pt x="1600" y="463"/>
                  <a:pt x="1596" y="451"/>
                  <a:pt x="1568" y="444"/>
                </a:cubicBezTo>
                <a:cubicBezTo>
                  <a:pt x="1553" y="421"/>
                  <a:pt x="1523" y="419"/>
                  <a:pt x="1500" y="404"/>
                </a:cubicBezTo>
                <a:cubicBezTo>
                  <a:pt x="1494" y="386"/>
                  <a:pt x="1492" y="371"/>
                  <a:pt x="1512" y="364"/>
                </a:cubicBezTo>
                <a:cubicBezTo>
                  <a:pt x="1515" y="344"/>
                  <a:pt x="1541" y="297"/>
                  <a:pt x="1508" y="288"/>
                </a:cubicBezTo>
                <a:cubicBezTo>
                  <a:pt x="1498" y="285"/>
                  <a:pt x="1487" y="285"/>
                  <a:pt x="1476" y="284"/>
                </a:cubicBezTo>
                <a:cubicBezTo>
                  <a:pt x="1459" y="278"/>
                  <a:pt x="1454" y="273"/>
                  <a:pt x="1460" y="256"/>
                </a:cubicBezTo>
                <a:close/>
              </a:path>
            </a:pathLst>
          </a:custGeom>
          <a:blipFill dpi="0" rotWithShape="0">
            <a:blip r:embed="rId2"/>
            <a:srcRect/>
            <a:stretch>
              <a:fillRect/>
            </a:stretch>
          </a:blipFill>
          <a:ln w="38100" cmpd="sng">
            <a:solidFill>
              <a:srgbClr val="FFCC6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95" name="Freeform 11" descr="C:\WINDOWS\Desktop\Imperialflag[1].jpg">
            <a:extLst>
              <a:ext uri="{FF2B5EF4-FFF2-40B4-BE49-F238E27FC236}">
                <a16:creationId xmlns:a16="http://schemas.microsoft.com/office/drawing/2014/main" id="{F6F5EAA5-05E3-4D06-AA44-7ECDD13D44DE}"/>
              </a:ext>
            </a:extLst>
          </p:cNvPr>
          <p:cNvSpPr>
            <a:spLocks/>
          </p:cNvSpPr>
          <p:nvPr/>
        </p:nvSpPr>
        <p:spPr bwMode="auto">
          <a:xfrm>
            <a:off x="5791200" y="1905000"/>
            <a:ext cx="2819400" cy="1666875"/>
          </a:xfrm>
          <a:custGeom>
            <a:avLst/>
            <a:gdLst>
              <a:gd name="T0" fmla="*/ 2242768 w 2034"/>
              <a:gd name="T1" fmla="*/ 169103 h 1242"/>
              <a:gd name="T2" fmla="*/ 2134649 w 2034"/>
              <a:gd name="T3" fmla="*/ 253655 h 1242"/>
              <a:gd name="T4" fmla="*/ 1984946 w 2034"/>
              <a:gd name="T5" fmla="*/ 273786 h 1242"/>
              <a:gd name="T6" fmla="*/ 2001580 w 2034"/>
              <a:gd name="T7" fmla="*/ 217418 h 1242"/>
              <a:gd name="T8" fmla="*/ 1752076 w 2034"/>
              <a:gd name="T9" fmla="*/ 217418 h 1242"/>
              <a:gd name="T10" fmla="*/ 1585739 w 2034"/>
              <a:gd name="T11" fmla="*/ 310023 h 1242"/>
              <a:gd name="T12" fmla="*/ 1436037 w 2034"/>
              <a:gd name="T13" fmla="*/ 330154 h 1242"/>
              <a:gd name="T14" fmla="*/ 1282176 w 2034"/>
              <a:gd name="T15" fmla="*/ 374443 h 1242"/>
              <a:gd name="T16" fmla="*/ 1157423 w 2034"/>
              <a:gd name="T17" fmla="*/ 233524 h 1242"/>
              <a:gd name="T18" fmla="*/ 1040988 w 2034"/>
              <a:gd name="T19" fmla="*/ 269760 h 1242"/>
              <a:gd name="T20" fmla="*/ 866335 w 2034"/>
              <a:gd name="T21" fmla="*/ 354312 h 1242"/>
              <a:gd name="T22" fmla="*/ 791483 w 2034"/>
              <a:gd name="T23" fmla="*/ 338207 h 1242"/>
              <a:gd name="T24" fmla="*/ 762375 w 2034"/>
              <a:gd name="T25" fmla="*/ 285865 h 1242"/>
              <a:gd name="T26" fmla="*/ 637622 w 2034"/>
              <a:gd name="T27" fmla="*/ 265734 h 1242"/>
              <a:gd name="T28" fmla="*/ 600197 w 2034"/>
              <a:gd name="T29" fmla="*/ 193261 h 1242"/>
              <a:gd name="T30" fmla="*/ 492078 w 2034"/>
              <a:gd name="T31" fmla="*/ 177156 h 1242"/>
              <a:gd name="T32" fmla="*/ 458811 w 2034"/>
              <a:gd name="T33" fmla="*/ 261707 h 1242"/>
              <a:gd name="T34" fmla="*/ 438019 w 2034"/>
              <a:gd name="T35" fmla="*/ 318075 h 1242"/>
              <a:gd name="T36" fmla="*/ 433860 w 2034"/>
              <a:gd name="T37" fmla="*/ 358338 h 1242"/>
              <a:gd name="T38" fmla="*/ 371484 w 2034"/>
              <a:gd name="T39" fmla="*/ 434837 h 1242"/>
              <a:gd name="T40" fmla="*/ 279999 w 2034"/>
              <a:gd name="T41" fmla="*/ 426784 h 1242"/>
              <a:gd name="T42" fmla="*/ 188514 w 2034"/>
              <a:gd name="T43" fmla="*/ 414706 h 1242"/>
              <a:gd name="T44" fmla="*/ 184356 w 2034"/>
              <a:gd name="T45" fmla="*/ 523415 h 1242"/>
              <a:gd name="T46" fmla="*/ 126138 w 2034"/>
              <a:gd name="T47" fmla="*/ 664334 h 1242"/>
              <a:gd name="T48" fmla="*/ 126138 w 2034"/>
              <a:gd name="T49" fmla="*/ 764991 h 1242"/>
              <a:gd name="T50" fmla="*/ 51287 w 2034"/>
              <a:gd name="T51" fmla="*/ 873700 h 1242"/>
              <a:gd name="T52" fmla="*/ 51287 w 2034"/>
              <a:gd name="T53" fmla="*/ 1014620 h 1242"/>
              <a:gd name="T54" fmla="*/ 88713 w 2034"/>
              <a:gd name="T55" fmla="*/ 1175670 h 1242"/>
              <a:gd name="T56" fmla="*/ 142772 w 2034"/>
              <a:gd name="T57" fmla="*/ 1300485 h 1242"/>
              <a:gd name="T58" fmla="*/ 284158 w 2034"/>
              <a:gd name="T59" fmla="*/ 1320616 h 1242"/>
              <a:gd name="T60" fmla="*/ 325742 w 2034"/>
              <a:gd name="T61" fmla="*/ 1465562 h 1242"/>
              <a:gd name="T62" fmla="*/ 304950 w 2034"/>
              <a:gd name="T63" fmla="*/ 1570245 h 1242"/>
              <a:gd name="T64" fmla="*/ 479603 w 2034"/>
              <a:gd name="T65" fmla="*/ 1646744 h 1242"/>
              <a:gd name="T66" fmla="*/ 645939 w 2034"/>
              <a:gd name="T67" fmla="*/ 1646744 h 1242"/>
              <a:gd name="T68" fmla="*/ 758216 w 2034"/>
              <a:gd name="T69" fmla="*/ 1666875 h 1242"/>
              <a:gd name="T70" fmla="*/ 891285 w 2034"/>
              <a:gd name="T71" fmla="*/ 1666875 h 1242"/>
              <a:gd name="T72" fmla="*/ 1049305 w 2034"/>
              <a:gd name="T73" fmla="*/ 1634665 h 1242"/>
              <a:gd name="T74" fmla="*/ 1207324 w 2034"/>
              <a:gd name="T75" fmla="*/ 1650770 h 1242"/>
              <a:gd name="T76" fmla="*/ 1223958 w 2034"/>
              <a:gd name="T77" fmla="*/ 1493745 h 1242"/>
              <a:gd name="T78" fmla="*/ 1282176 w 2034"/>
              <a:gd name="T79" fmla="*/ 1401141 h 1242"/>
              <a:gd name="T80" fmla="*/ 1086730 w 2034"/>
              <a:gd name="T81" fmla="*/ 1232038 h 1242"/>
              <a:gd name="T82" fmla="*/ 1099206 w 2034"/>
              <a:gd name="T83" fmla="*/ 1062935 h 1242"/>
              <a:gd name="T84" fmla="*/ 1290492 w 2034"/>
              <a:gd name="T85" fmla="*/ 990462 h 1242"/>
              <a:gd name="T86" fmla="*/ 1436037 w 2034"/>
              <a:gd name="T87" fmla="*/ 970331 h 1242"/>
              <a:gd name="T88" fmla="*/ 1544155 w 2034"/>
              <a:gd name="T89" fmla="*/ 974357 h 1242"/>
              <a:gd name="T90" fmla="*/ 1718808 w 2034"/>
              <a:gd name="T91" fmla="*/ 1079040 h 1242"/>
              <a:gd name="T92" fmla="*/ 1868511 w 2034"/>
              <a:gd name="T93" fmla="*/ 1091119 h 1242"/>
              <a:gd name="T94" fmla="*/ 2055639 w 2034"/>
              <a:gd name="T95" fmla="*/ 1143460 h 1242"/>
              <a:gd name="T96" fmla="*/ 2109699 w 2034"/>
              <a:gd name="T97" fmla="*/ 1215933 h 1242"/>
              <a:gd name="T98" fmla="*/ 2246926 w 2034"/>
              <a:gd name="T99" fmla="*/ 1260222 h 1242"/>
              <a:gd name="T100" fmla="*/ 2346728 w 2034"/>
              <a:gd name="T101" fmla="*/ 1256196 h 1242"/>
              <a:gd name="T102" fmla="*/ 2292668 w 2034"/>
              <a:gd name="T103" fmla="*/ 986436 h 1242"/>
              <a:gd name="T104" fmla="*/ 2051481 w 2034"/>
              <a:gd name="T105" fmla="*/ 841490 h 1242"/>
              <a:gd name="T106" fmla="*/ 2180391 w 2034"/>
              <a:gd name="T107" fmla="*/ 684466 h 1242"/>
              <a:gd name="T108" fmla="*/ 2504747 w 2034"/>
              <a:gd name="T109" fmla="*/ 611993 h 1242"/>
              <a:gd name="T110" fmla="*/ 2671083 w 2034"/>
              <a:gd name="T111" fmla="*/ 567704 h 1242"/>
              <a:gd name="T112" fmla="*/ 2816628 w 2034"/>
              <a:gd name="T113" fmla="*/ 523415 h 1242"/>
              <a:gd name="T114" fmla="*/ 2754252 w 2034"/>
              <a:gd name="T115" fmla="*/ 354312 h 1242"/>
              <a:gd name="T116" fmla="*/ 2625341 w 2034"/>
              <a:gd name="T117" fmla="*/ 221445 h 1242"/>
              <a:gd name="T118" fmla="*/ 2367520 w 2034"/>
              <a:gd name="T119" fmla="*/ 104683 h 124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34" h="1242">
                <a:moveTo>
                  <a:pt x="1672" y="15"/>
                </a:moveTo>
                <a:cubicBezTo>
                  <a:pt x="1679" y="36"/>
                  <a:pt x="1679" y="45"/>
                  <a:pt x="1666" y="63"/>
                </a:cubicBezTo>
                <a:cubicBezTo>
                  <a:pt x="1656" y="92"/>
                  <a:pt x="1650" y="118"/>
                  <a:pt x="1618" y="126"/>
                </a:cubicBezTo>
                <a:cubicBezTo>
                  <a:pt x="1599" y="139"/>
                  <a:pt x="1595" y="135"/>
                  <a:pt x="1567" y="132"/>
                </a:cubicBezTo>
                <a:cubicBezTo>
                  <a:pt x="1557" y="147"/>
                  <a:pt x="1560" y="162"/>
                  <a:pt x="1570" y="177"/>
                </a:cubicBezTo>
                <a:cubicBezTo>
                  <a:pt x="1559" y="181"/>
                  <a:pt x="1550" y="182"/>
                  <a:pt x="1540" y="189"/>
                </a:cubicBezTo>
                <a:cubicBezTo>
                  <a:pt x="1538" y="195"/>
                  <a:pt x="1536" y="202"/>
                  <a:pt x="1531" y="207"/>
                </a:cubicBezTo>
                <a:cubicBezTo>
                  <a:pt x="1526" y="212"/>
                  <a:pt x="1513" y="219"/>
                  <a:pt x="1513" y="219"/>
                </a:cubicBezTo>
                <a:cubicBezTo>
                  <a:pt x="1485" y="215"/>
                  <a:pt x="1461" y="207"/>
                  <a:pt x="1432" y="204"/>
                </a:cubicBezTo>
                <a:cubicBezTo>
                  <a:pt x="1431" y="201"/>
                  <a:pt x="1427" y="197"/>
                  <a:pt x="1429" y="195"/>
                </a:cubicBezTo>
                <a:cubicBezTo>
                  <a:pt x="1433" y="191"/>
                  <a:pt x="1447" y="189"/>
                  <a:pt x="1447" y="189"/>
                </a:cubicBezTo>
                <a:cubicBezTo>
                  <a:pt x="1446" y="180"/>
                  <a:pt x="1447" y="170"/>
                  <a:pt x="1444" y="162"/>
                </a:cubicBezTo>
                <a:cubicBezTo>
                  <a:pt x="1443" y="159"/>
                  <a:pt x="1438" y="160"/>
                  <a:pt x="1435" y="159"/>
                </a:cubicBezTo>
                <a:cubicBezTo>
                  <a:pt x="1417" y="155"/>
                  <a:pt x="1399" y="151"/>
                  <a:pt x="1381" y="147"/>
                </a:cubicBezTo>
                <a:cubicBezTo>
                  <a:pt x="1332" y="149"/>
                  <a:pt x="1308" y="158"/>
                  <a:pt x="1264" y="162"/>
                </a:cubicBezTo>
                <a:cubicBezTo>
                  <a:pt x="1254" y="169"/>
                  <a:pt x="1246" y="171"/>
                  <a:pt x="1234" y="174"/>
                </a:cubicBezTo>
                <a:cubicBezTo>
                  <a:pt x="1208" y="192"/>
                  <a:pt x="1223" y="185"/>
                  <a:pt x="1186" y="189"/>
                </a:cubicBezTo>
                <a:cubicBezTo>
                  <a:pt x="1174" y="197"/>
                  <a:pt x="1161" y="231"/>
                  <a:pt x="1144" y="231"/>
                </a:cubicBezTo>
                <a:cubicBezTo>
                  <a:pt x="1139" y="188"/>
                  <a:pt x="1149" y="211"/>
                  <a:pt x="1105" y="231"/>
                </a:cubicBezTo>
                <a:cubicBezTo>
                  <a:pt x="1098" y="234"/>
                  <a:pt x="1089" y="233"/>
                  <a:pt x="1081" y="234"/>
                </a:cubicBezTo>
                <a:cubicBezTo>
                  <a:pt x="1062" y="240"/>
                  <a:pt x="1060" y="243"/>
                  <a:pt x="1036" y="246"/>
                </a:cubicBezTo>
                <a:cubicBezTo>
                  <a:pt x="1022" y="253"/>
                  <a:pt x="1013" y="255"/>
                  <a:pt x="997" y="258"/>
                </a:cubicBezTo>
                <a:cubicBezTo>
                  <a:pt x="993" y="271"/>
                  <a:pt x="988" y="271"/>
                  <a:pt x="976" y="267"/>
                </a:cubicBezTo>
                <a:cubicBezTo>
                  <a:pt x="959" y="271"/>
                  <a:pt x="941" y="274"/>
                  <a:pt x="925" y="279"/>
                </a:cubicBezTo>
                <a:cubicBezTo>
                  <a:pt x="915" y="264"/>
                  <a:pt x="915" y="255"/>
                  <a:pt x="898" y="246"/>
                </a:cubicBezTo>
                <a:cubicBezTo>
                  <a:pt x="885" y="226"/>
                  <a:pt x="862" y="247"/>
                  <a:pt x="877" y="225"/>
                </a:cubicBezTo>
                <a:cubicBezTo>
                  <a:pt x="866" y="186"/>
                  <a:pt x="875" y="185"/>
                  <a:pt x="835" y="174"/>
                </a:cubicBezTo>
                <a:cubicBezTo>
                  <a:pt x="810" y="158"/>
                  <a:pt x="810" y="182"/>
                  <a:pt x="799" y="198"/>
                </a:cubicBezTo>
                <a:cubicBezTo>
                  <a:pt x="814" y="203"/>
                  <a:pt x="807" y="209"/>
                  <a:pt x="796" y="213"/>
                </a:cubicBezTo>
                <a:cubicBezTo>
                  <a:pt x="782" y="204"/>
                  <a:pt x="768" y="203"/>
                  <a:pt x="751" y="201"/>
                </a:cubicBezTo>
                <a:cubicBezTo>
                  <a:pt x="739" y="193"/>
                  <a:pt x="736" y="190"/>
                  <a:pt x="724" y="198"/>
                </a:cubicBezTo>
                <a:cubicBezTo>
                  <a:pt x="710" y="239"/>
                  <a:pt x="676" y="243"/>
                  <a:pt x="637" y="246"/>
                </a:cubicBezTo>
                <a:cubicBezTo>
                  <a:pt x="633" y="252"/>
                  <a:pt x="627" y="257"/>
                  <a:pt x="625" y="264"/>
                </a:cubicBezTo>
                <a:cubicBezTo>
                  <a:pt x="623" y="270"/>
                  <a:pt x="619" y="282"/>
                  <a:pt x="619" y="282"/>
                </a:cubicBezTo>
                <a:cubicBezTo>
                  <a:pt x="604" y="277"/>
                  <a:pt x="604" y="263"/>
                  <a:pt x="589" y="258"/>
                </a:cubicBezTo>
                <a:cubicBezTo>
                  <a:pt x="583" y="259"/>
                  <a:pt x="549" y="267"/>
                  <a:pt x="571" y="252"/>
                </a:cubicBezTo>
                <a:cubicBezTo>
                  <a:pt x="575" y="225"/>
                  <a:pt x="572" y="219"/>
                  <a:pt x="598" y="213"/>
                </a:cubicBezTo>
                <a:cubicBezTo>
                  <a:pt x="593" y="189"/>
                  <a:pt x="594" y="188"/>
                  <a:pt x="568" y="192"/>
                </a:cubicBezTo>
                <a:cubicBezTo>
                  <a:pt x="561" y="214"/>
                  <a:pt x="568" y="208"/>
                  <a:pt x="550" y="213"/>
                </a:cubicBezTo>
                <a:cubicBezTo>
                  <a:pt x="545" y="227"/>
                  <a:pt x="540" y="225"/>
                  <a:pt x="526" y="222"/>
                </a:cubicBezTo>
                <a:cubicBezTo>
                  <a:pt x="517" y="213"/>
                  <a:pt x="503" y="202"/>
                  <a:pt x="490" y="198"/>
                </a:cubicBezTo>
                <a:cubicBezTo>
                  <a:pt x="477" y="178"/>
                  <a:pt x="476" y="193"/>
                  <a:pt x="460" y="198"/>
                </a:cubicBezTo>
                <a:cubicBezTo>
                  <a:pt x="448" y="186"/>
                  <a:pt x="450" y="175"/>
                  <a:pt x="445" y="159"/>
                </a:cubicBezTo>
                <a:cubicBezTo>
                  <a:pt x="444" y="152"/>
                  <a:pt x="446" y="144"/>
                  <a:pt x="442" y="138"/>
                </a:cubicBezTo>
                <a:cubicBezTo>
                  <a:pt x="440" y="135"/>
                  <a:pt x="436" y="145"/>
                  <a:pt x="433" y="144"/>
                </a:cubicBezTo>
                <a:cubicBezTo>
                  <a:pt x="430" y="143"/>
                  <a:pt x="433" y="137"/>
                  <a:pt x="430" y="135"/>
                </a:cubicBezTo>
                <a:cubicBezTo>
                  <a:pt x="426" y="132"/>
                  <a:pt x="420" y="133"/>
                  <a:pt x="415" y="132"/>
                </a:cubicBezTo>
                <a:cubicBezTo>
                  <a:pt x="392" y="136"/>
                  <a:pt x="378" y="138"/>
                  <a:pt x="355" y="132"/>
                </a:cubicBezTo>
                <a:cubicBezTo>
                  <a:pt x="275" y="135"/>
                  <a:pt x="279" y="113"/>
                  <a:pt x="271" y="162"/>
                </a:cubicBezTo>
                <a:cubicBezTo>
                  <a:pt x="277" y="187"/>
                  <a:pt x="268" y="166"/>
                  <a:pt x="304" y="177"/>
                </a:cubicBezTo>
                <a:cubicBezTo>
                  <a:pt x="314" y="180"/>
                  <a:pt x="331" y="195"/>
                  <a:pt x="331" y="195"/>
                </a:cubicBezTo>
                <a:cubicBezTo>
                  <a:pt x="336" y="209"/>
                  <a:pt x="328" y="211"/>
                  <a:pt x="316" y="207"/>
                </a:cubicBezTo>
                <a:cubicBezTo>
                  <a:pt x="308" y="208"/>
                  <a:pt x="299" y="207"/>
                  <a:pt x="292" y="210"/>
                </a:cubicBezTo>
                <a:cubicBezTo>
                  <a:pt x="269" y="220"/>
                  <a:pt x="301" y="234"/>
                  <a:pt x="316" y="237"/>
                </a:cubicBezTo>
                <a:cubicBezTo>
                  <a:pt x="320" y="249"/>
                  <a:pt x="327" y="247"/>
                  <a:pt x="334" y="258"/>
                </a:cubicBezTo>
                <a:cubicBezTo>
                  <a:pt x="331" y="260"/>
                  <a:pt x="328" y="263"/>
                  <a:pt x="325" y="264"/>
                </a:cubicBezTo>
                <a:cubicBezTo>
                  <a:pt x="321" y="266"/>
                  <a:pt x="314" y="263"/>
                  <a:pt x="313" y="267"/>
                </a:cubicBezTo>
                <a:cubicBezTo>
                  <a:pt x="311" y="273"/>
                  <a:pt x="324" y="289"/>
                  <a:pt x="319" y="285"/>
                </a:cubicBezTo>
                <a:cubicBezTo>
                  <a:pt x="313" y="281"/>
                  <a:pt x="301" y="273"/>
                  <a:pt x="301" y="273"/>
                </a:cubicBezTo>
                <a:cubicBezTo>
                  <a:pt x="263" y="281"/>
                  <a:pt x="298" y="314"/>
                  <a:pt x="268" y="324"/>
                </a:cubicBezTo>
                <a:cubicBezTo>
                  <a:pt x="255" y="321"/>
                  <a:pt x="247" y="316"/>
                  <a:pt x="235" y="312"/>
                </a:cubicBezTo>
                <a:cubicBezTo>
                  <a:pt x="229" y="303"/>
                  <a:pt x="211" y="291"/>
                  <a:pt x="211" y="291"/>
                </a:cubicBezTo>
                <a:cubicBezTo>
                  <a:pt x="206" y="299"/>
                  <a:pt x="210" y="312"/>
                  <a:pt x="202" y="318"/>
                </a:cubicBezTo>
                <a:cubicBezTo>
                  <a:pt x="197" y="322"/>
                  <a:pt x="190" y="316"/>
                  <a:pt x="184" y="315"/>
                </a:cubicBezTo>
                <a:cubicBezTo>
                  <a:pt x="175" y="314"/>
                  <a:pt x="166" y="313"/>
                  <a:pt x="157" y="312"/>
                </a:cubicBezTo>
                <a:cubicBezTo>
                  <a:pt x="151" y="308"/>
                  <a:pt x="145" y="300"/>
                  <a:pt x="136" y="309"/>
                </a:cubicBezTo>
                <a:cubicBezTo>
                  <a:pt x="129" y="316"/>
                  <a:pt x="133" y="331"/>
                  <a:pt x="127" y="339"/>
                </a:cubicBezTo>
                <a:cubicBezTo>
                  <a:pt x="119" y="350"/>
                  <a:pt x="113" y="359"/>
                  <a:pt x="109" y="372"/>
                </a:cubicBezTo>
                <a:cubicBezTo>
                  <a:pt x="120" y="379"/>
                  <a:pt x="126" y="379"/>
                  <a:pt x="133" y="390"/>
                </a:cubicBezTo>
                <a:cubicBezTo>
                  <a:pt x="132" y="402"/>
                  <a:pt x="133" y="447"/>
                  <a:pt x="121" y="456"/>
                </a:cubicBezTo>
                <a:cubicBezTo>
                  <a:pt x="116" y="460"/>
                  <a:pt x="103" y="462"/>
                  <a:pt x="103" y="462"/>
                </a:cubicBezTo>
                <a:cubicBezTo>
                  <a:pt x="96" y="469"/>
                  <a:pt x="79" y="483"/>
                  <a:pt x="91" y="495"/>
                </a:cubicBezTo>
                <a:cubicBezTo>
                  <a:pt x="98" y="502"/>
                  <a:pt x="110" y="502"/>
                  <a:pt x="118" y="507"/>
                </a:cubicBezTo>
                <a:cubicBezTo>
                  <a:pt x="131" y="527"/>
                  <a:pt x="114" y="531"/>
                  <a:pt x="100" y="540"/>
                </a:cubicBezTo>
                <a:cubicBezTo>
                  <a:pt x="79" y="572"/>
                  <a:pt x="117" y="512"/>
                  <a:pt x="91" y="570"/>
                </a:cubicBezTo>
                <a:cubicBezTo>
                  <a:pt x="85" y="584"/>
                  <a:pt x="35" y="581"/>
                  <a:pt x="22" y="582"/>
                </a:cubicBezTo>
                <a:cubicBezTo>
                  <a:pt x="0" y="597"/>
                  <a:pt x="13" y="618"/>
                  <a:pt x="28" y="633"/>
                </a:cubicBezTo>
                <a:cubicBezTo>
                  <a:pt x="30" y="639"/>
                  <a:pt x="36" y="644"/>
                  <a:pt x="37" y="651"/>
                </a:cubicBezTo>
                <a:cubicBezTo>
                  <a:pt x="38" y="667"/>
                  <a:pt x="31" y="698"/>
                  <a:pt x="22" y="711"/>
                </a:cubicBezTo>
                <a:cubicBezTo>
                  <a:pt x="40" y="737"/>
                  <a:pt x="39" y="726"/>
                  <a:pt x="13" y="735"/>
                </a:cubicBezTo>
                <a:cubicBezTo>
                  <a:pt x="17" y="748"/>
                  <a:pt x="25" y="752"/>
                  <a:pt x="37" y="756"/>
                </a:cubicBezTo>
                <a:cubicBezTo>
                  <a:pt x="46" y="769"/>
                  <a:pt x="44" y="783"/>
                  <a:pt x="61" y="789"/>
                </a:cubicBezTo>
                <a:cubicBezTo>
                  <a:pt x="73" y="819"/>
                  <a:pt x="66" y="814"/>
                  <a:pt x="46" y="828"/>
                </a:cubicBezTo>
                <a:cubicBezTo>
                  <a:pt x="38" y="852"/>
                  <a:pt x="41" y="868"/>
                  <a:pt x="64" y="876"/>
                </a:cubicBezTo>
                <a:cubicBezTo>
                  <a:pt x="68" y="887"/>
                  <a:pt x="75" y="890"/>
                  <a:pt x="82" y="900"/>
                </a:cubicBezTo>
                <a:cubicBezTo>
                  <a:pt x="75" y="921"/>
                  <a:pt x="74" y="937"/>
                  <a:pt x="91" y="954"/>
                </a:cubicBezTo>
                <a:cubicBezTo>
                  <a:pt x="101" y="983"/>
                  <a:pt x="85" y="942"/>
                  <a:pt x="103" y="969"/>
                </a:cubicBezTo>
                <a:cubicBezTo>
                  <a:pt x="105" y="972"/>
                  <a:pt x="104" y="978"/>
                  <a:pt x="106" y="981"/>
                </a:cubicBezTo>
                <a:cubicBezTo>
                  <a:pt x="115" y="995"/>
                  <a:pt x="143" y="993"/>
                  <a:pt x="157" y="996"/>
                </a:cubicBezTo>
                <a:cubicBezTo>
                  <a:pt x="185" y="993"/>
                  <a:pt x="184" y="991"/>
                  <a:pt x="205" y="984"/>
                </a:cubicBezTo>
                <a:cubicBezTo>
                  <a:pt x="231" y="1002"/>
                  <a:pt x="231" y="999"/>
                  <a:pt x="268" y="1002"/>
                </a:cubicBezTo>
                <a:cubicBezTo>
                  <a:pt x="290" y="1024"/>
                  <a:pt x="275" y="1047"/>
                  <a:pt x="253" y="1062"/>
                </a:cubicBezTo>
                <a:cubicBezTo>
                  <a:pt x="246" y="1072"/>
                  <a:pt x="238" y="1080"/>
                  <a:pt x="235" y="1092"/>
                </a:cubicBezTo>
                <a:cubicBezTo>
                  <a:pt x="232" y="1106"/>
                  <a:pt x="235" y="1121"/>
                  <a:pt x="229" y="1134"/>
                </a:cubicBezTo>
                <a:cubicBezTo>
                  <a:pt x="228" y="1137"/>
                  <a:pt x="223" y="1136"/>
                  <a:pt x="220" y="1137"/>
                </a:cubicBezTo>
                <a:cubicBezTo>
                  <a:pt x="212" y="1149"/>
                  <a:pt x="215" y="1156"/>
                  <a:pt x="220" y="1170"/>
                </a:cubicBezTo>
                <a:cubicBezTo>
                  <a:pt x="218" y="1176"/>
                  <a:pt x="212" y="1181"/>
                  <a:pt x="211" y="1188"/>
                </a:cubicBezTo>
                <a:cubicBezTo>
                  <a:pt x="210" y="1201"/>
                  <a:pt x="217" y="1220"/>
                  <a:pt x="220" y="1233"/>
                </a:cubicBezTo>
                <a:cubicBezTo>
                  <a:pt x="277" y="1228"/>
                  <a:pt x="273" y="1224"/>
                  <a:pt x="346" y="1227"/>
                </a:cubicBezTo>
                <a:cubicBezTo>
                  <a:pt x="330" y="1222"/>
                  <a:pt x="339" y="1227"/>
                  <a:pt x="346" y="1218"/>
                </a:cubicBezTo>
                <a:cubicBezTo>
                  <a:pt x="358" y="1203"/>
                  <a:pt x="338" y="1213"/>
                  <a:pt x="358" y="1206"/>
                </a:cubicBezTo>
                <a:cubicBezTo>
                  <a:pt x="365" y="1228"/>
                  <a:pt x="433" y="1216"/>
                  <a:pt x="466" y="1227"/>
                </a:cubicBezTo>
                <a:cubicBezTo>
                  <a:pt x="477" y="1238"/>
                  <a:pt x="473" y="1232"/>
                  <a:pt x="478" y="1242"/>
                </a:cubicBezTo>
                <a:cubicBezTo>
                  <a:pt x="520" y="1213"/>
                  <a:pt x="502" y="1210"/>
                  <a:pt x="526" y="1218"/>
                </a:cubicBezTo>
                <a:cubicBezTo>
                  <a:pt x="540" y="1239"/>
                  <a:pt x="532" y="1232"/>
                  <a:pt x="547" y="1242"/>
                </a:cubicBezTo>
                <a:cubicBezTo>
                  <a:pt x="571" y="1238"/>
                  <a:pt x="559" y="1241"/>
                  <a:pt x="583" y="1233"/>
                </a:cubicBezTo>
                <a:cubicBezTo>
                  <a:pt x="586" y="1232"/>
                  <a:pt x="592" y="1230"/>
                  <a:pt x="592" y="1230"/>
                </a:cubicBezTo>
                <a:cubicBezTo>
                  <a:pt x="623" y="1233"/>
                  <a:pt x="620" y="1234"/>
                  <a:pt x="643" y="1242"/>
                </a:cubicBezTo>
                <a:cubicBezTo>
                  <a:pt x="655" y="1241"/>
                  <a:pt x="667" y="1242"/>
                  <a:pt x="679" y="1239"/>
                </a:cubicBezTo>
                <a:cubicBezTo>
                  <a:pt x="687" y="1237"/>
                  <a:pt x="690" y="1222"/>
                  <a:pt x="703" y="1221"/>
                </a:cubicBezTo>
                <a:cubicBezTo>
                  <a:pt x="721" y="1219"/>
                  <a:pt x="739" y="1219"/>
                  <a:pt x="757" y="1218"/>
                </a:cubicBezTo>
                <a:cubicBezTo>
                  <a:pt x="767" y="1215"/>
                  <a:pt x="787" y="1209"/>
                  <a:pt x="787" y="1209"/>
                </a:cubicBezTo>
                <a:cubicBezTo>
                  <a:pt x="806" y="1210"/>
                  <a:pt x="828" y="1204"/>
                  <a:pt x="844" y="1215"/>
                </a:cubicBezTo>
                <a:cubicBezTo>
                  <a:pt x="853" y="1221"/>
                  <a:pt x="871" y="1230"/>
                  <a:pt x="871" y="1230"/>
                </a:cubicBezTo>
                <a:cubicBezTo>
                  <a:pt x="867" y="1189"/>
                  <a:pt x="862" y="1196"/>
                  <a:pt x="841" y="1164"/>
                </a:cubicBezTo>
                <a:cubicBezTo>
                  <a:pt x="836" y="1156"/>
                  <a:pt x="832" y="1137"/>
                  <a:pt x="832" y="1137"/>
                </a:cubicBezTo>
                <a:cubicBezTo>
                  <a:pt x="840" y="1113"/>
                  <a:pt x="861" y="1116"/>
                  <a:pt x="883" y="1113"/>
                </a:cubicBezTo>
                <a:cubicBezTo>
                  <a:pt x="896" y="1100"/>
                  <a:pt x="897" y="1080"/>
                  <a:pt x="916" y="1074"/>
                </a:cubicBezTo>
                <a:cubicBezTo>
                  <a:pt x="928" y="1082"/>
                  <a:pt x="941" y="1084"/>
                  <a:pt x="946" y="1068"/>
                </a:cubicBezTo>
                <a:cubicBezTo>
                  <a:pt x="942" y="1048"/>
                  <a:pt x="940" y="1054"/>
                  <a:pt x="925" y="1044"/>
                </a:cubicBezTo>
                <a:cubicBezTo>
                  <a:pt x="918" y="1033"/>
                  <a:pt x="919" y="1027"/>
                  <a:pt x="907" y="1023"/>
                </a:cubicBezTo>
                <a:cubicBezTo>
                  <a:pt x="883" y="987"/>
                  <a:pt x="844" y="974"/>
                  <a:pt x="802" y="969"/>
                </a:cubicBezTo>
                <a:cubicBezTo>
                  <a:pt x="792" y="954"/>
                  <a:pt x="790" y="935"/>
                  <a:pt x="784" y="918"/>
                </a:cubicBezTo>
                <a:cubicBezTo>
                  <a:pt x="781" y="891"/>
                  <a:pt x="781" y="889"/>
                  <a:pt x="766" y="867"/>
                </a:cubicBezTo>
                <a:cubicBezTo>
                  <a:pt x="760" y="857"/>
                  <a:pt x="736" y="849"/>
                  <a:pt x="736" y="849"/>
                </a:cubicBezTo>
                <a:cubicBezTo>
                  <a:pt x="720" y="802"/>
                  <a:pt x="756" y="801"/>
                  <a:pt x="793" y="792"/>
                </a:cubicBezTo>
                <a:cubicBezTo>
                  <a:pt x="816" y="777"/>
                  <a:pt x="835" y="769"/>
                  <a:pt x="862" y="765"/>
                </a:cubicBezTo>
                <a:cubicBezTo>
                  <a:pt x="873" y="759"/>
                  <a:pt x="884" y="753"/>
                  <a:pt x="895" y="747"/>
                </a:cubicBezTo>
                <a:cubicBezTo>
                  <a:pt x="906" y="741"/>
                  <a:pt x="920" y="744"/>
                  <a:pt x="931" y="738"/>
                </a:cubicBezTo>
                <a:cubicBezTo>
                  <a:pt x="962" y="721"/>
                  <a:pt x="938" y="730"/>
                  <a:pt x="958" y="723"/>
                </a:cubicBezTo>
                <a:cubicBezTo>
                  <a:pt x="971" y="704"/>
                  <a:pt x="981" y="703"/>
                  <a:pt x="1003" y="699"/>
                </a:cubicBezTo>
                <a:cubicBezTo>
                  <a:pt x="1020" y="703"/>
                  <a:pt x="1019" y="717"/>
                  <a:pt x="1036" y="723"/>
                </a:cubicBezTo>
                <a:cubicBezTo>
                  <a:pt x="1045" y="714"/>
                  <a:pt x="1052" y="703"/>
                  <a:pt x="1063" y="696"/>
                </a:cubicBezTo>
                <a:cubicBezTo>
                  <a:pt x="1075" y="697"/>
                  <a:pt x="1087" y="696"/>
                  <a:pt x="1099" y="699"/>
                </a:cubicBezTo>
                <a:cubicBezTo>
                  <a:pt x="1123" y="705"/>
                  <a:pt x="1091" y="715"/>
                  <a:pt x="1114" y="726"/>
                </a:cubicBezTo>
                <a:cubicBezTo>
                  <a:pt x="1147" y="742"/>
                  <a:pt x="1107" y="721"/>
                  <a:pt x="1135" y="741"/>
                </a:cubicBezTo>
                <a:cubicBezTo>
                  <a:pt x="1163" y="761"/>
                  <a:pt x="1214" y="762"/>
                  <a:pt x="1243" y="765"/>
                </a:cubicBezTo>
                <a:cubicBezTo>
                  <a:pt x="1256" y="778"/>
                  <a:pt x="1250" y="790"/>
                  <a:pt x="1240" y="804"/>
                </a:cubicBezTo>
                <a:cubicBezTo>
                  <a:pt x="1243" y="820"/>
                  <a:pt x="1253" y="828"/>
                  <a:pt x="1270" y="834"/>
                </a:cubicBezTo>
                <a:cubicBezTo>
                  <a:pt x="1293" y="826"/>
                  <a:pt x="1276" y="805"/>
                  <a:pt x="1306" y="795"/>
                </a:cubicBezTo>
                <a:cubicBezTo>
                  <a:pt x="1323" y="798"/>
                  <a:pt x="1332" y="810"/>
                  <a:pt x="1348" y="813"/>
                </a:cubicBezTo>
                <a:cubicBezTo>
                  <a:pt x="1362" y="815"/>
                  <a:pt x="1376" y="815"/>
                  <a:pt x="1390" y="816"/>
                </a:cubicBezTo>
                <a:cubicBezTo>
                  <a:pt x="1409" y="821"/>
                  <a:pt x="1405" y="829"/>
                  <a:pt x="1408" y="849"/>
                </a:cubicBezTo>
                <a:cubicBezTo>
                  <a:pt x="1433" y="845"/>
                  <a:pt x="1458" y="844"/>
                  <a:pt x="1483" y="852"/>
                </a:cubicBezTo>
                <a:cubicBezTo>
                  <a:pt x="1490" y="873"/>
                  <a:pt x="1484" y="866"/>
                  <a:pt x="1498" y="876"/>
                </a:cubicBezTo>
                <a:cubicBezTo>
                  <a:pt x="1515" y="902"/>
                  <a:pt x="1492" y="871"/>
                  <a:pt x="1513" y="888"/>
                </a:cubicBezTo>
                <a:cubicBezTo>
                  <a:pt x="1527" y="899"/>
                  <a:pt x="1512" y="894"/>
                  <a:pt x="1522" y="906"/>
                </a:cubicBezTo>
                <a:cubicBezTo>
                  <a:pt x="1530" y="915"/>
                  <a:pt x="1545" y="929"/>
                  <a:pt x="1555" y="936"/>
                </a:cubicBezTo>
                <a:cubicBezTo>
                  <a:pt x="1587" y="931"/>
                  <a:pt x="1563" y="928"/>
                  <a:pt x="1585" y="921"/>
                </a:cubicBezTo>
                <a:cubicBezTo>
                  <a:pt x="1598" y="925"/>
                  <a:pt x="1608" y="935"/>
                  <a:pt x="1621" y="939"/>
                </a:cubicBezTo>
                <a:cubicBezTo>
                  <a:pt x="1633" y="951"/>
                  <a:pt x="1643" y="963"/>
                  <a:pt x="1657" y="972"/>
                </a:cubicBezTo>
                <a:cubicBezTo>
                  <a:pt x="1666" y="969"/>
                  <a:pt x="1675" y="966"/>
                  <a:pt x="1684" y="963"/>
                </a:cubicBezTo>
                <a:cubicBezTo>
                  <a:pt x="1693" y="960"/>
                  <a:pt x="1690" y="945"/>
                  <a:pt x="1693" y="936"/>
                </a:cubicBezTo>
                <a:cubicBezTo>
                  <a:pt x="1694" y="933"/>
                  <a:pt x="1696" y="927"/>
                  <a:pt x="1696" y="927"/>
                </a:cubicBezTo>
                <a:cubicBezTo>
                  <a:pt x="1698" y="893"/>
                  <a:pt x="1707" y="846"/>
                  <a:pt x="1687" y="816"/>
                </a:cubicBezTo>
                <a:cubicBezTo>
                  <a:pt x="1685" y="792"/>
                  <a:pt x="1682" y="744"/>
                  <a:pt x="1654" y="735"/>
                </a:cubicBezTo>
                <a:cubicBezTo>
                  <a:pt x="1618" y="699"/>
                  <a:pt x="1600" y="672"/>
                  <a:pt x="1543" y="672"/>
                </a:cubicBezTo>
                <a:cubicBezTo>
                  <a:pt x="1521" y="661"/>
                  <a:pt x="1497" y="653"/>
                  <a:pt x="1477" y="639"/>
                </a:cubicBezTo>
                <a:cubicBezTo>
                  <a:pt x="1474" y="637"/>
                  <a:pt x="1480" y="631"/>
                  <a:pt x="1480" y="627"/>
                </a:cubicBezTo>
                <a:cubicBezTo>
                  <a:pt x="1480" y="614"/>
                  <a:pt x="1466" y="603"/>
                  <a:pt x="1462" y="591"/>
                </a:cubicBezTo>
                <a:cubicBezTo>
                  <a:pt x="1466" y="551"/>
                  <a:pt x="1472" y="517"/>
                  <a:pt x="1519" y="513"/>
                </a:cubicBezTo>
                <a:cubicBezTo>
                  <a:pt x="1537" y="511"/>
                  <a:pt x="1555" y="511"/>
                  <a:pt x="1573" y="510"/>
                </a:cubicBezTo>
                <a:cubicBezTo>
                  <a:pt x="1589" y="486"/>
                  <a:pt x="1626" y="500"/>
                  <a:pt x="1651" y="501"/>
                </a:cubicBezTo>
                <a:cubicBezTo>
                  <a:pt x="1686" y="497"/>
                  <a:pt x="1714" y="482"/>
                  <a:pt x="1747" y="474"/>
                </a:cubicBezTo>
                <a:cubicBezTo>
                  <a:pt x="1772" y="457"/>
                  <a:pt x="1772" y="459"/>
                  <a:pt x="1807" y="456"/>
                </a:cubicBezTo>
                <a:cubicBezTo>
                  <a:pt x="1826" y="450"/>
                  <a:pt x="1847" y="456"/>
                  <a:pt x="1864" y="444"/>
                </a:cubicBezTo>
                <a:cubicBezTo>
                  <a:pt x="1881" y="419"/>
                  <a:pt x="1860" y="445"/>
                  <a:pt x="1921" y="432"/>
                </a:cubicBezTo>
                <a:cubicBezTo>
                  <a:pt x="1925" y="431"/>
                  <a:pt x="1924" y="425"/>
                  <a:pt x="1927" y="423"/>
                </a:cubicBezTo>
                <a:cubicBezTo>
                  <a:pt x="1937" y="416"/>
                  <a:pt x="1951" y="419"/>
                  <a:pt x="1963" y="417"/>
                </a:cubicBezTo>
                <a:cubicBezTo>
                  <a:pt x="1975" y="413"/>
                  <a:pt x="1982" y="404"/>
                  <a:pt x="1993" y="399"/>
                </a:cubicBezTo>
                <a:cubicBezTo>
                  <a:pt x="2004" y="394"/>
                  <a:pt x="2020" y="392"/>
                  <a:pt x="2032" y="390"/>
                </a:cubicBezTo>
                <a:cubicBezTo>
                  <a:pt x="2025" y="349"/>
                  <a:pt x="2034" y="388"/>
                  <a:pt x="2023" y="363"/>
                </a:cubicBezTo>
                <a:cubicBezTo>
                  <a:pt x="2019" y="354"/>
                  <a:pt x="2014" y="336"/>
                  <a:pt x="2014" y="336"/>
                </a:cubicBezTo>
                <a:cubicBezTo>
                  <a:pt x="2011" y="315"/>
                  <a:pt x="2006" y="276"/>
                  <a:pt x="1987" y="264"/>
                </a:cubicBezTo>
                <a:cubicBezTo>
                  <a:pt x="1980" y="237"/>
                  <a:pt x="1985" y="243"/>
                  <a:pt x="1948" y="240"/>
                </a:cubicBezTo>
                <a:cubicBezTo>
                  <a:pt x="1925" y="232"/>
                  <a:pt x="1899" y="213"/>
                  <a:pt x="1891" y="189"/>
                </a:cubicBezTo>
                <a:cubicBezTo>
                  <a:pt x="1892" y="181"/>
                  <a:pt x="1891" y="172"/>
                  <a:pt x="1894" y="165"/>
                </a:cubicBezTo>
                <a:cubicBezTo>
                  <a:pt x="1895" y="162"/>
                  <a:pt x="1902" y="163"/>
                  <a:pt x="1903" y="159"/>
                </a:cubicBezTo>
                <a:cubicBezTo>
                  <a:pt x="1916" y="96"/>
                  <a:pt x="1766" y="106"/>
                  <a:pt x="1756" y="105"/>
                </a:cubicBezTo>
                <a:cubicBezTo>
                  <a:pt x="1740" y="97"/>
                  <a:pt x="1723" y="88"/>
                  <a:pt x="1708" y="78"/>
                </a:cubicBezTo>
                <a:cubicBezTo>
                  <a:pt x="1699" y="61"/>
                  <a:pt x="1702" y="37"/>
                  <a:pt x="1687" y="27"/>
                </a:cubicBezTo>
                <a:cubicBezTo>
                  <a:pt x="1683" y="16"/>
                  <a:pt x="1657" y="0"/>
                  <a:pt x="1672" y="15"/>
                </a:cubicBezTo>
                <a:close/>
              </a:path>
            </a:pathLst>
          </a:custGeom>
          <a:blipFill dpi="0" rotWithShape="0">
            <a:blip r:embed="rId3"/>
            <a:srcRect/>
            <a:stretch>
              <a:fillRect/>
            </a:stretch>
          </a:blipFill>
          <a:ln w="38100" cmpd="sng">
            <a:solidFill>
              <a:srgbClr val="FFCC6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97" name="Freeform 13" descr="C:\WINDOWS\Desktop\turk.jpg">
            <a:extLst>
              <a:ext uri="{FF2B5EF4-FFF2-40B4-BE49-F238E27FC236}">
                <a16:creationId xmlns:a16="http://schemas.microsoft.com/office/drawing/2014/main" id="{18767AB8-B651-4757-915E-F883505284DB}"/>
              </a:ext>
            </a:extLst>
          </p:cNvPr>
          <p:cNvSpPr>
            <a:spLocks/>
          </p:cNvSpPr>
          <p:nvPr/>
        </p:nvSpPr>
        <p:spPr bwMode="auto">
          <a:xfrm>
            <a:off x="7162800" y="5486400"/>
            <a:ext cx="1981200" cy="1219200"/>
          </a:xfrm>
          <a:custGeom>
            <a:avLst/>
            <a:gdLst>
              <a:gd name="T0" fmla="*/ 1926209 w 1297"/>
              <a:gd name="T1" fmla="*/ 136612 h 946"/>
              <a:gd name="T2" fmla="*/ 1852888 w 1297"/>
              <a:gd name="T3" fmla="*/ 74750 h 946"/>
              <a:gd name="T4" fmla="*/ 1703190 w 1297"/>
              <a:gd name="T5" fmla="*/ 30931 h 946"/>
              <a:gd name="T6" fmla="*/ 1611539 w 1297"/>
              <a:gd name="T7" fmla="*/ 33509 h 946"/>
              <a:gd name="T8" fmla="*/ 1333529 w 1297"/>
              <a:gd name="T9" fmla="*/ 10310 h 946"/>
              <a:gd name="T10" fmla="*/ 1174667 w 1297"/>
              <a:gd name="T11" fmla="*/ 56707 h 946"/>
              <a:gd name="T12" fmla="*/ 1110511 w 1297"/>
              <a:gd name="T13" fmla="*/ 113414 h 946"/>
              <a:gd name="T14" fmla="*/ 1055520 w 1297"/>
              <a:gd name="T15" fmla="*/ 144345 h 946"/>
              <a:gd name="T16" fmla="*/ 902767 w 1297"/>
              <a:gd name="T17" fmla="*/ 195897 h 946"/>
              <a:gd name="T18" fmla="*/ 798896 w 1297"/>
              <a:gd name="T19" fmla="*/ 188164 h 946"/>
              <a:gd name="T20" fmla="*/ 658363 w 1297"/>
              <a:gd name="T21" fmla="*/ 162388 h 946"/>
              <a:gd name="T22" fmla="*/ 578932 w 1297"/>
              <a:gd name="T23" fmla="*/ 183009 h 946"/>
              <a:gd name="T24" fmla="*/ 441455 w 1297"/>
              <a:gd name="T25" fmla="*/ 126302 h 946"/>
              <a:gd name="T26" fmla="*/ 395629 w 1297"/>
              <a:gd name="T27" fmla="*/ 103104 h 946"/>
              <a:gd name="T28" fmla="*/ 346748 w 1297"/>
              <a:gd name="T29" fmla="*/ 38664 h 946"/>
              <a:gd name="T30" fmla="*/ 236766 w 1297"/>
              <a:gd name="T31" fmla="*/ 5155 h 946"/>
              <a:gd name="T32" fmla="*/ 65684 w 1297"/>
              <a:gd name="T33" fmla="*/ 43819 h 946"/>
              <a:gd name="T34" fmla="*/ 108454 w 1297"/>
              <a:gd name="T35" fmla="*/ 118569 h 946"/>
              <a:gd name="T36" fmla="*/ 74849 w 1297"/>
              <a:gd name="T37" fmla="*/ 183009 h 946"/>
              <a:gd name="T38" fmla="*/ 53463 w 1297"/>
              <a:gd name="T39" fmla="*/ 306733 h 946"/>
              <a:gd name="T40" fmla="*/ 270372 w 1297"/>
              <a:gd name="T41" fmla="*/ 286112 h 946"/>
              <a:gd name="T42" fmla="*/ 572822 w 1297"/>
              <a:gd name="T43" fmla="*/ 234561 h 946"/>
              <a:gd name="T44" fmla="*/ 606427 w 1297"/>
              <a:gd name="T45" fmla="*/ 283535 h 946"/>
              <a:gd name="T46" fmla="*/ 392574 w 1297"/>
              <a:gd name="T47" fmla="*/ 319621 h 946"/>
              <a:gd name="T48" fmla="*/ 340638 w 1297"/>
              <a:gd name="T49" fmla="*/ 324776 h 946"/>
              <a:gd name="T50" fmla="*/ 288702 w 1297"/>
              <a:gd name="T51" fmla="*/ 335087 h 946"/>
              <a:gd name="T52" fmla="*/ 172610 w 1297"/>
              <a:gd name="T53" fmla="*/ 350552 h 946"/>
              <a:gd name="T54" fmla="*/ 59573 w 1297"/>
              <a:gd name="T55" fmla="*/ 386638 h 946"/>
              <a:gd name="T56" fmla="*/ 65684 w 1297"/>
              <a:gd name="T57" fmla="*/ 484587 h 946"/>
              <a:gd name="T58" fmla="*/ 38188 w 1297"/>
              <a:gd name="T59" fmla="*/ 574803 h 946"/>
              <a:gd name="T60" fmla="*/ 193996 w 1297"/>
              <a:gd name="T61" fmla="*/ 600578 h 946"/>
              <a:gd name="T62" fmla="*/ 184831 w 1297"/>
              <a:gd name="T63" fmla="*/ 680484 h 946"/>
              <a:gd name="T64" fmla="*/ 129840 w 1297"/>
              <a:gd name="T65" fmla="*/ 701104 h 946"/>
              <a:gd name="T66" fmla="*/ 47353 w 1297"/>
              <a:gd name="T67" fmla="*/ 739768 h 946"/>
              <a:gd name="T68" fmla="*/ 126785 w 1297"/>
              <a:gd name="T69" fmla="*/ 768122 h 946"/>
              <a:gd name="T70" fmla="*/ 224546 w 1297"/>
              <a:gd name="T71" fmla="*/ 793898 h 946"/>
              <a:gd name="T72" fmla="*/ 319253 w 1297"/>
              <a:gd name="T73" fmla="*/ 840294 h 946"/>
              <a:gd name="T74" fmla="*/ 273427 w 1297"/>
              <a:gd name="T75" fmla="*/ 1005260 h 946"/>
              <a:gd name="T76" fmla="*/ 285647 w 1297"/>
              <a:gd name="T77" fmla="*/ 1098053 h 946"/>
              <a:gd name="T78" fmla="*/ 441455 w 1297"/>
              <a:gd name="T79" fmla="*/ 1085165 h 946"/>
              <a:gd name="T80" fmla="*/ 566712 w 1297"/>
              <a:gd name="T81" fmla="*/ 1072277 h 946"/>
              <a:gd name="T82" fmla="*/ 685859 w 1297"/>
              <a:gd name="T83" fmla="*/ 1108364 h 946"/>
              <a:gd name="T84" fmla="*/ 798896 w 1297"/>
              <a:gd name="T85" fmla="*/ 1172803 h 946"/>
              <a:gd name="T86" fmla="*/ 896657 w 1297"/>
              <a:gd name="T87" fmla="*/ 1180536 h 946"/>
              <a:gd name="T88" fmla="*/ 1028024 w 1297"/>
              <a:gd name="T89" fmla="*/ 1126407 h 946"/>
              <a:gd name="T90" fmla="*/ 1028024 w 1297"/>
              <a:gd name="T91" fmla="*/ 1061967 h 946"/>
              <a:gd name="T92" fmla="*/ 1257153 w 1297"/>
              <a:gd name="T93" fmla="*/ 1100631 h 946"/>
              <a:gd name="T94" fmla="*/ 1422126 w 1297"/>
              <a:gd name="T95" fmla="*/ 1219200 h 946"/>
              <a:gd name="T96" fmla="*/ 1657365 w 1297"/>
              <a:gd name="T97" fmla="*/ 1177959 h 946"/>
              <a:gd name="T98" fmla="*/ 1764291 w 1297"/>
              <a:gd name="T99" fmla="*/ 1059389 h 946"/>
              <a:gd name="T100" fmla="*/ 1935374 w 1297"/>
              <a:gd name="T101" fmla="*/ 1113519 h 946"/>
              <a:gd name="T102" fmla="*/ 1978145 w 1297"/>
              <a:gd name="T103" fmla="*/ 170121 h 9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297" h="946">
                <a:moveTo>
                  <a:pt x="1295" y="132"/>
                </a:moveTo>
                <a:cubicBezTo>
                  <a:pt x="1287" y="129"/>
                  <a:pt x="1282" y="126"/>
                  <a:pt x="1273" y="124"/>
                </a:cubicBezTo>
                <a:cubicBezTo>
                  <a:pt x="1268" y="117"/>
                  <a:pt x="1267" y="112"/>
                  <a:pt x="1261" y="106"/>
                </a:cubicBezTo>
                <a:cubicBezTo>
                  <a:pt x="1255" y="89"/>
                  <a:pt x="1254" y="76"/>
                  <a:pt x="1237" y="66"/>
                </a:cubicBezTo>
                <a:cubicBezTo>
                  <a:pt x="1231" y="63"/>
                  <a:pt x="1225" y="62"/>
                  <a:pt x="1219" y="60"/>
                </a:cubicBezTo>
                <a:cubicBezTo>
                  <a:pt x="1217" y="59"/>
                  <a:pt x="1213" y="58"/>
                  <a:pt x="1213" y="58"/>
                </a:cubicBezTo>
                <a:cubicBezTo>
                  <a:pt x="1200" y="60"/>
                  <a:pt x="1195" y="59"/>
                  <a:pt x="1185" y="66"/>
                </a:cubicBezTo>
                <a:cubicBezTo>
                  <a:pt x="1154" y="64"/>
                  <a:pt x="1157" y="65"/>
                  <a:pt x="1137" y="50"/>
                </a:cubicBezTo>
                <a:cubicBezTo>
                  <a:pt x="1132" y="39"/>
                  <a:pt x="1121" y="34"/>
                  <a:pt x="1115" y="24"/>
                </a:cubicBezTo>
                <a:cubicBezTo>
                  <a:pt x="1105" y="9"/>
                  <a:pt x="1110" y="4"/>
                  <a:pt x="1091" y="0"/>
                </a:cubicBezTo>
                <a:cubicBezTo>
                  <a:pt x="1070" y="4"/>
                  <a:pt x="1082" y="15"/>
                  <a:pt x="1071" y="22"/>
                </a:cubicBezTo>
                <a:cubicBezTo>
                  <a:pt x="1066" y="25"/>
                  <a:pt x="1060" y="24"/>
                  <a:pt x="1055" y="26"/>
                </a:cubicBezTo>
                <a:cubicBezTo>
                  <a:pt x="1014" y="25"/>
                  <a:pt x="972" y="28"/>
                  <a:pt x="931" y="22"/>
                </a:cubicBezTo>
                <a:cubicBezTo>
                  <a:pt x="922" y="21"/>
                  <a:pt x="908" y="8"/>
                  <a:pt x="897" y="6"/>
                </a:cubicBezTo>
                <a:cubicBezTo>
                  <a:pt x="889" y="7"/>
                  <a:pt x="881" y="6"/>
                  <a:pt x="873" y="8"/>
                </a:cubicBezTo>
                <a:cubicBezTo>
                  <a:pt x="860" y="11"/>
                  <a:pt x="866" y="26"/>
                  <a:pt x="855" y="32"/>
                </a:cubicBezTo>
                <a:cubicBezTo>
                  <a:pt x="841" y="40"/>
                  <a:pt x="810" y="38"/>
                  <a:pt x="801" y="38"/>
                </a:cubicBezTo>
                <a:cubicBezTo>
                  <a:pt x="780" y="43"/>
                  <a:pt x="790" y="41"/>
                  <a:pt x="769" y="44"/>
                </a:cubicBezTo>
                <a:cubicBezTo>
                  <a:pt x="768" y="55"/>
                  <a:pt x="770" y="62"/>
                  <a:pt x="759" y="68"/>
                </a:cubicBezTo>
                <a:cubicBezTo>
                  <a:pt x="754" y="70"/>
                  <a:pt x="743" y="72"/>
                  <a:pt x="743" y="72"/>
                </a:cubicBezTo>
                <a:cubicBezTo>
                  <a:pt x="736" y="77"/>
                  <a:pt x="729" y="79"/>
                  <a:pt x="727" y="88"/>
                </a:cubicBezTo>
                <a:cubicBezTo>
                  <a:pt x="726" y="93"/>
                  <a:pt x="728" y="103"/>
                  <a:pt x="723" y="104"/>
                </a:cubicBezTo>
                <a:cubicBezTo>
                  <a:pt x="716" y="105"/>
                  <a:pt x="709" y="106"/>
                  <a:pt x="703" y="108"/>
                </a:cubicBezTo>
                <a:cubicBezTo>
                  <a:pt x="699" y="109"/>
                  <a:pt x="691" y="112"/>
                  <a:pt x="691" y="112"/>
                </a:cubicBezTo>
                <a:cubicBezTo>
                  <a:pt x="682" y="121"/>
                  <a:pt x="673" y="128"/>
                  <a:pt x="665" y="136"/>
                </a:cubicBezTo>
                <a:cubicBezTo>
                  <a:pt x="656" y="163"/>
                  <a:pt x="655" y="156"/>
                  <a:pt x="617" y="158"/>
                </a:cubicBezTo>
                <a:cubicBezTo>
                  <a:pt x="599" y="155"/>
                  <a:pt x="607" y="157"/>
                  <a:pt x="591" y="152"/>
                </a:cubicBezTo>
                <a:cubicBezTo>
                  <a:pt x="586" y="150"/>
                  <a:pt x="579" y="144"/>
                  <a:pt x="579" y="144"/>
                </a:cubicBezTo>
                <a:cubicBezTo>
                  <a:pt x="566" y="146"/>
                  <a:pt x="554" y="152"/>
                  <a:pt x="541" y="152"/>
                </a:cubicBezTo>
                <a:cubicBezTo>
                  <a:pt x="541" y="152"/>
                  <a:pt x="526" y="147"/>
                  <a:pt x="523" y="146"/>
                </a:cubicBezTo>
                <a:cubicBezTo>
                  <a:pt x="510" y="142"/>
                  <a:pt x="495" y="145"/>
                  <a:pt x="481" y="144"/>
                </a:cubicBezTo>
                <a:cubicBezTo>
                  <a:pt x="465" y="142"/>
                  <a:pt x="464" y="140"/>
                  <a:pt x="451" y="136"/>
                </a:cubicBezTo>
                <a:cubicBezTo>
                  <a:pt x="444" y="125"/>
                  <a:pt x="449" y="131"/>
                  <a:pt x="431" y="126"/>
                </a:cubicBezTo>
                <a:cubicBezTo>
                  <a:pt x="426" y="125"/>
                  <a:pt x="415" y="122"/>
                  <a:pt x="415" y="122"/>
                </a:cubicBezTo>
                <a:cubicBezTo>
                  <a:pt x="380" y="126"/>
                  <a:pt x="412" y="129"/>
                  <a:pt x="391" y="136"/>
                </a:cubicBezTo>
                <a:cubicBezTo>
                  <a:pt x="388" y="168"/>
                  <a:pt x="391" y="154"/>
                  <a:pt x="379" y="142"/>
                </a:cubicBezTo>
                <a:cubicBezTo>
                  <a:pt x="373" y="125"/>
                  <a:pt x="359" y="128"/>
                  <a:pt x="343" y="126"/>
                </a:cubicBezTo>
                <a:cubicBezTo>
                  <a:pt x="332" y="119"/>
                  <a:pt x="320" y="118"/>
                  <a:pt x="309" y="112"/>
                </a:cubicBezTo>
                <a:cubicBezTo>
                  <a:pt x="302" y="108"/>
                  <a:pt x="296" y="101"/>
                  <a:pt x="289" y="98"/>
                </a:cubicBezTo>
                <a:cubicBezTo>
                  <a:pt x="268" y="88"/>
                  <a:pt x="285" y="99"/>
                  <a:pt x="271" y="90"/>
                </a:cubicBezTo>
                <a:cubicBezTo>
                  <a:pt x="270" y="88"/>
                  <a:pt x="269" y="86"/>
                  <a:pt x="267" y="84"/>
                </a:cubicBezTo>
                <a:cubicBezTo>
                  <a:pt x="265" y="82"/>
                  <a:pt x="261" y="82"/>
                  <a:pt x="259" y="80"/>
                </a:cubicBezTo>
                <a:cubicBezTo>
                  <a:pt x="257" y="78"/>
                  <a:pt x="259" y="74"/>
                  <a:pt x="257" y="72"/>
                </a:cubicBezTo>
                <a:cubicBezTo>
                  <a:pt x="254" y="67"/>
                  <a:pt x="245" y="60"/>
                  <a:pt x="245" y="60"/>
                </a:cubicBezTo>
                <a:cubicBezTo>
                  <a:pt x="241" y="49"/>
                  <a:pt x="233" y="40"/>
                  <a:pt x="227" y="30"/>
                </a:cubicBezTo>
                <a:cubicBezTo>
                  <a:pt x="223" y="24"/>
                  <a:pt x="205" y="22"/>
                  <a:pt x="205" y="22"/>
                </a:cubicBezTo>
                <a:cubicBezTo>
                  <a:pt x="198" y="23"/>
                  <a:pt x="192" y="24"/>
                  <a:pt x="185" y="24"/>
                </a:cubicBezTo>
                <a:cubicBezTo>
                  <a:pt x="180" y="24"/>
                  <a:pt x="166" y="7"/>
                  <a:pt x="155" y="4"/>
                </a:cubicBezTo>
                <a:cubicBezTo>
                  <a:pt x="138" y="5"/>
                  <a:pt x="122" y="8"/>
                  <a:pt x="105" y="10"/>
                </a:cubicBezTo>
                <a:cubicBezTo>
                  <a:pt x="86" y="22"/>
                  <a:pt x="103" y="21"/>
                  <a:pt x="71" y="24"/>
                </a:cubicBezTo>
                <a:cubicBezTo>
                  <a:pt x="64" y="35"/>
                  <a:pt x="57" y="32"/>
                  <a:pt x="43" y="34"/>
                </a:cubicBezTo>
                <a:cubicBezTo>
                  <a:pt x="39" y="69"/>
                  <a:pt x="36" y="37"/>
                  <a:pt x="29" y="58"/>
                </a:cubicBezTo>
                <a:cubicBezTo>
                  <a:pt x="32" y="68"/>
                  <a:pt x="47" y="71"/>
                  <a:pt x="57" y="74"/>
                </a:cubicBezTo>
                <a:cubicBezTo>
                  <a:pt x="64" y="79"/>
                  <a:pt x="65" y="85"/>
                  <a:pt x="71" y="92"/>
                </a:cubicBezTo>
                <a:cubicBezTo>
                  <a:pt x="68" y="104"/>
                  <a:pt x="67" y="106"/>
                  <a:pt x="69" y="120"/>
                </a:cubicBezTo>
                <a:cubicBezTo>
                  <a:pt x="65" y="141"/>
                  <a:pt x="72" y="122"/>
                  <a:pt x="57" y="132"/>
                </a:cubicBezTo>
                <a:cubicBezTo>
                  <a:pt x="57" y="132"/>
                  <a:pt x="51" y="141"/>
                  <a:pt x="49" y="142"/>
                </a:cubicBezTo>
                <a:cubicBezTo>
                  <a:pt x="44" y="156"/>
                  <a:pt x="45" y="168"/>
                  <a:pt x="47" y="182"/>
                </a:cubicBezTo>
                <a:cubicBezTo>
                  <a:pt x="34" y="188"/>
                  <a:pt x="27" y="206"/>
                  <a:pt x="15" y="210"/>
                </a:cubicBezTo>
                <a:cubicBezTo>
                  <a:pt x="0" y="225"/>
                  <a:pt x="23" y="234"/>
                  <a:pt x="35" y="238"/>
                </a:cubicBezTo>
                <a:cubicBezTo>
                  <a:pt x="66" y="236"/>
                  <a:pt x="84" y="234"/>
                  <a:pt x="115" y="236"/>
                </a:cubicBezTo>
                <a:cubicBezTo>
                  <a:pt x="130" y="240"/>
                  <a:pt x="131" y="240"/>
                  <a:pt x="149" y="238"/>
                </a:cubicBezTo>
                <a:cubicBezTo>
                  <a:pt x="158" y="232"/>
                  <a:pt x="168" y="228"/>
                  <a:pt x="177" y="222"/>
                </a:cubicBezTo>
                <a:cubicBezTo>
                  <a:pt x="189" y="185"/>
                  <a:pt x="176" y="185"/>
                  <a:pt x="219" y="180"/>
                </a:cubicBezTo>
                <a:cubicBezTo>
                  <a:pt x="223" y="180"/>
                  <a:pt x="227" y="179"/>
                  <a:pt x="231" y="178"/>
                </a:cubicBezTo>
                <a:cubicBezTo>
                  <a:pt x="302" y="182"/>
                  <a:pt x="309" y="184"/>
                  <a:pt x="375" y="182"/>
                </a:cubicBezTo>
                <a:cubicBezTo>
                  <a:pt x="383" y="176"/>
                  <a:pt x="387" y="179"/>
                  <a:pt x="395" y="184"/>
                </a:cubicBezTo>
                <a:cubicBezTo>
                  <a:pt x="400" y="199"/>
                  <a:pt x="418" y="202"/>
                  <a:pt x="431" y="206"/>
                </a:cubicBezTo>
                <a:cubicBezTo>
                  <a:pt x="427" y="225"/>
                  <a:pt x="418" y="218"/>
                  <a:pt x="397" y="220"/>
                </a:cubicBezTo>
                <a:cubicBezTo>
                  <a:pt x="386" y="222"/>
                  <a:pt x="379" y="227"/>
                  <a:pt x="369" y="230"/>
                </a:cubicBezTo>
                <a:cubicBezTo>
                  <a:pt x="352" y="255"/>
                  <a:pt x="356" y="251"/>
                  <a:pt x="319" y="254"/>
                </a:cubicBezTo>
                <a:cubicBezTo>
                  <a:pt x="300" y="259"/>
                  <a:pt x="276" y="253"/>
                  <a:pt x="257" y="248"/>
                </a:cubicBezTo>
                <a:cubicBezTo>
                  <a:pt x="247" y="238"/>
                  <a:pt x="239" y="228"/>
                  <a:pt x="225" y="224"/>
                </a:cubicBezTo>
                <a:cubicBezTo>
                  <a:pt x="218" y="225"/>
                  <a:pt x="211" y="224"/>
                  <a:pt x="205" y="226"/>
                </a:cubicBezTo>
                <a:cubicBezTo>
                  <a:pt x="192" y="231"/>
                  <a:pt x="216" y="250"/>
                  <a:pt x="223" y="252"/>
                </a:cubicBezTo>
                <a:cubicBezTo>
                  <a:pt x="229" y="261"/>
                  <a:pt x="232" y="270"/>
                  <a:pt x="219" y="274"/>
                </a:cubicBezTo>
                <a:cubicBezTo>
                  <a:pt x="211" y="273"/>
                  <a:pt x="203" y="274"/>
                  <a:pt x="195" y="272"/>
                </a:cubicBezTo>
                <a:cubicBezTo>
                  <a:pt x="191" y="271"/>
                  <a:pt x="191" y="263"/>
                  <a:pt x="189" y="260"/>
                </a:cubicBezTo>
                <a:cubicBezTo>
                  <a:pt x="186" y="256"/>
                  <a:pt x="180" y="255"/>
                  <a:pt x="175" y="254"/>
                </a:cubicBezTo>
                <a:cubicBezTo>
                  <a:pt x="150" y="256"/>
                  <a:pt x="149" y="252"/>
                  <a:pt x="135" y="266"/>
                </a:cubicBezTo>
                <a:cubicBezTo>
                  <a:pt x="131" y="278"/>
                  <a:pt x="125" y="274"/>
                  <a:pt x="113" y="272"/>
                </a:cubicBezTo>
                <a:cubicBezTo>
                  <a:pt x="107" y="264"/>
                  <a:pt x="99" y="257"/>
                  <a:pt x="89" y="254"/>
                </a:cubicBezTo>
                <a:cubicBezTo>
                  <a:pt x="71" y="256"/>
                  <a:pt x="66" y="253"/>
                  <a:pt x="55" y="264"/>
                </a:cubicBezTo>
                <a:cubicBezTo>
                  <a:pt x="51" y="277"/>
                  <a:pt x="42" y="287"/>
                  <a:pt x="39" y="300"/>
                </a:cubicBezTo>
                <a:cubicBezTo>
                  <a:pt x="40" y="308"/>
                  <a:pt x="45" y="324"/>
                  <a:pt x="45" y="324"/>
                </a:cubicBezTo>
                <a:cubicBezTo>
                  <a:pt x="44" y="330"/>
                  <a:pt x="37" y="334"/>
                  <a:pt x="37" y="340"/>
                </a:cubicBezTo>
                <a:cubicBezTo>
                  <a:pt x="36" y="351"/>
                  <a:pt x="40" y="365"/>
                  <a:pt x="43" y="376"/>
                </a:cubicBezTo>
                <a:cubicBezTo>
                  <a:pt x="41" y="387"/>
                  <a:pt x="39" y="394"/>
                  <a:pt x="31" y="402"/>
                </a:cubicBezTo>
                <a:cubicBezTo>
                  <a:pt x="25" y="420"/>
                  <a:pt x="38" y="423"/>
                  <a:pt x="47" y="436"/>
                </a:cubicBezTo>
                <a:cubicBezTo>
                  <a:pt x="41" y="445"/>
                  <a:pt x="36" y="444"/>
                  <a:pt x="25" y="446"/>
                </a:cubicBezTo>
                <a:cubicBezTo>
                  <a:pt x="4" y="477"/>
                  <a:pt x="47" y="473"/>
                  <a:pt x="69" y="474"/>
                </a:cubicBezTo>
                <a:cubicBezTo>
                  <a:pt x="85" y="485"/>
                  <a:pt x="86" y="482"/>
                  <a:pt x="111" y="480"/>
                </a:cubicBezTo>
                <a:cubicBezTo>
                  <a:pt x="117" y="474"/>
                  <a:pt x="119" y="469"/>
                  <a:pt x="127" y="466"/>
                </a:cubicBezTo>
                <a:cubicBezTo>
                  <a:pt x="144" y="472"/>
                  <a:pt x="142" y="476"/>
                  <a:pt x="137" y="492"/>
                </a:cubicBezTo>
                <a:cubicBezTo>
                  <a:pt x="141" y="507"/>
                  <a:pt x="142" y="509"/>
                  <a:pt x="125" y="512"/>
                </a:cubicBezTo>
                <a:cubicBezTo>
                  <a:pt x="124" y="517"/>
                  <a:pt x="126" y="526"/>
                  <a:pt x="121" y="528"/>
                </a:cubicBezTo>
                <a:cubicBezTo>
                  <a:pt x="117" y="530"/>
                  <a:pt x="117" y="516"/>
                  <a:pt x="117" y="516"/>
                </a:cubicBezTo>
                <a:cubicBezTo>
                  <a:pt x="110" y="517"/>
                  <a:pt x="103" y="515"/>
                  <a:pt x="97" y="518"/>
                </a:cubicBezTo>
                <a:cubicBezTo>
                  <a:pt x="86" y="523"/>
                  <a:pt x="98" y="540"/>
                  <a:pt x="85" y="544"/>
                </a:cubicBezTo>
                <a:cubicBezTo>
                  <a:pt x="78" y="534"/>
                  <a:pt x="73" y="536"/>
                  <a:pt x="61" y="534"/>
                </a:cubicBezTo>
                <a:cubicBezTo>
                  <a:pt x="47" y="525"/>
                  <a:pt x="33" y="532"/>
                  <a:pt x="21" y="540"/>
                </a:cubicBezTo>
                <a:cubicBezTo>
                  <a:pt x="10" y="556"/>
                  <a:pt x="21" y="564"/>
                  <a:pt x="31" y="574"/>
                </a:cubicBezTo>
                <a:cubicBezTo>
                  <a:pt x="33" y="605"/>
                  <a:pt x="28" y="593"/>
                  <a:pt x="41" y="612"/>
                </a:cubicBezTo>
                <a:cubicBezTo>
                  <a:pt x="44" y="617"/>
                  <a:pt x="57" y="622"/>
                  <a:pt x="57" y="622"/>
                </a:cubicBezTo>
                <a:cubicBezTo>
                  <a:pt x="77" y="619"/>
                  <a:pt x="80" y="615"/>
                  <a:pt x="83" y="596"/>
                </a:cubicBezTo>
                <a:cubicBezTo>
                  <a:pt x="102" y="600"/>
                  <a:pt x="90" y="607"/>
                  <a:pt x="103" y="616"/>
                </a:cubicBezTo>
                <a:cubicBezTo>
                  <a:pt x="108" y="620"/>
                  <a:pt x="117" y="620"/>
                  <a:pt x="123" y="622"/>
                </a:cubicBezTo>
                <a:cubicBezTo>
                  <a:pt x="131" y="620"/>
                  <a:pt x="139" y="618"/>
                  <a:pt x="147" y="616"/>
                </a:cubicBezTo>
                <a:cubicBezTo>
                  <a:pt x="154" y="614"/>
                  <a:pt x="159" y="624"/>
                  <a:pt x="165" y="628"/>
                </a:cubicBezTo>
                <a:cubicBezTo>
                  <a:pt x="173" y="633"/>
                  <a:pt x="189" y="633"/>
                  <a:pt x="197" y="634"/>
                </a:cubicBezTo>
                <a:cubicBezTo>
                  <a:pt x="201" y="641"/>
                  <a:pt x="206" y="644"/>
                  <a:pt x="209" y="652"/>
                </a:cubicBezTo>
                <a:cubicBezTo>
                  <a:pt x="208" y="679"/>
                  <a:pt x="189" y="736"/>
                  <a:pt x="227" y="744"/>
                </a:cubicBezTo>
                <a:cubicBezTo>
                  <a:pt x="232" y="758"/>
                  <a:pt x="225" y="779"/>
                  <a:pt x="211" y="784"/>
                </a:cubicBezTo>
                <a:cubicBezTo>
                  <a:pt x="197" y="782"/>
                  <a:pt x="193" y="778"/>
                  <a:pt x="179" y="780"/>
                </a:cubicBezTo>
                <a:cubicBezTo>
                  <a:pt x="173" y="799"/>
                  <a:pt x="178" y="805"/>
                  <a:pt x="191" y="814"/>
                </a:cubicBezTo>
                <a:cubicBezTo>
                  <a:pt x="194" y="825"/>
                  <a:pt x="191" y="827"/>
                  <a:pt x="181" y="830"/>
                </a:cubicBezTo>
                <a:cubicBezTo>
                  <a:pt x="178" y="839"/>
                  <a:pt x="176" y="848"/>
                  <a:pt x="187" y="852"/>
                </a:cubicBezTo>
                <a:cubicBezTo>
                  <a:pt x="243" y="848"/>
                  <a:pt x="203" y="853"/>
                  <a:pt x="229" y="840"/>
                </a:cubicBezTo>
                <a:cubicBezTo>
                  <a:pt x="243" y="843"/>
                  <a:pt x="242" y="850"/>
                  <a:pt x="253" y="854"/>
                </a:cubicBezTo>
                <a:cubicBezTo>
                  <a:pt x="269" y="852"/>
                  <a:pt x="275" y="847"/>
                  <a:pt x="289" y="842"/>
                </a:cubicBezTo>
                <a:cubicBezTo>
                  <a:pt x="302" y="844"/>
                  <a:pt x="308" y="843"/>
                  <a:pt x="315" y="854"/>
                </a:cubicBezTo>
                <a:cubicBezTo>
                  <a:pt x="344" y="852"/>
                  <a:pt x="337" y="852"/>
                  <a:pt x="355" y="846"/>
                </a:cubicBezTo>
                <a:cubicBezTo>
                  <a:pt x="359" y="842"/>
                  <a:pt x="366" y="835"/>
                  <a:pt x="371" y="832"/>
                </a:cubicBezTo>
                <a:cubicBezTo>
                  <a:pt x="377" y="829"/>
                  <a:pt x="389" y="826"/>
                  <a:pt x="389" y="826"/>
                </a:cubicBezTo>
                <a:cubicBezTo>
                  <a:pt x="407" y="832"/>
                  <a:pt x="414" y="838"/>
                  <a:pt x="435" y="840"/>
                </a:cubicBezTo>
                <a:cubicBezTo>
                  <a:pt x="441" y="846"/>
                  <a:pt x="444" y="853"/>
                  <a:pt x="449" y="860"/>
                </a:cubicBezTo>
                <a:cubicBezTo>
                  <a:pt x="454" y="881"/>
                  <a:pt x="485" y="900"/>
                  <a:pt x="505" y="906"/>
                </a:cubicBezTo>
                <a:cubicBezTo>
                  <a:pt x="508" y="907"/>
                  <a:pt x="510" y="907"/>
                  <a:pt x="513" y="908"/>
                </a:cubicBezTo>
                <a:cubicBezTo>
                  <a:pt x="516" y="909"/>
                  <a:pt x="520" y="909"/>
                  <a:pt x="523" y="910"/>
                </a:cubicBezTo>
                <a:cubicBezTo>
                  <a:pt x="527" y="911"/>
                  <a:pt x="535" y="914"/>
                  <a:pt x="535" y="914"/>
                </a:cubicBezTo>
                <a:cubicBezTo>
                  <a:pt x="541" y="920"/>
                  <a:pt x="557" y="924"/>
                  <a:pt x="557" y="924"/>
                </a:cubicBezTo>
                <a:cubicBezTo>
                  <a:pt x="570" y="922"/>
                  <a:pt x="576" y="920"/>
                  <a:pt x="587" y="916"/>
                </a:cubicBezTo>
                <a:cubicBezTo>
                  <a:pt x="608" y="917"/>
                  <a:pt x="632" y="925"/>
                  <a:pt x="651" y="916"/>
                </a:cubicBezTo>
                <a:cubicBezTo>
                  <a:pt x="654" y="915"/>
                  <a:pt x="660" y="894"/>
                  <a:pt x="661" y="892"/>
                </a:cubicBezTo>
                <a:cubicBezTo>
                  <a:pt x="665" y="886"/>
                  <a:pt x="673" y="874"/>
                  <a:pt x="673" y="874"/>
                </a:cubicBezTo>
                <a:cubicBezTo>
                  <a:pt x="670" y="855"/>
                  <a:pt x="674" y="864"/>
                  <a:pt x="663" y="848"/>
                </a:cubicBezTo>
                <a:cubicBezTo>
                  <a:pt x="662" y="846"/>
                  <a:pt x="659" y="842"/>
                  <a:pt x="659" y="842"/>
                </a:cubicBezTo>
                <a:cubicBezTo>
                  <a:pt x="661" y="829"/>
                  <a:pt x="661" y="828"/>
                  <a:pt x="673" y="824"/>
                </a:cubicBezTo>
                <a:cubicBezTo>
                  <a:pt x="733" y="827"/>
                  <a:pt x="705" y="823"/>
                  <a:pt x="733" y="832"/>
                </a:cubicBezTo>
                <a:cubicBezTo>
                  <a:pt x="751" y="845"/>
                  <a:pt x="765" y="844"/>
                  <a:pt x="787" y="846"/>
                </a:cubicBezTo>
                <a:cubicBezTo>
                  <a:pt x="812" y="859"/>
                  <a:pt x="783" y="846"/>
                  <a:pt x="823" y="854"/>
                </a:cubicBezTo>
                <a:cubicBezTo>
                  <a:pt x="834" y="856"/>
                  <a:pt x="847" y="869"/>
                  <a:pt x="857" y="874"/>
                </a:cubicBezTo>
                <a:cubicBezTo>
                  <a:pt x="869" y="892"/>
                  <a:pt x="881" y="911"/>
                  <a:pt x="903" y="918"/>
                </a:cubicBezTo>
                <a:cubicBezTo>
                  <a:pt x="916" y="937"/>
                  <a:pt x="905" y="937"/>
                  <a:pt x="931" y="946"/>
                </a:cubicBezTo>
                <a:cubicBezTo>
                  <a:pt x="950" y="944"/>
                  <a:pt x="967" y="940"/>
                  <a:pt x="987" y="938"/>
                </a:cubicBezTo>
                <a:cubicBezTo>
                  <a:pt x="1006" y="933"/>
                  <a:pt x="1023" y="934"/>
                  <a:pt x="1041" y="928"/>
                </a:cubicBezTo>
                <a:cubicBezTo>
                  <a:pt x="1053" y="919"/>
                  <a:pt x="1070" y="916"/>
                  <a:pt x="1085" y="914"/>
                </a:cubicBezTo>
                <a:cubicBezTo>
                  <a:pt x="1099" y="909"/>
                  <a:pt x="1093" y="912"/>
                  <a:pt x="1103" y="906"/>
                </a:cubicBezTo>
                <a:cubicBezTo>
                  <a:pt x="1111" y="895"/>
                  <a:pt x="1108" y="882"/>
                  <a:pt x="1123" y="878"/>
                </a:cubicBezTo>
                <a:cubicBezTo>
                  <a:pt x="1134" y="861"/>
                  <a:pt x="1135" y="829"/>
                  <a:pt x="1155" y="822"/>
                </a:cubicBezTo>
                <a:cubicBezTo>
                  <a:pt x="1169" y="824"/>
                  <a:pt x="1183" y="826"/>
                  <a:pt x="1197" y="828"/>
                </a:cubicBezTo>
                <a:cubicBezTo>
                  <a:pt x="1211" y="851"/>
                  <a:pt x="1215" y="852"/>
                  <a:pt x="1243" y="854"/>
                </a:cubicBezTo>
                <a:cubicBezTo>
                  <a:pt x="1254" y="865"/>
                  <a:pt x="1249" y="867"/>
                  <a:pt x="1267" y="864"/>
                </a:cubicBezTo>
                <a:cubicBezTo>
                  <a:pt x="1280" y="855"/>
                  <a:pt x="1281" y="854"/>
                  <a:pt x="1297" y="854"/>
                </a:cubicBezTo>
                <a:lnTo>
                  <a:pt x="1297" y="116"/>
                </a:lnTo>
                <a:cubicBezTo>
                  <a:pt x="1290" y="131"/>
                  <a:pt x="1286" y="128"/>
                  <a:pt x="1295" y="132"/>
                </a:cubicBezTo>
                <a:close/>
              </a:path>
            </a:pathLst>
          </a:custGeom>
          <a:blipFill dpi="0" rotWithShape="0">
            <a:blip r:embed="rId4"/>
            <a:srcRect/>
            <a:stretch>
              <a:fillRect/>
            </a:stretch>
          </a:blipFill>
          <a:ln w="38100" cmpd="sng">
            <a:solidFill>
              <a:srgbClr val="FFCC6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7601" name="Picture 17">
            <a:extLst>
              <a:ext uri="{FF2B5EF4-FFF2-40B4-BE49-F238E27FC236}">
                <a16:creationId xmlns:a16="http://schemas.microsoft.com/office/drawing/2014/main" id="{D3A4039A-9923-4F7A-8669-9699555B3C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7648" r="16039" b="1071"/>
          <a:stretch>
            <a:fillRect/>
          </a:stretch>
        </p:blipFill>
        <p:spPr bwMode="auto">
          <a:xfrm>
            <a:off x="152400" y="2105025"/>
            <a:ext cx="5410200" cy="461645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603" name="AutoShape 19">
            <a:extLst>
              <a:ext uri="{FF2B5EF4-FFF2-40B4-BE49-F238E27FC236}">
                <a16:creationId xmlns:a16="http://schemas.microsoft.com/office/drawing/2014/main" id="{2BA1DC7C-CD9A-41F0-BEBF-C4110A97EEA0}"/>
              </a:ext>
            </a:extLst>
          </p:cNvPr>
          <p:cNvSpPr>
            <a:spLocks noChangeArrowheads="1"/>
          </p:cNvSpPr>
          <p:nvPr/>
        </p:nvSpPr>
        <p:spPr bwMode="auto">
          <a:xfrm>
            <a:off x="2057400" y="1981200"/>
            <a:ext cx="4953000" cy="4724400"/>
          </a:xfrm>
          <a:custGeom>
            <a:avLst/>
            <a:gdLst>
              <a:gd name="T0" fmla="*/ 2476500 w 21600"/>
              <a:gd name="T1" fmla="*/ 0 h 21600"/>
              <a:gd name="T2" fmla="*/ 725293 w 21600"/>
              <a:gd name="T3" fmla="*/ 691818 h 21600"/>
              <a:gd name="T4" fmla="*/ 0 w 21600"/>
              <a:gd name="T5" fmla="*/ 2362200 h 21600"/>
              <a:gd name="T6" fmla="*/ 725293 w 21600"/>
              <a:gd name="T7" fmla="*/ 4032582 h 21600"/>
              <a:gd name="T8" fmla="*/ 2476500 w 21600"/>
              <a:gd name="T9" fmla="*/ 4724400 h 21600"/>
              <a:gd name="T10" fmla="*/ 4227707 w 21600"/>
              <a:gd name="T11" fmla="*/ 4032582 h 21600"/>
              <a:gd name="T12" fmla="*/ 4953000 w 21600"/>
              <a:gd name="T13" fmla="*/ 2362200 h 21600"/>
              <a:gd name="T14" fmla="*/ 4227707 w 21600"/>
              <a:gd name="T15" fmla="*/ 691818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078" y="17382"/>
                </a:moveTo>
                <a:cubicBezTo>
                  <a:pt x="19710" y="15578"/>
                  <a:pt x="20614" y="13232"/>
                  <a:pt x="20614" y="10800"/>
                </a:cubicBezTo>
                <a:cubicBezTo>
                  <a:pt x="20614" y="5379"/>
                  <a:pt x="16220" y="986"/>
                  <a:pt x="10800" y="986"/>
                </a:cubicBezTo>
                <a:cubicBezTo>
                  <a:pt x="8367" y="986"/>
                  <a:pt x="6021" y="1889"/>
                  <a:pt x="4217" y="3521"/>
                </a:cubicBezTo>
                <a:lnTo>
                  <a:pt x="18078" y="17382"/>
                </a:lnTo>
                <a:close/>
                <a:moveTo>
                  <a:pt x="3521" y="4217"/>
                </a:moveTo>
                <a:cubicBezTo>
                  <a:pt x="1889" y="6021"/>
                  <a:pt x="986" y="8367"/>
                  <a:pt x="986" y="10799"/>
                </a:cubicBezTo>
                <a:cubicBezTo>
                  <a:pt x="986" y="16220"/>
                  <a:pt x="5379" y="20614"/>
                  <a:pt x="10800" y="20614"/>
                </a:cubicBezTo>
                <a:cubicBezTo>
                  <a:pt x="13232" y="20614"/>
                  <a:pt x="15578" y="19710"/>
                  <a:pt x="17382" y="18078"/>
                </a:cubicBezTo>
                <a:lnTo>
                  <a:pt x="3521" y="4217"/>
                </a:lnTo>
                <a:close/>
              </a:path>
            </a:pathLst>
          </a:custGeom>
          <a:solidFill>
            <a:schemeClr val="bg1"/>
          </a:solidFill>
          <a:ln w="762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67586"/>
                                        </p:tgtEl>
                                        <p:attrNameLst>
                                          <p:attrName>style.visibility</p:attrName>
                                        </p:attrNameLst>
                                      </p:cBhvr>
                                      <p:to>
                                        <p:strVal val="visible"/>
                                      </p:to>
                                    </p:set>
                                    <p:anim calcmode="lin" valueType="num">
                                      <p:cBhvr>
                                        <p:cTn id="7" dur="500" fill="hold"/>
                                        <p:tgtEl>
                                          <p:spTgt spid="67586"/>
                                        </p:tgtEl>
                                        <p:attrNameLst>
                                          <p:attrName>ppt_w</p:attrName>
                                        </p:attrNameLst>
                                      </p:cBhvr>
                                      <p:tavLst>
                                        <p:tav tm="0">
                                          <p:val>
                                            <p:fltVal val="0"/>
                                          </p:val>
                                        </p:tav>
                                        <p:tav tm="100000">
                                          <p:val>
                                            <p:strVal val="#ppt_w"/>
                                          </p:val>
                                        </p:tav>
                                      </p:tavLst>
                                    </p:anim>
                                    <p:anim calcmode="lin" valueType="num">
                                      <p:cBhvr>
                                        <p:cTn id="8" dur="500" fill="hold"/>
                                        <p:tgtEl>
                                          <p:spTgt spid="6758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67601"/>
                                        </p:tgtEl>
                                        <p:attrNameLst>
                                          <p:attrName>style.visibility</p:attrName>
                                        </p:attrNameLst>
                                      </p:cBhvr>
                                      <p:to>
                                        <p:strVal val="visible"/>
                                      </p:to>
                                    </p:set>
                                    <p:anim calcmode="lin" valueType="num">
                                      <p:cBhvr>
                                        <p:cTn id="12" dur="500" fill="hold"/>
                                        <p:tgtEl>
                                          <p:spTgt spid="67601"/>
                                        </p:tgtEl>
                                        <p:attrNameLst>
                                          <p:attrName>ppt_w</p:attrName>
                                        </p:attrNameLst>
                                      </p:cBhvr>
                                      <p:tavLst>
                                        <p:tav tm="0">
                                          <p:val>
                                            <p:fltVal val="0"/>
                                          </p:val>
                                        </p:tav>
                                        <p:tav tm="100000">
                                          <p:val>
                                            <p:strVal val="#ppt_w"/>
                                          </p:val>
                                        </p:tav>
                                      </p:tavLst>
                                    </p:anim>
                                    <p:anim calcmode="lin" valueType="num">
                                      <p:cBhvr>
                                        <p:cTn id="13" dur="500" fill="hold"/>
                                        <p:tgtEl>
                                          <p:spTgt spid="67601"/>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nodeType="afterEffect">
                                  <p:stCondLst>
                                    <p:cond delay="0"/>
                                  </p:stCondLst>
                                  <p:childTnLst>
                                    <p:set>
                                      <p:cBhvr>
                                        <p:cTn id="16" dur="1" fill="hold">
                                          <p:stCondLst>
                                            <p:cond delay="0"/>
                                          </p:stCondLst>
                                        </p:cTn>
                                        <p:tgtEl>
                                          <p:spTgt spid="67595"/>
                                        </p:tgtEl>
                                        <p:attrNameLst>
                                          <p:attrName>style.visibility</p:attrName>
                                        </p:attrNameLst>
                                      </p:cBhvr>
                                      <p:to>
                                        <p:strVal val="visible"/>
                                      </p:to>
                                    </p:set>
                                    <p:anim calcmode="lin" valueType="num">
                                      <p:cBhvr>
                                        <p:cTn id="17" dur="500" fill="hold"/>
                                        <p:tgtEl>
                                          <p:spTgt spid="67595"/>
                                        </p:tgtEl>
                                        <p:attrNameLst>
                                          <p:attrName>ppt_w</p:attrName>
                                        </p:attrNameLst>
                                      </p:cBhvr>
                                      <p:tavLst>
                                        <p:tav tm="0">
                                          <p:val>
                                            <p:fltVal val="0"/>
                                          </p:val>
                                        </p:tav>
                                        <p:tav tm="100000">
                                          <p:val>
                                            <p:strVal val="#ppt_w"/>
                                          </p:val>
                                        </p:tav>
                                      </p:tavLst>
                                    </p:anim>
                                    <p:anim calcmode="lin" valueType="num">
                                      <p:cBhvr>
                                        <p:cTn id="18" dur="500" fill="hold"/>
                                        <p:tgtEl>
                                          <p:spTgt spid="67595"/>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nodeType="afterEffect">
                                  <p:stCondLst>
                                    <p:cond delay="0"/>
                                  </p:stCondLst>
                                  <p:childTnLst>
                                    <p:set>
                                      <p:cBhvr>
                                        <p:cTn id="21" dur="1" fill="hold">
                                          <p:stCondLst>
                                            <p:cond delay="0"/>
                                          </p:stCondLst>
                                        </p:cTn>
                                        <p:tgtEl>
                                          <p:spTgt spid="67593"/>
                                        </p:tgtEl>
                                        <p:attrNameLst>
                                          <p:attrName>style.visibility</p:attrName>
                                        </p:attrNameLst>
                                      </p:cBhvr>
                                      <p:to>
                                        <p:strVal val="visible"/>
                                      </p:to>
                                    </p:set>
                                    <p:anim calcmode="lin" valueType="num">
                                      <p:cBhvr>
                                        <p:cTn id="22" dur="500" fill="hold"/>
                                        <p:tgtEl>
                                          <p:spTgt spid="67593"/>
                                        </p:tgtEl>
                                        <p:attrNameLst>
                                          <p:attrName>ppt_w</p:attrName>
                                        </p:attrNameLst>
                                      </p:cBhvr>
                                      <p:tavLst>
                                        <p:tav tm="0">
                                          <p:val>
                                            <p:fltVal val="0"/>
                                          </p:val>
                                        </p:tav>
                                        <p:tav tm="100000">
                                          <p:val>
                                            <p:strVal val="#ppt_w"/>
                                          </p:val>
                                        </p:tav>
                                      </p:tavLst>
                                    </p:anim>
                                    <p:anim calcmode="lin" valueType="num">
                                      <p:cBhvr>
                                        <p:cTn id="23" dur="500" fill="hold"/>
                                        <p:tgtEl>
                                          <p:spTgt spid="6759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000"/>
                            </p:stCondLst>
                            <p:childTnLst>
                              <p:par>
                                <p:cTn id="25" presetID="23" presetClass="entr" presetSubtype="16" fill="hold" nodeType="afterEffect">
                                  <p:stCondLst>
                                    <p:cond delay="0"/>
                                  </p:stCondLst>
                                  <p:childTnLst>
                                    <p:set>
                                      <p:cBhvr>
                                        <p:cTn id="26" dur="1" fill="hold">
                                          <p:stCondLst>
                                            <p:cond delay="0"/>
                                          </p:stCondLst>
                                        </p:cTn>
                                        <p:tgtEl>
                                          <p:spTgt spid="67597"/>
                                        </p:tgtEl>
                                        <p:attrNameLst>
                                          <p:attrName>style.visibility</p:attrName>
                                        </p:attrNameLst>
                                      </p:cBhvr>
                                      <p:to>
                                        <p:strVal val="visible"/>
                                      </p:to>
                                    </p:set>
                                    <p:anim calcmode="lin" valueType="num">
                                      <p:cBhvr>
                                        <p:cTn id="27" dur="500" fill="hold"/>
                                        <p:tgtEl>
                                          <p:spTgt spid="67597"/>
                                        </p:tgtEl>
                                        <p:attrNameLst>
                                          <p:attrName>ppt_w</p:attrName>
                                        </p:attrNameLst>
                                      </p:cBhvr>
                                      <p:tavLst>
                                        <p:tav tm="0">
                                          <p:val>
                                            <p:fltVal val="0"/>
                                          </p:val>
                                        </p:tav>
                                        <p:tav tm="100000">
                                          <p:val>
                                            <p:strVal val="#ppt_w"/>
                                          </p:val>
                                        </p:tav>
                                      </p:tavLst>
                                    </p:anim>
                                    <p:anim calcmode="lin" valueType="num">
                                      <p:cBhvr>
                                        <p:cTn id="28" dur="500" fill="hold"/>
                                        <p:tgtEl>
                                          <p:spTgt spid="67597"/>
                                        </p:tgtEl>
                                        <p:attrNameLst>
                                          <p:attrName>ppt_h</p:attrName>
                                        </p:attrNameLst>
                                      </p:cBhvr>
                                      <p:tavLst>
                                        <p:tav tm="0">
                                          <p:val>
                                            <p:fltVal val="0"/>
                                          </p:val>
                                        </p:tav>
                                        <p:tav tm="100000">
                                          <p:val>
                                            <p:strVal val="#ppt_h"/>
                                          </p:val>
                                        </p:tav>
                                      </p:tavLst>
                                    </p:anim>
                                  </p:childTnLst>
                                </p:cTn>
                              </p:par>
                            </p:childTnLst>
                          </p:cTn>
                        </p:par>
                        <p:par>
                          <p:cTn id="29" fill="hold" nodeType="afterGroup">
                            <p:stCondLst>
                              <p:cond delay="2500"/>
                            </p:stCondLst>
                            <p:childTnLst>
                              <p:par>
                                <p:cTn id="30" presetID="23" presetClass="entr" presetSubtype="32" fill="hold" nodeType="afterEffect">
                                  <p:stCondLst>
                                    <p:cond delay="1000"/>
                                  </p:stCondLst>
                                  <p:childTnLst>
                                    <p:set>
                                      <p:cBhvr>
                                        <p:cTn id="31" dur="1" fill="hold">
                                          <p:stCondLst>
                                            <p:cond delay="0"/>
                                          </p:stCondLst>
                                        </p:cTn>
                                        <p:tgtEl>
                                          <p:spTgt spid="67603"/>
                                        </p:tgtEl>
                                        <p:attrNameLst>
                                          <p:attrName>style.visibility</p:attrName>
                                        </p:attrNameLst>
                                      </p:cBhvr>
                                      <p:to>
                                        <p:strVal val="visible"/>
                                      </p:to>
                                    </p:set>
                                    <p:anim calcmode="lin" valueType="num">
                                      <p:cBhvr>
                                        <p:cTn id="32" dur="500" fill="hold"/>
                                        <p:tgtEl>
                                          <p:spTgt spid="67603"/>
                                        </p:tgtEl>
                                        <p:attrNameLst>
                                          <p:attrName>ppt_w</p:attrName>
                                        </p:attrNameLst>
                                      </p:cBhvr>
                                      <p:tavLst>
                                        <p:tav tm="0">
                                          <p:val>
                                            <p:strVal val="4*#ppt_w"/>
                                          </p:val>
                                        </p:tav>
                                        <p:tav tm="100000">
                                          <p:val>
                                            <p:strVal val="#ppt_w"/>
                                          </p:val>
                                        </p:tav>
                                      </p:tavLst>
                                    </p:anim>
                                    <p:anim calcmode="lin" valueType="num">
                                      <p:cBhvr>
                                        <p:cTn id="33" dur="500" fill="hold"/>
                                        <p:tgtEl>
                                          <p:spTgt spid="6760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7" name="Text Box 7">
            <a:extLst>
              <a:ext uri="{FF2B5EF4-FFF2-40B4-BE49-F238E27FC236}">
                <a16:creationId xmlns:a16="http://schemas.microsoft.com/office/drawing/2014/main" id="{770EB758-41E7-4B80-98D8-14B034DF650C}"/>
              </a:ext>
            </a:extLst>
          </p:cNvPr>
          <p:cNvSpPr txBox="1">
            <a:spLocks noChangeArrowheads="1"/>
          </p:cNvSpPr>
          <p:nvPr/>
        </p:nvSpPr>
        <p:spPr bwMode="auto">
          <a:xfrm>
            <a:off x="533400" y="4114800"/>
            <a:ext cx="82296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969963" indent="-457200">
              <a:defRPr sz="2400">
                <a:solidFill>
                  <a:srgbClr val="CC0000"/>
                </a:solidFill>
                <a:latin typeface="Arial" panose="020B0604020202020204" pitchFamily="34" charset="0"/>
              </a:defRPr>
            </a:lvl2pPr>
            <a:lvl3pPr marL="1541463" indent="-457200">
              <a:defRPr sz="2400">
                <a:solidFill>
                  <a:srgbClr val="CC0000"/>
                </a:solidFill>
                <a:latin typeface="Arial" panose="020B0604020202020204" pitchFamily="34" charset="0"/>
              </a:defRPr>
            </a:lvl3pPr>
            <a:lvl4pPr marL="2112963" indent="-457200">
              <a:defRPr sz="2400">
                <a:solidFill>
                  <a:srgbClr val="CC0000"/>
                </a:solidFill>
                <a:latin typeface="Arial" panose="020B0604020202020204" pitchFamily="34" charset="0"/>
              </a:defRPr>
            </a:lvl4pPr>
            <a:lvl5pPr marL="2684463" indent="-457200">
              <a:defRPr sz="2400">
                <a:solidFill>
                  <a:srgbClr val="CC0000"/>
                </a:solidFill>
                <a:latin typeface="Arial" panose="020B0604020202020204" pitchFamily="34" charset="0"/>
              </a:defRPr>
            </a:lvl5pPr>
            <a:lvl6pPr marL="3141663" indent="-457200" eaLnBrk="0" fontAlgn="base" hangingPunct="0">
              <a:spcBef>
                <a:spcPct val="0"/>
              </a:spcBef>
              <a:spcAft>
                <a:spcPct val="0"/>
              </a:spcAft>
              <a:defRPr sz="2400">
                <a:solidFill>
                  <a:srgbClr val="CC0000"/>
                </a:solidFill>
                <a:latin typeface="Arial" panose="020B0604020202020204" pitchFamily="34" charset="0"/>
              </a:defRPr>
            </a:lvl6pPr>
            <a:lvl7pPr marL="3598863" indent="-457200" eaLnBrk="0" fontAlgn="base" hangingPunct="0">
              <a:spcBef>
                <a:spcPct val="0"/>
              </a:spcBef>
              <a:spcAft>
                <a:spcPct val="0"/>
              </a:spcAft>
              <a:defRPr sz="2400">
                <a:solidFill>
                  <a:srgbClr val="CC0000"/>
                </a:solidFill>
                <a:latin typeface="Arial" panose="020B0604020202020204" pitchFamily="34" charset="0"/>
              </a:defRPr>
            </a:lvl7pPr>
            <a:lvl8pPr marL="4056063" indent="-457200" eaLnBrk="0" fontAlgn="base" hangingPunct="0">
              <a:spcBef>
                <a:spcPct val="0"/>
              </a:spcBef>
              <a:spcAft>
                <a:spcPct val="0"/>
              </a:spcAft>
              <a:defRPr sz="2400">
                <a:solidFill>
                  <a:srgbClr val="CC0000"/>
                </a:solidFill>
                <a:latin typeface="Arial" panose="020B0604020202020204" pitchFamily="34" charset="0"/>
              </a:defRPr>
            </a:lvl8pPr>
            <a:lvl9pPr marL="4513263"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a:solidFill>
                  <a:srgbClr val="FFCC66"/>
                </a:solidFill>
              </a:rPr>
              <a:t>“The Allied and Associated Governments affirm, and Germany accepts, the responsibility of Germany and her allies for causing all the loss and damage to which the Allied and Associated Governments and their nationals have been subjected as a consequence of the war imposed on them by the aggression of Germany and her allies.”</a:t>
            </a:r>
          </a:p>
          <a:p>
            <a:pPr eaLnBrk="1" hangingPunct="1"/>
            <a:endParaRPr lang="en-US" altLang="en-US" sz="2000" b="1">
              <a:solidFill>
                <a:srgbClr val="FFCC66"/>
              </a:solidFill>
            </a:endParaRPr>
          </a:p>
          <a:p>
            <a:pPr algn="ctr" eaLnBrk="1" hangingPunct="1"/>
            <a:r>
              <a:rPr lang="en-US" altLang="en-US" sz="2000" b="1">
                <a:solidFill>
                  <a:srgbClr val="FFCC66"/>
                </a:solidFill>
              </a:rPr>
              <a:t>Treaty of Versailles, Article 231 </a:t>
            </a:r>
          </a:p>
        </p:txBody>
      </p:sp>
      <p:pic>
        <p:nvPicPr>
          <p:cNvPr id="21507" name="Picture 10">
            <a:extLst>
              <a:ext uri="{FF2B5EF4-FFF2-40B4-BE49-F238E27FC236}">
                <a16:creationId xmlns:a16="http://schemas.microsoft.com/office/drawing/2014/main" id="{A74C6624-25A6-484F-B23C-CFA7F9B56C19}"/>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8" name="Picture 11">
            <a:extLst>
              <a:ext uri="{FF2B5EF4-FFF2-40B4-BE49-F238E27FC236}">
                <a16:creationId xmlns:a16="http://schemas.microsoft.com/office/drawing/2014/main" id="{771CDABF-F8EC-410E-B793-FD76C948E0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9" name="Picture 12">
            <a:extLst>
              <a:ext uri="{FF2B5EF4-FFF2-40B4-BE49-F238E27FC236}">
                <a16:creationId xmlns:a16="http://schemas.microsoft.com/office/drawing/2014/main" id="{108712EA-2EA6-471B-B33B-527C20114A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14">
            <a:extLst>
              <a:ext uri="{FF2B5EF4-FFF2-40B4-BE49-F238E27FC236}">
                <a16:creationId xmlns:a16="http://schemas.microsoft.com/office/drawing/2014/main" id="{C0CE1416-FB8D-4C2B-9E48-CC593C00B7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11" name="WordArt 16">
            <a:extLst>
              <a:ext uri="{FF2B5EF4-FFF2-40B4-BE49-F238E27FC236}">
                <a16:creationId xmlns:a16="http://schemas.microsoft.com/office/drawing/2014/main" id="{3B45817D-4525-4253-901D-D1638E586ADC}"/>
              </a:ext>
            </a:extLst>
          </p:cNvPr>
          <p:cNvSpPr>
            <a:spLocks noChangeArrowheads="1" noChangeShapeType="1" noTextEdit="1"/>
          </p:cNvSpPr>
          <p:nvPr/>
        </p:nvSpPr>
        <p:spPr bwMode="auto">
          <a:xfrm>
            <a:off x="1600200" y="152400"/>
            <a:ext cx="5867400" cy="1295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sp>
        <p:nvSpPr>
          <p:cNvPr id="20497" name="Text Box 17">
            <a:extLst>
              <a:ext uri="{FF2B5EF4-FFF2-40B4-BE49-F238E27FC236}">
                <a16:creationId xmlns:a16="http://schemas.microsoft.com/office/drawing/2014/main" id="{B6709E88-B289-4EF8-AFDF-1EF25A2DE6A3}"/>
              </a:ext>
            </a:extLst>
          </p:cNvPr>
          <p:cNvSpPr txBox="1">
            <a:spLocks noChangeArrowheads="1"/>
          </p:cNvSpPr>
          <p:nvPr/>
        </p:nvSpPr>
        <p:spPr bwMode="auto">
          <a:xfrm>
            <a:off x="3886200" y="2667000"/>
            <a:ext cx="13128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3200" b="1" u="sng">
                <a:solidFill>
                  <a:srgbClr val="FFCC66"/>
                </a:solidFill>
              </a:rPr>
              <a:t>BRAT</a:t>
            </a:r>
          </a:p>
        </p:txBody>
      </p:sp>
      <p:sp>
        <p:nvSpPr>
          <p:cNvPr id="20498" name="Text Box 18">
            <a:extLst>
              <a:ext uri="{FF2B5EF4-FFF2-40B4-BE49-F238E27FC236}">
                <a16:creationId xmlns:a16="http://schemas.microsoft.com/office/drawing/2014/main" id="{C5F719A2-B8CE-4529-8F37-BE11B239EA73}"/>
              </a:ext>
            </a:extLst>
          </p:cNvPr>
          <p:cNvSpPr txBox="1">
            <a:spLocks noChangeArrowheads="1"/>
          </p:cNvSpPr>
          <p:nvPr/>
        </p:nvSpPr>
        <p:spPr bwMode="auto">
          <a:xfrm>
            <a:off x="228600" y="3276600"/>
            <a:ext cx="8763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1.</a:t>
            </a:r>
            <a:r>
              <a:rPr lang="en-US" altLang="en-US">
                <a:solidFill>
                  <a:schemeClr val="bg1"/>
                </a:solidFill>
              </a:rPr>
              <a:t>  Germany had to accept the </a:t>
            </a:r>
            <a:r>
              <a:rPr lang="en-US" altLang="en-US" u="sng">
                <a:solidFill>
                  <a:srgbClr val="FFCC66"/>
                </a:solidFill>
              </a:rPr>
              <a:t>B</a:t>
            </a:r>
            <a:r>
              <a:rPr lang="en-US" altLang="en-US" u="sng">
                <a:solidFill>
                  <a:schemeClr val="bg1"/>
                </a:solidFill>
              </a:rPr>
              <a:t>lame</a:t>
            </a:r>
            <a:r>
              <a:rPr lang="en-US" altLang="en-US">
                <a:solidFill>
                  <a:schemeClr val="bg1"/>
                </a:solidFill>
              </a:rPr>
              <a:t> for starting the war in the form of a “war guilt” clause.</a:t>
            </a:r>
          </a:p>
        </p:txBody>
      </p:sp>
      <p:sp>
        <p:nvSpPr>
          <p:cNvPr id="20499" name="Text Box 19">
            <a:extLst>
              <a:ext uri="{FF2B5EF4-FFF2-40B4-BE49-F238E27FC236}">
                <a16:creationId xmlns:a16="http://schemas.microsoft.com/office/drawing/2014/main" id="{4D2732ED-1389-49E8-BC29-996CAE43DC2D}"/>
              </a:ext>
            </a:extLst>
          </p:cNvPr>
          <p:cNvSpPr txBox="1">
            <a:spLocks noChangeArrowheads="1"/>
          </p:cNvSpPr>
          <p:nvPr/>
        </p:nvSpPr>
        <p:spPr bwMode="auto">
          <a:xfrm>
            <a:off x="457200" y="2286000"/>
            <a:ext cx="6324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Germany’s punishment in the Treaty can be remembered as:</a:t>
            </a:r>
          </a:p>
        </p:txBody>
      </p:sp>
      <p:sp>
        <p:nvSpPr>
          <p:cNvPr id="21515" name="Text Box 20">
            <a:extLst>
              <a:ext uri="{FF2B5EF4-FFF2-40B4-BE49-F238E27FC236}">
                <a16:creationId xmlns:a16="http://schemas.microsoft.com/office/drawing/2014/main" id="{A42CE1D4-3026-44AA-86C2-74A2230930BA}"/>
              </a:ext>
            </a:extLst>
          </p:cNvPr>
          <p:cNvSpPr txBox="1">
            <a:spLocks noChangeArrowheads="1"/>
          </p:cNvSpPr>
          <p:nvPr/>
        </p:nvSpPr>
        <p:spPr bwMode="auto">
          <a:xfrm>
            <a:off x="3810000" y="1676400"/>
            <a:ext cx="1544638"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tx1"/>
                </a:solidFill>
              </a:rPr>
              <a:t>Germany</a:t>
            </a:r>
          </a:p>
        </p:txBody>
      </p:sp>
      <p:pic>
        <p:nvPicPr>
          <p:cNvPr id="21516" name="Picture 22">
            <a:extLst>
              <a:ext uri="{FF2B5EF4-FFF2-40B4-BE49-F238E27FC236}">
                <a16:creationId xmlns:a16="http://schemas.microsoft.com/office/drawing/2014/main" id="{5CDF62D4-E665-4B4F-8EF5-0B603202F9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2209800"/>
            <a:ext cx="1828800" cy="1027113"/>
          </a:xfrm>
          <a:prstGeom prst="rect">
            <a:avLst/>
          </a:prstGeom>
          <a:noFill/>
          <a:ln w="127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0499"/>
                                        </p:tgtEl>
                                        <p:attrNameLst>
                                          <p:attrName>style.visibility</p:attrName>
                                        </p:attrNameLst>
                                      </p:cBhvr>
                                      <p:to>
                                        <p:strVal val="visible"/>
                                      </p:to>
                                    </p:set>
                                    <p:animEffect transition="in" filter="blinds(horizontal)">
                                      <p:cBhvr>
                                        <p:cTn id="7" dur="500"/>
                                        <p:tgtEl>
                                          <p:spTgt spid="20499"/>
                                        </p:tgtEl>
                                      </p:cBhvr>
                                    </p:animEffect>
                                  </p:childTnLst>
                                </p:cTn>
                              </p:par>
                            </p:childTnLst>
                          </p:cTn>
                        </p:par>
                        <p:par>
                          <p:cTn id="8" fill="hold" nodeType="afterGroup">
                            <p:stCondLst>
                              <p:cond delay="500"/>
                            </p:stCondLst>
                            <p:childTnLst>
                              <p:par>
                                <p:cTn id="9" presetID="22" presetClass="entr" presetSubtype="8" fill="hold" grpId="0" nodeType="afterEffect">
                                  <p:stCondLst>
                                    <p:cond delay="1000"/>
                                  </p:stCondLst>
                                  <p:childTnLst>
                                    <p:set>
                                      <p:cBhvr>
                                        <p:cTn id="10" dur="1" fill="hold">
                                          <p:stCondLst>
                                            <p:cond delay="0"/>
                                          </p:stCondLst>
                                        </p:cTn>
                                        <p:tgtEl>
                                          <p:spTgt spid="20497"/>
                                        </p:tgtEl>
                                        <p:attrNameLst>
                                          <p:attrName>style.visibility</p:attrName>
                                        </p:attrNameLst>
                                      </p:cBhvr>
                                      <p:to>
                                        <p:strVal val="visible"/>
                                      </p:to>
                                    </p:set>
                                    <p:animEffect transition="in" filter="wipe(left)">
                                      <p:cBhvr>
                                        <p:cTn id="11" dur="500"/>
                                        <p:tgtEl>
                                          <p:spTgt spid="20497"/>
                                        </p:tgtEl>
                                      </p:cBhvr>
                                    </p:animEffect>
                                  </p:childTnLst>
                                </p:cTn>
                              </p:par>
                            </p:childTnLst>
                          </p:cTn>
                        </p:par>
                        <p:par>
                          <p:cTn id="12" fill="hold" nodeType="afterGroup">
                            <p:stCondLst>
                              <p:cond delay="2000"/>
                            </p:stCondLst>
                            <p:childTnLst>
                              <p:par>
                                <p:cTn id="13" presetID="3" presetClass="entr" presetSubtype="10" fill="hold" grpId="0" nodeType="afterEffect">
                                  <p:stCondLst>
                                    <p:cond delay="1000"/>
                                  </p:stCondLst>
                                  <p:childTnLst>
                                    <p:set>
                                      <p:cBhvr>
                                        <p:cTn id="14" dur="1" fill="hold">
                                          <p:stCondLst>
                                            <p:cond delay="0"/>
                                          </p:stCondLst>
                                        </p:cTn>
                                        <p:tgtEl>
                                          <p:spTgt spid="20498"/>
                                        </p:tgtEl>
                                        <p:attrNameLst>
                                          <p:attrName>style.visibility</p:attrName>
                                        </p:attrNameLst>
                                      </p:cBhvr>
                                      <p:to>
                                        <p:strVal val="visible"/>
                                      </p:to>
                                    </p:set>
                                    <p:animEffect transition="in" filter="blinds(horizontal)">
                                      <p:cBhvr>
                                        <p:cTn id="15" dur="500"/>
                                        <p:tgtEl>
                                          <p:spTgt spid="2049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0487"/>
                                        </p:tgtEl>
                                        <p:attrNameLst>
                                          <p:attrName>style.visibility</p:attrName>
                                        </p:attrNameLst>
                                      </p:cBhvr>
                                      <p:to>
                                        <p:strVal val="visible"/>
                                      </p:to>
                                    </p:set>
                                    <p:animEffect transition="in" filter="blinds(horizontal)">
                                      <p:cBhvr>
                                        <p:cTn id="20" dur="500"/>
                                        <p:tgtEl>
                                          <p:spTgt spid="20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7" grpId="0" autoUpdateAnimBg="0"/>
      <p:bldP spid="20497" grpId="0" autoUpdateAnimBg="0"/>
      <p:bldP spid="20498" grpId="0" autoUpdateAnimBg="0"/>
      <p:bldP spid="2049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7" name="Text Box 7">
            <a:extLst>
              <a:ext uri="{FF2B5EF4-FFF2-40B4-BE49-F238E27FC236}">
                <a16:creationId xmlns:a16="http://schemas.microsoft.com/office/drawing/2014/main" id="{7D5AB03A-C643-45A8-A9DD-33F51E8475E3}"/>
              </a:ext>
            </a:extLst>
          </p:cNvPr>
          <p:cNvSpPr txBox="1">
            <a:spLocks noChangeArrowheads="1"/>
          </p:cNvSpPr>
          <p:nvPr/>
        </p:nvSpPr>
        <p:spPr bwMode="auto">
          <a:xfrm>
            <a:off x="838200" y="4495800"/>
            <a:ext cx="8153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5425" indent="-225425">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sz="2000">
                <a:solidFill>
                  <a:srgbClr val="FFCC66"/>
                </a:solidFill>
              </a:rPr>
              <a:t>The reparations covered the </a:t>
            </a:r>
            <a:r>
              <a:rPr lang="en-US" altLang="en-US" sz="2000" u="sng">
                <a:solidFill>
                  <a:srgbClr val="FFCC66"/>
                </a:solidFill>
              </a:rPr>
              <a:t>destruction</a:t>
            </a:r>
            <a:r>
              <a:rPr lang="en-US" altLang="en-US" sz="2000">
                <a:solidFill>
                  <a:srgbClr val="FFCC66"/>
                </a:solidFill>
              </a:rPr>
              <a:t> caused by the war, pensions for millions of Allied soldiers, widows and families. </a:t>
            </a:r>
          </a:p>
        </p:txBody>
      </p:sp>
      <p:pic>
        <p:nvPicPr>
          <p:cNvPr id="22531" name="Picture 9">
            <a:extLst>
              <a:ext uri="{FF2B5EF4-FFF2-40B4-BE49-F238E27FC236}">
                <a16:creationId xmlns:a16="http://schemas.microsoft.com/office/drawing/2014/main" id="{FCCEFB90-E415-4E14-8D9B-75C48E51A4B8}"/>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2" name="Picture 10">
            <a:extLst>
              <a:ext uri="{FF2B5EF4-FFF2-40B4-BE49-F238E27FC236}">
                <a16:creationId xmlns:a16="http://schemas.microsoft.com/office/drawing/2014/main" id="{7705DE2A-5F31-4285-99A3-424B6726FA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3" name="Picture 11">
            <a:extLst>
              <a:ext uri="{FF2B5EF4-FFF2-40B4-BE49-F238E27FC236}">
                <a16:creationId xmlns:a16="http://schemas.microsoft.com/office/drawing/2014/main" id="{219159E4-5581-4AD5-BDE0-72628CCB47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13">
            <a:extLst>
              <a:ext uri="{FF2B5EF4-FFF2-40B4-BE49-F238E27FC236}">
                <a16:creationId xmlns:a16="http://schemas.microsoft.com/office/drawing/2014/main" id="{87E13A37-1611-4BB1-B87C-1D2E54F2E7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60" name="Text Box 20">
            <a:extLst>
              <a:ext uri="{FF2B5EF4-FFF2-40B4-BE49-F238E27FC236}">
                <a16:creationId xmlns:a16="http://schemas.microsoft.com/office/drawing/2014/main" id="{7AC0D2A6-193C-43DE-8ECC-C9E5BBE1B313}"/>
              </a:ext>
            </a:extLst>
          </p:cNvPr>
          <p:cNvSpPr txBox="1">
            <a:spLocks noChangeArrowheads="1"/>
          </p:cNvSpPr>
          <p:nvPr/>
        </p:nvSpPr>
        <p:spPr bwMode="auto">
          <a:xfrm>
            <a:off x="228600" y="4038600"/>
            <a:ext cx="891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2.</a:t>
            </a:r>
            <a:r>
              <a:rPr lang="en-US" altLang="en-US">
                <a:solidFill>
                  <a:schemeClr val="bg1"/>
                </a:solidFill>
              </a:rPr>
              <a:t>  Germany had to pay over $33 billion in </a:t>
            </a:r>
            <a:r>
              <a:rPr lang="en-US" altLang="en-US" u="sng">
                <a:solidFill>
                  <a:srgbClr val="FFCC66"/>
                </a:solidFill>
              </a:rPr>
              <a:t>R</a:t>
            </a:r>
            <a:r>
              <a:rPr lang="en-US" altLang="en-US" u="sng">
                <a:solidFill>
                  <a:schemeClr val="bg1"/>
                </a:solidFill>
              </a:rPr>
              <a:t>eparations</a:t>
            </a:r>
            <a:r>
              <a:rPr lang="en-US" altLang="en-US">
                <a:solidFill>
                  <a:schemeClr val="bg1"/>
                </a:solidFill>
              </a:rPr>
              <a:t>, or fines</a:t>
            </a:r>
            <a:r>
              <a:rPr lang="en-US" altLang="en-US" b="1">
                <a:solidFill>
                  <a:schemeClr val="bg1"/>
                </a:solidFill>
              </a:rPr>
              <a:t>.</a:t>
            </a:r>
          </a:p>
        </p:txBody>
      </p:sp>
      <p:sp>
        <p:nvSpPr>
          <p:cNvPr id="22536" name="Text Box 21">
            <a:extLst>
              <a:ext uri="{FF2B5EF4-FFF2-40B4-BE49-F238E27FC236}">
                <a16:creationId xmlns:a16="http://schemas.microsoft.com/office/drawing/2014/main" id="{16368687-BA7F-4FD9-8728-54B3281835FA}"/>
              </a:ext>
            </a:extLst>
          </p:cNvPr>
          <p:cNvSpPr txBox="1">
            <a:spLocks noChangeArrowheads="1"/>
          </p:cNvSpPr>
          <p:nvPr/>
        </p:nvSpPr>
        <p:spPr bwMode="auto">
          <a:xfrm>
            <a:off x="3886200" y="2667000"/>
            <a:ext cx="13128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3200" b="1" u="sng">
                <a:solidFill>
                  <a:srgbClr val="FFCC66"/>
                </a:solidFill>
              </a:rPr>
              <a:t>BRAT</a:t>
            </a:r>
          </a:p>
        </p:txBody>
      </p:sp>
      <p:sp>
        <p:nvSpPr>
          <p:cNvPr id="22537" name="Text Box 22">
            <a:extLst>
              <a:ext uri="{FF2B5EF4-FFF2-40B4-BE49-F238E27FC236}">
                <a16:creationId xmlns:a16="http://schemas.microsoft.com/office/drawing/2014/main" id="{C5068AA2-A57F-41AB-921C-73CD9FF1EED3}"/>
              </a:ext>
            </a:extLst>
          </p:cNvPr>
          <p:cNvSpPr txBox="1">
            <a:spLocks noChangeArrowheads="1"/>
          </p:cNvSpPr>
          <p:nvPr/>
        </p:nvSpPr>
        <p:spPr bwMode="auto">
          <a:xfrm>
            <a:off x="228600" y="3276600"/>
            <a:ext cx="8763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1.</a:t>
            </a:r>
            <a:r>
              <a:rPr lang="en-US" altLang="en-US">
                <a:solidFill>
                  <a:schemeClr val="bg1"/>
                </a:solidFill>
              </a:rPr>
              <a:t>  Germany had to accept the </a:t>
            </a:r>
            <a:r>
              <a:rPr lang="en-US" altLang="en-US" u="sng">
                <a:solidFill>
                  <a:srgbClr val="FFCC66"/>
                </a:solidFill>
              </a:rPr>
              <a:t>B</a:t>
            </a:r>
            <a:r>
              <a:rPr lang="en-US" altLang="en-US" u="sng">
                <a:solidFill>
                  <a:schemeClr val="bg1"/>
                </a:solidFill>
              </a:rPr>
              <a:t>lame</a:t>
            </a:r>
            <a:r>
              <a:rPr lang="en-US" altLang="en-US">
                <a:solidFill>
                  <a:schemeClr val="bg1"/>
                </a:solidFill>
              </a:rPr>
              <a:t> for starting the war in the form of a “war guilt” clause.</a:t>
            </a:r>
          </a:p>
        </p:txBody>
      </p:sp>
      <p:sp>
        <p:nvSpPr>
          <p:cNvPr id="22538" name="WordArt 25">
            <a:extLst>
              <a:ext uri="{FF2B5EF4-FFF2-40B4-BE49-F238E27FC236}">
                <a16:creationId xmlns:a16="http://schemas.microsoft.com/office/drawing/2014/main" id="{48F0137E-54F2-477D-9AC7-8A6EFA4C2758}"/>
              </a:ext>
            </a:extLst>
          </p:cNvPr>
          <p:cNvSpPr>
            <a:spLocks noChangeArrowheads="1" noChangeShapeType="1" noTextEdit="1"/>
          </p:cNvSpPr>
          <p:nvPr/>
        </p:nvSpPr>
        <p:spPr bwMode="auto">
          <a:xfrm>
            <a:off x="1600200" y="152400"/>
            <a:ext cx="5867400" cy="1295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sp>
        <p:nvSpPr>
          <p:cNvPr id="22539" name="Text Box 27">
            <a:extLst>
              <a:ext uri="{FF2B5EF4-FFF2-40B4-BE49-F238E27FC236}">
                <a16:creationId xmlns:a16="http://schemas.microsoft.com/office/drawing/2014/main" id="{3C82F511-8DC3-4BE8-8D7E-E21D7B60D389}"/>
              </a:ext>
            </a:extLst>
          </p:cNvPr>
          <p:cNvSpPr txBox="1">
            <a:spLocks noChangeArrowheads="1"/>
          </p:cNvSpPr>
          <p:nvPr/>
        </p:nvSpPr>
        <p:spPr bwMode="auto">
          <a:xfrm>
            <a:off x="457200" y="2286000"/>
            <a:ext cx="6324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Germany’s punishment in the Treaty can be remembered as:</a:t>
            </a:r>
          </a:p>
        </p:txBody>
      </p:sp>
      <p:sp>
        <p:nvSpPr>
          <p:cNvPr id="22540" name="Text Box 28">
            <a:extLst>
              <a:ext uri="{FF2B5EF4-FFF2-40B4-BE49-F238E27FC236}">
                <a16:creationId xmlns:a16="http://schemas.microsoft.com/office/drawing/2014/main" id="{247400CE-03F4-497B-B433-6CD68309C906}"/>
              </a:ext>
            </a:extLst>
          </p:cNvPr>
          <p:cNvSpPr txBox="1">
            <a:spLocks noChangeArrowheads="1"/>
          </p:cNvSpPr>
          <p:nvPr/>
        </p:nvSpPr>
        <p:spPr bwMode="auto">
          <a:xfrm>
            <a:off x="3810000" y="1676400"/>
            <a:ext cx="1544638"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tx1"/>
                </a:solidFill>
              </a:rPr>
              <a:t>Germany</a:t>
            </a:r>
          </a:p>
        </p:txBody>
      </p:sp>
      <p:pic>
        <p:nvPicPr>
          <p:cNvPr id="22541" name="Picture 29">
            <a:extLst>
              <a:ext uri="{FF2B5EF4-FFF2-40B4-BE49-F238E27FC236}">
                <a16:creationId xmlns:a16="http://schemas.microsoft.com/office/drawing/2014/main" id="{BC33EFD5-BD4B-4003-AD2A-1FC8954BBE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2209800"/>
            <a:ext cx="1828800" cy="1027113"/>
          </a:xfrm>
          <a:prstGeom prst="rect">
            <a:avLst/>
          </a:prstGeom>
          <a:noFill/>
          <a:ln w="127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5860"/>
                                        </p:tgtEl>
                                        <p:attrNameLst>
                                          <p:attrName>style.visibility</p:attrName>
                                        </p:attrNameLst>
                                      </p:cBhvr>
                                      <p:to>
                                        <p:strVal val="visible"/>
                                      </p:to>
                                    </p:set>
                                    <p:animEffect transition="in" filter="blinds(horizontal)">
                                      <p:cBhvr>
                                        <p:cTn id="7" dur="500"/>
                                        <p:tgtEl>
                                          <p:spTgt spid="35860"/>
                                        </p:tgtEl>
                                      </p:cBhvr>
                                    </p:animEffect>
                                  </p:childTnLst>
                                </p:cTn>
                              </p:par>
                            </p:childTnLst>
                          </p:cTn>
                        </p:par>
                        <p:par>
                          <p:cTn id="8" fill="hold" nodeType="afterGroup">
                            <p:stCondLst>
                              <p:cond delay="500"/>
                            </p:stCondLst>
                            <p:childTnLst>
                              <p:par>
                                <p:cTn id="9" presetID="3" presetClass="entr" presetSubtype="10" fill="hold" grpId="0" nodeType="afterEffect">
                                  <p:stCondLst>
                                    <p:cond delay="1000"/>
                                  </p:stCondLst>
                                  <p:childTnLst>
                                    <p:set>
                                      <p:cBhvr>
                                        <p:cTn id="10" dur="1" fill="hold">
                                          <p:stCondLst>
                                            <p:cond delay="0"/>
                                          </p:stCondLst>
                                        </p:cTn>
                                        <p:tgtEl>
                                          <p:spTgt spid="35847"/>
                                        </p:tgtEl>
                                        <p:attrNameLst>
                                          <p:attrName>style.visibility</p:attrName>
                                        </p:attrNameLst>
                                      </p:cBhvr>
                                      <p:to>
                                        <p:strVal val="visible"/>
                                      </p:to>
                                    </p:set>
                                    <p:animEffect transition="in" filter="blinds(horizontal)">
                                      <p:cBhvr>
                                        <p:cTn id="11" dur="5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autoUpdateAnimBg="0"/>
      <p:bldP spid="35860"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1" name="Text Box 7">
            <a:extLst>
              <a:ext uri="{FF2B5EF4-FFF2-40B4-BE49-F238E27FC236}">
                <a16:creationId xmlns:a16="http://schemas.microsoft.com/office/drawing/2014/main" id="{21935710-03AB-4181-8172-A8EDEFE12493}"/>
              </a:ext>
            </a:extLst>
          </p:cNvPr>
          <p:cNvSpPr txBox="1">
            <a:spLocks noChangeArrowheads="1"/>
          </p:cNvSpPr>
          <p:nvPr/>
        </p:nvSpPr>
        <p:spPr bwMode="auto">
          <a:xfrm>
            <a:off x="228600" y="4495800"/>
            <a:ext cx="8915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01638" indent="-401638">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3.</a:t>
            </a:r>
            <a:r>
              <a:rPr lang="en-US" altLang="en-US">
                <a:solidFill>
                  <a:schemeClr val="bg1"/>
                </a:solidFill>
              </a:rPr>
              <a:t>  Germany was forbidden to have an </a:t>
            </a:r>
            <a:r>
              <a:rPr lang="en-US" altLang="en-US" u="sng">
                <a:solidFill>
                  <a:srgbClr val="FFCC66"/>
                </a:solidFill>
              </a:rPr>
              <a:t>A</a:t>
            </a:r>
            <a:r>
              <a:rPr lang="en-US" altLang="en-US" u="sng">
                <a:solidFill>
                  <a:schemeClr val="bg1"/>
                </a:solidFill>
              </a:rPr>
              <a:t>rmy</a:t>
            </a:r>
            <a:r>
              <a:rPr lang="en-US" altLang="en-US">
                <a:solidFill>
                  <a:schemeClr val="bg1"/>
                </a:solidFill>
              </a:rPr>
              <a:t> over 100,000 men, no submarines, and no air force. </a:t>
            </a:r>
          </a:p>
        </p:txBody>
      </p:sp>
      <p:sp>
        <p:nvSpPr>
          <p:cNvPr id="36873" name="Text Box 9">
            <a:extLst>
              <a:ext uri="{FF2B5EF4-FFF2-40B4-BE49-F238E27FC236}">
                <a16:creationId xmlns:a16="http://schemas.microsoft.com/office/drawing/2014/main" id="{3FE90668-9EC0-4C3B-8226-A5063AD6B4A2}"/>
              </a:ext>
            </a:extLst>
          </p:cNvPr>
          <p:cNvSpPr txBox="1">
            <a:spLocks noChangeArrowheads="1"/>
          </p:cNvSpPr>
          <p:nvPr/>
        </p:nvSpPr>
        <p:spPr bwMode="auto">
          <a:xfrm>
            <a:off x="228600" y="5257800"/>
            <a:ext cx="8686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4.</a:t>
            </a:r>
            <a:r>
              <a:rPr lang="en-US" altLang="en-US">
                <a:solidFill>
                  <a:schemeClr val="bg1"/>
                </a:solidFill>
              </a:rPr>
              <a:t>  Germany lost </a:t>
            </a:r>
            <a:r>
              <a:rPr lang="en-US" altLang="en-US" u="sng">
                <a:solidFill>
                  <a:srgbClr val="FFCC66"/>
                </a:solidFill>
              </a:rPr>
              <a:t>T</a:t>
            </a:r>
            <a:r>
              <a:rPr lang="en-US" altLang="en-US" u="sng">
                <a:solidFill>
                  <a:schemeClr val="bg1"/>
                </a:solidFill>
              </a:rPr>
              <a:t>erritory</a:t>
            </a:r>
            <a:r>
              <a:rPr lang="en-US" altLang="en-US">
                <a:solidFill>
                  <a:schemeClr val="bg1"/>
                </a:solidFill>
              </a:rPr>
              <a:t> and colonies to Britain and France.</a:t>
            </a:r>
          </a:p>
        </p:txBody>
      </p:sp>
      <p:sp>
        <p:nvSpPr>
          <p:cNvPr id="36874" name="Text Box 10">
            <a:extLst>
              <a:ext uri="{FF2B5EF4-FFF2-40B4-BE49-F238E27FC236}">
                <a16:creationId xmlns:a16="http://schemas.microsoft.com/office/drawing/2014/main" id="{36E93E4D-0B98-4C3D-A6F4-75801873F590}"/>
              </a:ext>
            </a:extLst>
          </p:cNvPr>
          <p:cNvSpPr txBox="1">
            <a:spLocks noChangeArrowheads="1"/>
          </p:cNvSpPr>
          <p:nvPr/>
        </p:nvSpPr>
        <p:spPr bwMode="auto">
          <a:xfrm>
            <a:off x="838200" y="5715000"/>
            <a:ext cx="8077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sz="2000">
                <a:solidFill>
                  <a:srgbClr val="FFCC66"/>
                </a:solidFill>
              </a:rPr>
              <a:t>Alsace and Lorraine were returned to </a:t>
            </a:r>
            <a:r>
              <a:rPr lang="en-US" altLang="en-US" sz="2000" u="sng">
                <a:solidFill>
                  <a:srgbClr val="FFCC66"/>
                </a:solidFill>
              </a:rPr>
              <a:t>France</a:t>
            </a:r>
            <a:r>
              <a:rPr lang="en-US" altLang="en-US" sz="2000">
                <a:solidFill>
                  <a:srgbClr val="FFCC66"/>
                </a:solidFill>
              </a:rPr>
              <a:t>, land was lost to Poland, and the Rhineland was to be occupied by Allied troops.</a:t>
            </a:r>
          </a:p>
        </p:txBody>
      </p:sp>
      <p:pic>
        <p:nvPicPr>
          <p:cNvPr id="23557" name="Picture 11">
            <a:extLst>
              <a:ext uri="{FF2B5EF4-FFF2-40B4-BE49-F238E27FC236}">
                <a16:creationId xmlns:a16="http://schemas.microsoft.com/office/drawing/2014/main" id="{1C7BBEB3-FFF7-4872-A2F4-92D8F5CEB640}"/>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8" name="Picture 12">
            <a:extLst>
              <a:ext uri="{FF2B5EF4-FFF2-40B4-BE49-F238E27FC236}">
                <a16:creationId xmlns:a16="http://schemas.microsoft.com/office/drawing/2014/main" id="{F2E4394E-6275-46E3-BD25-A99ED69B86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9" name="Picture 13">
            <a:extLst>
              <a:ext uri="{FF2B5EF4-FFF2-40B4-BE49-F238E27FC236}">
                <a16:creationId xmlns:a16="http://schemas.microsoft.com/office/drawing/2014/main" id="{2BA39D1A-21C9-4023-B74F-85E74D8D65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60" name="Picture 15">
            <a:extLst>
              <a:ext uri="{FF2B5EF4-FFF2-40B4-BE49-F238E27FC236}">
                <a16:creationId xmlns:a16="http://schemas.microsoft.com/office/drawing/2014/main" id="{DF9259B6-18D6-483D-B180-7FFFB2ECC8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61" name="Text Box 16">
            <a:extLst>
              <a:ext uri="{FF2B5EF4-FFF2-40B4-BE49-F238E27FC236}">
                <a16:creationId xmlns:a16="http://schemas.microsoft.com/office/drawing/2014/main" id="{4288D63E-CFC7-40CB-8091-F9B839624FBE}"/>
              </a:ext>
            </a:extLst>
          </p:cNvPr>
          <p:cNvSpPr txBox="1">
            <a:spLocks noChangeArrowheads="1"/>
          </p:cNvSpPr>
          <p:nvPr/>
        </p:nvSpPr>
        <p:spPr bwMode="auto">
          <a:xfrm>
            <a:off x="228600" y="4038600"/>
            <a:ext cx="891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2.</a:t>
            </a:r>
            <a:r>
              <a:rPr lang="en-US" altLang="en-US">
                <a:solidFill>
                  <a:schemeClr val="bg1"/>
                </a:solidFill>
              </a:rPr>
              <a:t>  Germany had to pay over $33 billion in </a:t>
            </a:r>
            <a:r>
              <a:rPr lang="en-US" altLang="en-US" u="sng">
                <a:solidFill>
                  <a:srgbClr val="FFCC66"/>
                </a:solidFill>
              </a:rPr>
              <a:t>R</a:t>
            </a:r>
            <a:r>
              <a:rPr lang="en-US" altLang="en-US" u="sng">
                <a:solidFill>
                  <a:schemeClr val="bg1"/>
                </a:solidFill>
              </a:rPr>
              <a:t>eparations</a:t>
            </a:r>
            <a:r>
              <a:rPr lang="en-US" altLang="en-US">
                <a:solidFill>
                  <a:schemeClr val="bg1"/>
                </a:solidFill>
              </a:rPr>
              <a:t>, or fines</a:t>
            </a:r>
            <a:r>
              <a:rPr lang="en-US" altLang="en-US" b="1">
                <a:solidFill>
                  <a:schemeClr val="bg1"/>
                </a:solidFill>
              </a:rPr>
              <a:t>.</a:t>
            </a:r>
          </a:p>
        </p:txBody>
      </p:sp>
      <p:sp>
        <p:nvSpPr>
          <p:cNvPr id="23562" name="Text Box 18">
            <a:extLst>
              <a:ext uri="{FF2B5EF4-FFF2-40B4-BE49-F238E27FC236}">
                <a16:creationId xmlns:a16="http://schemas.microsoft.com/office/drawing/2014/main" id="{E89E12A4-3A3C-41D0-A939-10A234229C74}"/>
              </a:ext>
            </a:extLst>
          </p:cNvPr>
          <p:cNvSpPr txBox="1">
            <a:spLocks noChangeArrowheads="1"/>
          </p:cNvSpPr>
          <p:nvPr/>
        </p:nvSpPr>
        <p:spPr bwMode="auto">
          <a:xfrm>
            <a:off x="3886200" y="2667000"/>
            <a:ext cx="13128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3200" b="1" u="sng">
                <a:solidFill>
                  <a:srgbClr val="FFCC66"/>
                </a:solidFill>
              </a:rPr>
              <a:t>BRAT</a:t>
            </a:r>
          </a:p>
        </p:txBody>
      </p:sp>
      <p:sp>
        <p:nvSpPr>
          <p:cNvPr id="23563" name="Text Box 19">
            <a:extLst>
              <a:ext uri="{FF2B5EF4-FFF2-40B4-BE49-F238E27FC236}">
                <a16:creationId xmlns:a16="http://schemas.microsoft.com/office/drawing/2014/main" id="{2FF51135-7D5F-4A30-B6BF-F826E4F509F9}"/>
              </a:ext>
            </a:extLst>
          </p:cNvPr>
          <p:cNvSpPr txBox="1">
            <a:spLocks noChangeArrowheads="1"/>
          </p:cNvSpPr>
          <p:nvPr/>
        </p:nvSpPr>
        <p:spPr bwMode="auto">
          <a:xfrm>
            <a:off x="228600" y="3276600"/>
            <a:ext cx="8763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bg1"/>
                </a:solidFill>
              </a:rPr>
              <a:t>1.</a:t>
            </a:r>
            <a:r>
              <a:rPr lang="en-US" altLang="en-US">
                <a:solidFill>
                  <a:schemeClr val="bg1"/>
                </a:solidFill>
              </a:rPr>
              <a:t>  Germany had to accept the </a:t>
            </a:r>
            <a:r>
              <a:rPr lang="en-US" altLang="en-US" u="sng">
                <a:solidFill>
                  <a:srgbClr val="FFCC66"/>
                </a:solidFill>
              </a:rPr>
              <a:t>B</a:t>
            </a:r>
            <a:r>
              <a:rPr lang="en-US" altLang="en-US" u="sng">
                <a:solidFill>
                  <a:schemeClr val="bg1"/>
                </a:solidFill>
              </a:rPr>
              <a:t>lame</a:t>
            </a:r>
            <a:r>
              <a:rPr lang="en-US" altLang="en-US">
                <a:solidFill>
                  <a:schemeClr val="bg1"/>
                </a:solidFill>
              </a:rPr>
              <a:t> for starting the war in the form of a “war guilt” clause.</a:t>
            </a:r>
          </a:p>
        </p:txBody>
      </p:sp>
      <p:sp>
        <p:nvSpPr>
          <p:cNvPr id="23564" name="Text Box 22">
            <a:extLst>
              <a:ext uri="{FF2B5EF4-FFF2-40B4-BE49-F238E27FC236}">
                <a16:creationId xmlns:a16="http://schemas.microsoft.com/office/drawing/2014/main" id="{3E53B691-9843-4D5D-91C5-C918027AFF3A}"/>
              </a:ext>
            </a:extLst>
          </p:cNvPr>
          <p:cNvSpPr txBox="1">
            <a:spLocks noChangeArrowheads="1"/>
          </p:cNvSpPr>
          <p:nvPr/>
        </p:nvSpPr>
        <p:spPr bwMode="auto">
          <a:xfrm>
            <a:off x="3810000" y="1676400"/>
            <a:ext cx="1544638"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b="1">
                <a:solidFill>
                  <a:schemeClr val="tx1"/>
                </a:solidFill>
              </a:rPr>
              <a:t>Germany</a:t>
            </a:r>
          </a:p>
        </p:txBody>
      </p:sp>
      <p:sp>
        <p:nvSpPr>
          <p:cNvPr id="23565" name="WordArt 24">
            <a:extLst>
              <a:ext uri="{FF2B5EF4-FFF2-40B4-BE49-F238E27FC236}">
                <a16:creationId xmlns:a16="http://schemas.microsoft.com/office/drawing/2014/main" id="{EFE709A8-B6A0-48AD-89AC-EE9F8B868262}"/>
              </a:ext>
            </a:extLst>
          </p:cNvPr>
          <p:cNvSpPr>
            <a:spLocks noChangeArrowheads="1" noChangeShapeType="1" noTextEdit="1"/>
          </p:cNvSpPr>
          <p:nvPr/>
        </p:nvSpPr>
        <p:spPr bwMode="auto">
          <a:xfrm>
            <a:off x="1600200" y="152400"/>
            <a:ext cx="5867400" cy="1295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sp>
        <p:nvSpPr>
          <p:cNvPr id="23566" name="Text Box 26">
            <a:extLst>
              <a:ext uri="{FF2B5EF4-FFF2-40B4-BE49-F238E27FC236}">
                <a16:creationId xmlns:a16="http://schemas.microsoft.com/office/drawing/2014/main" id="{6AC9BB2E-A31D-4973-95D4-B72BA337005C}"/>
              </a:ext>
            </a:extLst>
          </p:cNvPr>
          <p:cNvSpPr txBox="1">
            <a:spLocks noChangeArrowheads="1"/>
          </p:cNvSpPr>
          <p:nvPr/>
        </p:nvSpPr>
        <p:spPr bwMode="auto">
          <a:xfrm>
            <a:off x="457200" y="2286000"/>
            <a:ext cx="6324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Germany’s punishment in the Treaty can be remembered as:</a:t>
            </a:r>
          </a:p>
        </p:txBody>
      </p:sp>
      <p:pic>
        <p:nvPicPr>
          <p:cNvPr id="23567" name="Picture 27">
            <a:extLst>
              <a:ext uri="{FF2B5EF4-FFF2-40B4-BE49-F238E27FC236}">
                <a16:creationId xmlns:a16="http://schemas.microsoft.com/office/drawing/2014/main" id="{3EE9484F-1DF2-4AAC-9691-EF457BBC82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2209800"/>
            <a:ext cx="1828800" cy="1027113"/>
          </a:xfrm>
          <a:prstGeom prst="rect">
            <a:avLst/>
          </a:prstGeom>
          <a:noFill/>
          <a:ln w="127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6871"/>
                                        </p:tgtEl>
                                        <p:attrNameLst>
                                          <p:attrName>style.visibility</p:attrName>
                                        </p:attrNameLst>
                                      </p:cBhvr>
                                      <p:to>
                                        <p:strVal val="visible"/>
                                      </p:to>
                                    </p:set>
                                    <p:animEffect transition="in" filter="blinds(horizontal)">
                                      <p:cBhvr>
                                        <p:cTn id="7" dur="500"/>
                                        <p:tgtEl>
                                          <p:spTgt spid="368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873"/>
                                        </p:tgtEl>
                                        <p:attrNameLst>
                                          <p:attrName>style.visibility</p:attrName>
                                        </p:attrNameLst>
                                      </p:cBhvr>
                                      <p:to>
                                        <p:strVal val="visible"/>
                                      </p:to>
                                    </p:set>
                                    <p:animEffect transition="in" filter="blinds(horizontal)">
                                      <p:cBhvr>
                                        <p:cTn id="12" dur="500"/>
                                        <p:tgtEl>
                                          <p:spTgt spid="36873"/>
                                        </p:tgtEl>
                                      </p:cBhvr>
                                    </p:animEffect>
                                  </p:childTnLst>
                                </p:cTn>
                              </p:par>
                            </p:childTnLst>
                          </p:cTn>
                        </p:par>
                        <p:par>
                          <p:cTn id="13" fill="hold" nodeType="afterGroup">
                            <p:stCondLst>
                              <p:cond delay="500"/>
                            </p:stCondLst>
                            <p:childTnLst>
                              <p:par>
                                <p:cTn id="14" presetID="3" presetClass="entr" presetSubtype="10" fill="hold" grpId="0" nodeType="afterEffect">
                                  <p:stCondLst>
                                    <p:cond delay="1000"/>
                                  </p:stCondLst>
                                  <p:childTnLst>
                                    <p:set>
                                      <p:cBhvr>
                                        <p:cTn id="15" dur="1" fill="hold">
                                          <p:stCondLst>
                                            <p:cond delay="0"/>
                                          </p:stCondLst>
                                        </p:cTn>
                                        <p:tgtEl>
                                          <p:spTgt spid="36874"/>
                                        </p:tgtEl>
                                        <p:attrNameLst>
                                          <p:attrName>style.visibility</p:attrName>
                                        </p:attrNameLst>
                                      </p:cBhvr>
                                      <p:to>
                                        <p:strVal val="visible"/>
                                      </p:to>
                                    </p:set>
                                    <p:animEffect transition="in" filter="blinds(horizontal)">
                                      <p:cBhvr>
                                        <p:cTn id="16" dur="500"/>
                                        <p:tgtEl>
                                          <p:spTgt spid="368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autoUpdateAnimBg="0"/>
      <p:bldP spid="36873" grpId="0" autoUpdateAnimBg="0"/>
      <p:bldP spid="36874"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WordArt 2">
            <a:extLst>
              <a:ext uri="{FF2B5EF4-FFF2-40B4-BE49-F238E27FC236}">
                <a16:creationId xmlns:a16="http://schemas.microsoft.com/office/drawing/2014/main" id="{732868EC-3C48-47E6-AC3E-7161B3BE64D7}"/>
              </a:ext>
            </a:extLst>
          </p:cNvPr>
          <p:cNvSpPr>
            <a:spLocks noChangeArrowheads="1" noChangeShapeType="1" noTextEdit="1"/>
          </p:cNvSpPr>
          <p:nvPr/>
        </p:nvSpPr>
        <p:spPr bwMode="auto">
          <a:xfrm>
            <a:off x="381000" y="228600"/>
            <a:ext cx="8305800" cy="6096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QUICK REVIEW</a:t>
            </a:r>
          </a:p>
        </p:txBody>
      </p:sp>
      <p:sp>
        <p:nvSpPr>
          <p:cNvPr id="70659" name="Text Box 3">
            <a:extLst>
              <a:ext uri="{FF2B5EF4-FFF2-40B4-BE49-F238E27FC236}">
                <a16:creationId xmlns:a16="http://schemas.microsoft.com/office/drawing/2014/main" id="{6A5CFB71-A6A2-44D6-A87A-B488CC47E571}"/>
              </a:ext>
            </a:extLst>
          </p:cNvPr>
          <p:cNvSpPr txBox="1">
            <a:spLocks noChangeArrowheads="1"/>
          </p:cNvSpPr>
          <p:nvPr/>
        </p:nvSpPr>
        <p:spPr bwMode="auto">
          <a:xfrm>
            <a:off x="457200" y="1219200"/>
            <a:ext cx="548640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rgbClr val="CC0000"/>
                </a:solidFill>
                <a:latin typeface="Arial" panose="020B0604020202020204" pitchFamily="34" charset="0"/>
              </a:defRPr>
            </a:lvl1pPr>
            <a:lvl2pPr marL="914400" indent="-457200">
              <a:defRPr sz="2400">
                <a:solidFill>
                  <a:srgbClr val="CC0000"/>
                </a:solidFill>
                <a:latin typeface="Arial" panose="020B0604020202020204" pitchFamily="34" charset="0"/>
              </a:defRPr>
            </a:lvl2pPr>
            <a:lvl3pPr marL="1371600" indent="-457200">
              <a:defRPr sz="2400">
                <a:solidFill>
                  <a:srgbClr val="CC0000"/>
                </a:solidFill>
                <a:latin typeface="Arial" panose="020B0604020202020204" pitchFamily="34" charset="0"/>
              </a:defRPr>
            </a:lvl3pPr>
            <a:lvl4pPr marL="1828800" indent="-457200">
              <a:defRPr sz="2400">
                <a:solidFill>
                  <a:srgbClr val="CC0000"/>
                </a:solidFill>
                <a:latin typeface="Arial" panose="020B0604020202020204" pitchFamily="34" charset="0"/>
              </a:defRPr>
            </a:lvl4pPr>
            <a:lvl5pPr marL="2286000" indent="-457200">
              <a:defRPr sz="2400">
                <a:solidFill>
                  <a:srgbClr val="CC0000"/>
                </a:solidFill>
                <a:latin typeface="Arial" panose="020B0604020202020204" pitchFamily="34" charset="0"/>
              </a:defRPr>
            </a:lvl5pPr>
            <a:lvl6pPr marL="2743200" indent="-457200" eaLnBrk="0" fontAlgn="base" hangingPunct="0">
              <a:spcBef>
                <a:spcPct val="0"/>
              </a:spcBef>
              <a:spcAft>
                <a:spcPct val="0"/>
              </a:spcAft>
              <a:defRPr sz="2400">
                <a:solidFill>
                  <a:srgbClr val="CC0000"/>
                </a:solidFill>
                <a:latin typeface="Arial" panose="020B0604020202020204" pitchFamily="34" charset="0"/>
              </a:defRPr>
            </a:lvl6pPr>
            <a:lvl7pPr marL="3200400" indent="-457200" eaLnBrk="0" fontAlgn="base" hangingPunct="0">
              <a:spcBef>
                <a:spcPct val="0"/>
              </a:spcBef>
              <a:spcAft>
                <a:spcPct val="0"/>
              </a:spcAft>
              <a:defRPr sz="2400">
                <a:solidFill>
                  <a:srgbClr val="CC0000"/>
                </a:solidFill>
                <a:latin typeface="Arial" panose="020B0604020202020204" pitchFamily="34" charset="0"/>
              </a:defRPr>
            </a:lvl7pPr>
            <a:lvl8pPr marL="3657600" indent="-457200" eaLnBrk="0" fontAlgn="base" hangingPunct="0">
              <a:spcBef>
                <a:spcPct val="0"/>
              </a:spcBef>
              <a:spcAft>
                <a:spcPct val="0"/>
              </a:spcAft>
              <a:defRPr sz="2400">
                <a:solidFill>
                  <a:srgbClr val="CC0000"/>
                </a:solidFill>
                <a:latin typeface="Arial" panose="020B0604020202020204" pitchFamily="34" charset="0"/>
              </a:defRPr>
            </a:lvl8pPr>
            <a:lvl9pPr marL="4114800" indent="-4572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spcBef>
                <a:spcPct val="50000"/>
              </a:spcBef>
              <a:buFont typeface="Wingdings" panose="05000000000000000000" pitchFamily="2" charset="2"/>
              <a:buChar char="§"/>
            </a:pPr>
            <a:r>
              <a:rPr lang="en-US" altLang="en-US"/>
              <a:t>David Lloyd George</a:t>
            </a:r>
          </a:p>
          <a:p>
            <a:pPr eaLnBrk="1" hangingPunct="1">
              <a:spcBef>
                <a:spcPct val="50000"/>
              </a:spcBef>
              <a:buFont typeface="Wingdings" panose="05000000000000000000" pitchFamily="2" charset="2"/>
              <a:buChar char="§"/>
            </a:pPr>
            <a:r>
              <a:rPr lang="en-US" altLang="en-US"/>
              <a:t>Palace of Versailles</a:t>
            </a:r>
          </a:p>
          <a:p>
            <a:pPr eaLnBrk="1" hangingPunct="1">
              <a:spcBef>
                <a:spcPct val="50000"/>
              </a:spcBef>
              <a:buFont typeface="Wingdings" panose="05000000000000000000" pitchFamily="2" charset="2"/>
              <a:buChar char="§"/>
            </a:pPr>
            <a:r>
              <a:rPr lang="en-US" altLang="en-US"/>
              <a:t>Georges Clemenceau</a:t>
            </a:r>
          </a:p>
          <a:p>
            <a:pPr eaLnBrk="1" hangingPunct="1">
              <a:spcBef>
                <a:spcPct val="50000"/>
              </a:spcBef>
              <a:buFont typeface="Wingdings" panose="05000000000000000000" pitchFamily="2" charset="2"/>
              <a:buChar char="§"/>
            </a:pPr>
            <a:r>
              <a:rPr lang="en-US" altLang="en-US"/>
              <a:t>Woodrow Wilson</a:t>
            </a:r>
          </a:p>
          <a:p>
            <a:pPr eaLnBrk="1" hangingPunct="1">
              <a:spcBef>
                <a:spcPct val="50000"/>
              </a:spcBef>
              <a:buFont typeface="Wingdings" panose="05000000000000000000" pitchFamily="2" charset="2"/>
              <a:buChar char="§"/>
            </a:pPr>
            <a:r>
              <a:rPr lang="en-US" altLang="en-US"/>
              <a:t>Treating Germany like a B.R.A.T.</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500" fill="hold"/>
                                        <p:tgtEl>
                                          <p:spTgt spid="70658"/>
                                        </p:tgtEl>
                                        <p:attrNameLst>
                                          <p:attrName>ppt_w</p:attrName>
                                        </p:attrNameLst>
                                      </p:cBhvr>
                                      <p:tavLst>
                                        <p:tav tm="0">
                                          <p:val>
                                            <p:fltVal val="0"/>
                                          </p:val>
                                        </p:tav>
                                        <p:tav tm="100000">
                                          <p:val>
                                            <p:strVal val="#ppt_w"/>
                                          </p:val>
                                        </p:tav>
                                      </p:tavLst>
                                    </p:anim>
                                    <p:anim calcmode="lin" valueType="num">
                                      <p:cBhvr>
                                        <p:cTn id="8" dur="500" fill="hold"/>
                                        <p:tgtEl>
                                          <p:spTgt spid="7065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70659">
                                            <p:txEl>
                                              <p:pRg st="0" end="0"/>
                                            </p:txEl>
                                          </p:spTgt>
                                        </p:tgtEl>
                                        <p:attrNameLst>
                                          <p:attrName>style.visibility</p:attrName>
                                        </p:attrNameLst>
                                      </p:cBhvr>
                                      <p:to>
                                        <p:strVal val="visible"/>
                                      </p:to>
                                    </p:set>
                                    <p:animEffect transition="in" filter="dissolve">
                                      <p:cBhvr>
                                        <p:cTn id="13" dur="500"/>
                                        <p:tgtEl>
                                          <p:spTgt spid="70659">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70659">
                                            <p:txEl>
                                              <p:pRg st="1" end="1"/>
                                            </p:txEl>
                                          </p:spTgt>
                                        </p:tgtEl>
                                        <p:attrNameLst>
                                          <p:attrName>style.visibility</p:attrName>
                                        </p:attrNameLst>
                                      </p:cBhvr>
                                      <p:to>
                                        <p:strVal val="visible"/>
                                      </p:to>
                                    </p:set>
                                    <p:animEffect transition="in" filter="dissolve">
                                      <p:cBhvr>
                                        <p:cTn id="18" dur="500"/>
                                        <p:tgtEl>
                                          <p:spTgt spid="70659">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70659">
                                            <p:txEl>
                                              <p:pRg st="2" end="2"/>
                                            </p:txEl>
                                          </p:spTgt>
                                        </p:tgtEl>
                                        <p:attrNameLst>
                                          <p:attrName>style.visibility</p:attrName>
                                        </p:attrNameLst>
                                      </p:cBhvr>
                                      <p:to>
                                        <p:strVal val="visible"/>
                                      </p:to>
                                    </p:set>
                                    <p:animEffect transition="in" filter="dissolve">
                                      <p:cBhvr>
                                        <p:cTn id="23" dur="500"/>
                                        <p:tgtEl>
                                          <p:spTgt spid="70659">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70659">
                                            <p:txEl>
                                              <p:pRg st="3" end="3"/>
                                            </p:txEl>
                                          </p:spTgt>
                                        </p:tgtEl>
                                        <p:attrNameLst>
                                          <p:attrName>style.visibility</p:attrName>
                                        </p:attrNameLst>
                                      </p:cBhvr>
                                      <p:to>
                                        <p:strVal val="visible"/>
                                      </p:to>
                                    </p:set>
                                    <p:animEffect transition="in" filter="dissolve">
                                      <p:cBhvr>
                                        <p:cTn id="28" dur="500"/>
                                        <p:tgtEl>
                                          <p:spTgt spid="70659">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0659">
                                            <p:txEl>
                                              <p:pRg st="4" end="4"/>
                                            </p:txEl>
                                          </p:spTgt>
                                        </p:tgtEl>
                                        <p:attrNameLst>
                                          <p:attrName>style.visibility</p:attrName>
                                        </p:attrNameLst>
                                      </p:cBhvr>
                                      <p:to>
                                        <p:strVal val="visible"/>
                                      </p:to>
                                    </p:set>
                                    <p:animEffect transition="in" filter="dissolve">
                                      <p:cBhvr>
                                        <p:cTn id="33" dur="500"/>
                                        <p:tgtEl>
                                          <p:spTgt spid="706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a:extLst>
              <a:ext uri="{FF2B5EF4-FFF2-40B4-BE49-F238E27FC236}">
                <a16:creationId xmlns:a16="http://schemas.microsoft.com/office/drawing/2014/main" id="{22DCB48B-F1A3-4DF3-AE50-AB019725BC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59" t="6590" r="4195" b="7964"/>
          <a:stretch>
            <a:fillRect/>
          </a:stretch>
        </p:blipFill>
        <p:spPr bwMode="auto">
          <a:xfrm>
            <a:off x="0" y="0"/>
            <a:ext cx="9144000" cy="4611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a:extLst>
              <a:ext uri="{FF2B5EF4-FFF2-40B4-BE49-F238E27FC236}">
                <a16:creationId xmlns:a16="http://schemas.microsoft.com/office/drawing/2014/main" id="{4746046B-5F85-453D-B580-B4E2D52BE0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063" b="3798"/>
          <a:stretch>
            <a:fillRect/>
          </a:stretch>
        </p:blipFill>
        <p:spPr bwMode="auto">
          <a:xfrm>
            <a:off x="1752600" y="0"/>
            <a:ext cx="58499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7" name="Text Box 3">
            <a:extLst>
              <a:ext uri="{FF2B5EF4-FFF2-40B4-BE49-F238E27FC236}">
                <a16:creationId xmlns:a16="http://schemas.microsoft.com/office/drawing/2014/main" id="{B6BBDB83-2CB9-42BC-B0F8-6C51A00530F3}"/>
              </a:ext>
            </a:extLst>
          </p:cNvPr>
          <p:cNvSpPr txBox="1">
            <a:spLocks noChangeArrowheads="1"/>
          </p:cNvSpPr>
          <p:nvPr/>
        </p:nvSpPr>
        <p:spPr bwMode="auto">
          <a:xfrm>
            <a:off x="152400" y="304800"/>
            <a:ext cx="16002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sz="2000" b="1" u="sng">
                <a:solidFill>
                  <a:srgbClr val="FFCC66"/>
                </a:solidFill>
              </a:rPr>
              <a:t>Caption:</a:t>
            </a:r>
            <a:r>
              <a:rPr lang="en-US" altLang="en-US" sz="2000">
                <a:solidFill>
                  <a:srgbClr val="FFCC66"/>
                </a:solidFill>
              </a:rPr>
              <a:t> This sky is ours, this land is ours, Lorraine and Alsace are ours!”</a:t>
            </a: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8">
            <a:extLst>
              <a:ext uri="{FF2B5EF4-FFF2-40B4-BE49-F238E27FC236}">
                <a16:creationId xmlns:a16="http://schemas.microsoft.com/office/drawing/2014/main" id="{1CEA878E-C294-4260-9929-1303AF4242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97" b="1276"/>
          <a:stretch>
            <a:fillRect/>
          </a:stretch>
        </p:blipFill>
        <p:spPr bwMode="auto">
          <a:xfrm>
            <a:off x="1066800" y="0"/>
            <a:ext cx="7010400" cy="677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a:extLst>
              <a:ext uri="{FF2B5EF4-FFF2-40B4-BE49-F238E27FC236}">
                <a16:creationId xmlns:a16="http://schemas.microsoft.com/office/drawing/2014/main" id="{8CF7977D-6B27-4A56-A377-2991E3F713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746"/>
          <a:stretch>
            <a:fillRect/>
          </a:stretch>
        </p:blipFill>
        <p:spPr bwMode="auto">
          <a:xfrm>
            <a:off x="1066800" y="0"/>
            <a:ext cx="7010400" cy="677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a:extLst>
              <a:ext uri="{FF2B5EF4-FFF2-40B4-BE49-F238E27FC236}">
                <a16:creationId xmlns:a16="http://schemas.microsoft.com/office/drawing/2014/main" id="{6E470493-C179-4C52-B8BF-8D9A01F7E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175"/>
            <a:ext cx="7086600" cy="682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699" name="Text Box 6">
            <a:extLst>
              <a:ext uri="{FF2B5EF4-FFF2-40B4-BE49-F238E27FC236}">
                <a16:creationId xmlns:a16="http://schemas.microsoft.com/office/drawing/2014/main" id="{76F049BA-E25D-4C1E-A5F0-D727FA1E2B0C}"/>
              </a:ext>
            </a:extLst>
          </p:cNvPr>
          <p:cNvSpPr txBox="1">
            <a:spLocks noChangeArrowheads="1"/>
          </p:cNvSpPr>
          <p:nvPr/>
        </p:nvSpPr>
        <p:spPr bwMode="auto">
          <a:xfrm>
            <a:off x="1143000" y="838200"/>
            <a:ext cx="2667000" cy="1368425"/>
          </a:xfrm>
          <a:prstGeom prst="rect">
            <a:avLst/>
          </a:prstGeom>
          <a:solidFill>
            <a:schemeClr val="bg1"/>
          </a:solidFill>
          <a:ln w="5715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b="1"/>
              <a:t>The industrial Rhineland would be occupied by Allied troops for 15 years.</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a:extLst>
              <a:ext uri="{FF2B5EF4-FFF2-40B4-BE49-F238E27FC236}">
                <a16:creationId xmlns:a16="http://schemas.microsoft.com/office/drawing/2014/main" id="{FFE95020-1BB8-4470-8BCA-F030785FC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175"/>
            <a:ext cx="7086600" cy="6824663"/>
          </a:xfrm>
          <a:prstGeom prst="rect">
            <a:avLst/>
          </a:prstGeom>
          <a:solidFill>
            <a:schemeClr val="bg1"/>
          </a:solidFill>
          <a:ln>
            <a:noFill/>
          </a:ln>
          <a:effectLst/>
          <a:extLst>
            <a:ext uri="{91240B29-F687-4F45-9708-019B960494DF}">
              <a14:hiddenLine xmlns:a14="http://schemas.microsoft.com/office/drawing/2010/main" w="76200">
                <a:solidFill>
                  <a:srgbClr val="FFCC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3" name="Text Box 6">
            <a:extLst>
              <a:ext uri="{FF2B5EF4-FFF2-40B4-BE49-F238E27FC236}">
                <a16:creationId xmlns:a16="http://schemas.microsoft.com/office/drawing/2014/main" id="{D5322B83-E601-47F1-93E8-4B9D63E121E2}"/>
              </a:ext>
            </a:extLst>
          </p:cNvPr>
          <p:cNvSpPr txBox="1">
            <a:spLocks noChangeArrowheads="1"/>
          </p:cNvSpPr>
          <p:nvPr/>
        </p:nvSpPr>
        <p:spPr bwMode="auto">
          <a:xfrm>
            <a:off x="1219200" y="914400"/>
            <a:ext cx="3429000" cy="1063625"/>
          </a:xfrm>
          <a:prstGeom prst="rect">
            <a:avLst/>
          </a:prstGeom>
          <a:solidFill>
            <a:schemeClr val="bg1"/>
          </a:solidFill>
          <a:ln w="5715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b="1"/>
              <a:t>Germany lost Alsace, Lorraine, north Schleswig, and the Polish Corridor.</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a:extLst>
              <a:ext uri="{FF2B5EF4-FFF2-40B4-BE49-F238E27FC236}">
                <a16:creationId xmlns:a16="http://schemas.microsoft.com/office/drawing/2014/main" id="{68E45C04-A4E8-4DFF-AD19-5964ACC6A7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167"/>
          <a:stretch>
            <a:fillRect/>
          </a:stretch>
        </p:blipFill>
        <p:spPr bwMode="auto">
          <a:xfrm>
            <a:off x="0" y="0"/>
            <a:ext cx="9144000" cy="683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ext Box 4">
            <a:extLst>
              <a:ext uri="{FF2B5EF4-FFF2-40B4-BE49-F238E27FC236}">
                <a16:creationId xmlns:a16="http://schemas.microsoft.com/office/drawing/2014/main" id="{4032B65E-F859-41AF-9C06-49BB502CFBC3}"/>
              </a:ext>
            </a:extLst>
          </p:cNvPr>
          <p:cNvSpPr txBox="1">
            <a:spLocks noChangeArrowheads="1"/>
          </p:cNvSpPr>
          <p:nvPr/>
        </p:nvSpPr>
        <p:spPr bwMode="auto">
          <a:xfrm>
            <a:off x="1752600" y="1600200"/>
            <a:ext cx="7162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break-up of the Austro-Hungarian Empire led to the independence of four new nations: Poland, Czechoslovakia, Hungary, and </a:t>
            </a:r>
            <a:r>
              <a:rPr lang="en-US" altLang="en-US" u="sng">
                <a:solidFill>
                  <a:schemeClr val="bg1"/>
                </a:solidFill>
              </a:rPr>
              <a:t>Yugoslavia</a:t>
            </a:r>
            <a:r>
              <a:rPr lang="en-US" altLang="en-US">
                <a:solidFill>
                  <a:schemeClr val="bg1"/>
                </a:solidFill>
              </a:rPr>
              <a:t>.  </a:t>
            </a:r>
          </a:p>
        </p:txBody>
      </p:sp>
      <p:pic>
        <p:nvPicPr>
          <p:cNvPr id="32771" name="Picture 8">
            <a:extLst>
              <a:ext uri="{FF2B5EF4-FFF2-40B4-BE49-F238E27FC236}">
                <a16:creationId xmlns:a16="http://schemas.microsoft.com/office/drawing/2014/main" id="{85CEF796-16A9-4E04-AFF8-BE3594F3C444}"/>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2" name="Picture 9">
            <a:extLst>
              <a:ext uri="{FF2B5EF4-FFF2-40B4-BE49-F238E27FC236}">
                <a16:creationId xmlns:a16="http://schemas.microsoft.com/office/drawing/2014/main" id="{CE82E73A-E573-4854-A460-065961345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3" name="Picture 10">
            <a:extLst>
              <a:ext uri="{FF2B5EF4-FFF2-40B4-BE49-F238E27FC236}">
                <a16:creationId xmlns:a16="http://schemas.microsoft.com/office/drawing/2014/main" id="{1948A215-0F6C-4419-98FC-E06B0A4C41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4" name="Picture 11">
            <a:extLst>
              <a:ext uri="{FF2B5EF4-FFF2-40B4-BE49-F238E27FC236}">
                <a16:creationId xmlns:a16="http://schemas.microsoft.com/office/drawing/2014/main" id="{98BE4559-7BE4-4DFC-8CC7-2C04F2C415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7" name="Text Box 13">
            <a:extLst>
              <a:ext uri="{FF2B5EF4-FFF2-40B4-BE49-F238E27FC236}">
                <a16:creationId xmlns:a16="http://schemas.microsoft.com/office/drawing/2014/main" id="{C208D6E6-3D07-4578-8834-E07D43E3B58A}"/>
              </a:ext>
            </a:extLst>
          </p:cNvPr>
          <p:cNvSpPr txBox="1">
            <a:spLocks noChangeArrowheads="1"/>
          </p:cNvSpPr>
          <p:nvPr/>
        </p:nvSpPr>
        <p:spPr bwMode="auto">
          <a:xfrm>
            <a:off x="4572000" y="2743200"/>
            <a:ext cx="44196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u="sng">
                <a:solidFill>
                  <a:schemeClr val="bg1"/>
                </a:solidFill>
              </a:rPr>
              <a:t>Serbia</a:t>
            </a:r>
            <a:r>
              <a:rPr lang="en-US" altLang="en-US">
                <a:solidFill>
                  <a:schemeClr val="bg1"/>
                </a:solidFill>
              </a:rPr>
              <a:t>, Bosnia, Herzegovina, and Montenegro made up Yugoslavia.  </a:t>
            </a:r>
            <a:r>
              <a:rPr lang="en-US" altLang="en-US" u="sng">
                <a:solidFill>
                  <a:schemeClr val="bg1"/>
                </a:solidFill>
              </a:rPr>
              <a:t>Austria</a:t>
            </a:r>
            <a:r>
              <a:rPr lang="en-US" altLang="en-US">
                <a:solidFill>
                  <a:schemeClr val="bg1"/>
                </a:solidFill>
              </a:rPr>
              <a:t>, deprived of its entire empire, became a small nation.</a:t>
            </a:r>
          </a:p>
        </p:txBody>
      </p:sp>
      <p:pic>
        <p:nvPicPr>
          <p:cNvPr id="32776" name="Picture 14">
            <a:extLst>
              <a:ext uri="{FF2B5EF4-FFF2-40B4-BE49-F238E27FC236}">
                <a16:creationId xmlns:a16="http://schemas.microsoft.com/office/drawing/2014/main" id="{404186E9-3855-4791-8C31-BF3DA084CA6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8200" y="4876800"/>
            <a:ext cx="1981200" cy="1143000"/>
          </a:xfrm>
          <a:prstGeom prst="rect">
            <a:avLst/>
          </a:prstGeom>
          <a:noFill/>
          <a:ln w="3175">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7" name="Text Box 16">
            <a:extLst>
              <a:ext uri="{FF2B5EF4-FFF2-40B4-BE49-F238E27FC236}">
                <a16:creationId xmlns:a16="http://schemas.microsoft.com/office/drawing/2014/main" id="{CB2A7B67-63A9-4CD4-8D6A-847257B4AAEA}"/>
              </a:ext>
            </a:extLst>
          </p:cNvPr>
          <p:cNvSpPr txBox="1">
            <a:spLocks noChangeArrowheads="1"/>
          </p:cNvSpPr>
          <p:nvPr/>
        </p:nvSpPr>
        <p:spPr bwMode="auto">
          <a:xfrm>
            <a:off x="152400" y="1752600"/>
            <a:ext cx="1458913"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b="1">
                <a:solidFill>
                  <a:schemeClr val="tx1"/>
                </a:solidFill>
              </a:rPr>
              <a:t>Austria-</a:t>
            </a:r>
          </a:p>
          <a:p>
            <a:pPr algn="ctr" eaLnBrk="1" hangingPunct="1"/>
            <a:r>
              <a:rPr lang="en-US" altLang="en-US" b="1">
                <a:solidFill>
                  <a:schemeClr val="tx1"/>
                </a:solidFill>
              </a:rPr>
              <a:t>Hungary</a:t>
            </a:r>
          </a:p>
        </p:txBody>
      </p:sp>
      <p:sp>
        <p:nvSpPr>
          <p:cNvPr id="32778" name="WordArt 17">
            <a:extLst>
              <a:ext uri="{FF2B5EF4-FFF2-40B4-BE49-F238E27FC236}">
                <a16:creationId xmlns:a16="http://schemas.microsoft.com/office/drawing/2014/main" id="{7ED8EC82-3FE9-4880-8CE8-0351F236533F}"/>
              </a:ext>
            </a:extLst>
          </p:cNvPr>
          <p:cNvSpPr>
            <a:spLocks noChangeArrowheads="1" noChangeShapeType="1" noTextEdit="1"/>
          </p:cNvSpPr>
          <p:nvPr/>
        </p:nvSpPr>
        <p:spPr bwMode="auto">
          <a:xfrm>
            <a:off x="1600200" y="152400"/>
            <a:ext cx="5867400" cy="1295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sp>
        <p:nvSpPr>
          <p:cNvPr id="26643" name="Text Box 19">
            <a:extLst>
              <a:ext uri="{FF2B5EF4-FFF2-40B4-BE49-F238E27FC236}">
                <a16:creationId xmlns:a16="http://schemas.microsoft.com/office/drawing/2014/main" id="{0C8646A4-300B-41F7-A27E-9AF1931B7B97}"/>
              </a:ext>
            </a:extLst>
          </p:cNvPr>
          <p:cNvSpPr txBox="1">
            <a:spLocks noChangeArrowheads="1"/>
          </p:cNvSpPr>
          <p:nvPr/>
        </p:nvSpPr>
        <p:spPr bwMode="auto">
          <a:xfrm>
            <a:off x="6705600" y="4572000"/>
            <a:ext cx="22860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Ally </a:t>
            </a:r>
            <a:r>
              <a:rPr lang="en-US" altLang="en-US" u="sng">
                <a:solidFill>
                  <a:schemeClr val="bg1"/>
                </a:solidFill>
              </a:rPr>
              <a:t>Romania</a:t>
            </a:r>
            <a:r>
              <a:rPr lang="en-US" altLang="en-US">
                <a:solidFill>
                  <a:schemeClr val="bg1"/>
                </a:solidFill>
              </a:rPr>
              <a:t> gained land, while Central Power </a:t>
            </a:r>
            <a:r>
              <a:rPr lang="en-US" altLang="en-US" u="sng">
                <a:solidFill>
                  <a:schemeClr val="bg1"/>
                </a:solidFill>
              </a:rPr>
              <a:t>Bulgaria</a:t>
            </a:r>
            <a:r>
              <a:rPr lang="en-US" altLang="en-US">
                <a:solidFill>
                  <a:schemeClr val="bg1"/>
                </a:solidFill>
              </a:rPr>
              <a:t> lost land.</a:t>
            </a:r>
          </a:p>
        </p:txBody>
      </p:sp>
      <p:sp>
        <p:nvSpPr>
          <p:cNvPr id="32780" name="AutoShape 22">
            <a:extLst>
              <a:ext uri="{FF2B5EF4-FFF2-40B4-BE49-F238E27FC236}">
                <a16:creationId xmlns:a16="http://schemas.microsoft.com/office/drawing/2014/main" id="{2ABB3B95-E5A3-43D2-B168-476E449B6D23}"/>
              </a:ext>
            </a:extLst>
          </p:cNvPr>
          <p:cNvSpPr>
            <a:spLocks noChangeArrowheads="1"/>
          </p:cNvSpPr>
          <p:nvPr/>
        </p:nvSpPr>
        <p:spPr bwMode="auto">
          <a:xfrm>
            <a:off x="4876800" y="4648200"/>
            <a:ext cx="1524000" cy="1524000"/>
          </a:xfrm>
          <a:custGeom>
            <a:avLst/>
            <a:gdLst>
              <a:gd name="T0" fmla="*/ 762000 w 21600"/>
              <a:gd name="T1" fmla="*/ 0 h 21600"/>
              <a:gd name="T2" fmla="*/ 223167 w 21600"/>
              <a:gd name="T3" fmla="*/ 223167 h 21600"/>
              <a:gd name="T4" fmla="*/ 0 w 21600"/>
              <a:gd name="T5" fmla="*/ 762000 h 21600"/>
              <a:gd name="T6" fmla="*/ 223167 w 21600"/>
              <a:gd name="T7" fmla="*/ 1300833 h 21600"/>
              <a:gd name="T8" fmla="*/ 762000 w 21600"/>
              <a:gd name="T9" fmla="*/ 1524000 h 21600"/>
              <a:gd name="T10" fmla="*/ 1300833 w 21600"/>
              <a:gd name="T11" fmla="*/ 1300833 h 21600"/>
              <a:gd name="T12" fmla="*/ 1524000 w 21600"/>
              <a:gd name="T13" fmla="*/ 762000 h 21600"/>
              <a:gd name="T14" fmla="*/ 1300833 w 21600"/>
              <a:gd name="T15" fmla="*/ 22316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884" y="16824"/>
                </a:moveTo>
                <a:cubicBezTo>
                  <a:pt x="19314" y="15142"/>
                  <a:pt x="20100" y="13007"/>
                  <a:pt x="20100" y="10800"/>
                </a:cubicBezTo>
                <a:cubicBezTo>
                  <a:pt x="20100" y="5663"/>
                  <a:pt x="15936" y="1500"/>
                  <a:pt x="10800" y="1500"/>
                </a:cubicBezTo>
                <a:cubicBezTo>
                  <a:pt x="8592" y="1500"/>
                  <a:pt x="6457" y="2285"/>
                  <a:pt x="4775" y="3715"/>
                </a:cubicBezTo>
                <a:lnTo>
                  <a:pt x="17884" y="16824"/>
                </a:lnTo>
                <a:close/>
                <a:moveTo>
                  <a:pt x="3715" y="4775"/>
                </a:moveTo>
                <a:cubicBezTo>
                  <a:pt x="2285" y="6457"/>
                  <a:pt x="1500" y="8592"/>
                  <a:pt x="1500" y="10799"/>
                </a:cubicBezTo>
                <a:cubicBezTo>
                  <a:pt x="1500" y="15936"/>
                  <a:pt x="5663" y="20100"/>
                  <a:pt x="10800" y="20100"/>
                </a:cubicBezTo>
                <a:cubicBezTo>
                  <a:pt x="13007" y="20100"/>
                  <a:pt x="15142" y="19314"/>
                  <a:pt x="16824" y="17884"/>
                </a:cubicBezTo>
                <a:lnTo>
                  <a:pt x="3715" y="4775"/>
                </a:lnTo>
                <a:close/>
              </a:path>
            </a:pathLst>
          </a:custGeom>
          <a:solidFill>
            <a:schemeClr val="bg1"/>
          </a:solidFill>
          <a:ln w="381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2781" name="Picture 23">
            <a:extLst>
              <a:ext uri="{FF2B5EF4-FFF2-40B4-BE49-F238E27FC236}">
                <a16:creationId xmlns:a16="http://schemas.microsoft.com/office/drawing/2014/main" id="{9D3B38EE-5B95-4C58-BA1A-4C246031AC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 y="2819400"/>
            <a:ext cx="4343400" cy="3870325"/>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blinds(horizontal)">
                                      <p:cBhvr>
                                        <p:cTn id="7" dur="500"/>
                                        <p:tgtEl>
                                          <p:spTgt spid="266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37"/>
                                        </p:tgtEl>
                                        <p:attrNameLst>
                                          <p:attrName>style.visibility</p:attrName>
                                        </p:attrNameLst>
                                      </p:cBhvr>
                                      <p:to>
                                        <p:strVal val="visible"/>
                                      </p:to>
                                    </p:set>
                                    <p:animEffect transition="in" filter="blinds(horizontal)">
                                      <p:cBhvr>
                                        <p:cTn id="12" dur="500"/>
                                        <p:tgtEl>
                                          <p:spTgt spid="266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43"/>
                                        </p:tgtEl>
                                        <p:attrNameLst>
                                          <p:attrName>style.visibility</p:attrName>
                                        </p:attrNameLst>
                                      </p:cBhvr>
                                      <p:to>
                                        <p:strVal val="visible"/>
                                      </p:to>
                                    </p:set>
                                    <p:animEffect transition="in" filter="blinds(horizontal)">
                                      <p:cBhvr>
                                        <p:cTn id="17" dur="500"/>
                                        <p:tgtEl>
                                          <p:spTgt spid="266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autoUpdateAnimBg="0"/>
      <p:bldP spid="26637" grpId="0" autoUpdateAnimBg="0"/>
      <p:bldP spid="2664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5">
            <a:extLst>
              <a:ext uri="{FF2B5EF4-FFF2-40B4-BE49-F238E27FC236}">
                <a16:creationId xmlns:a16="http://schemas.microsoft.com/office/drawing/2014/main" id="{A1ECFA2C-3A6C-41C5-83BB-7D06C90A3A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5" name="Freeform 6">
            <a:extLst>
              <a:ext uri="{FF2B5EF4-FFF2-40B4-BE49-F238E27FC236}">
                <a16:creationId xmlns:a16="http://schemas.microsoft.com/office/drawing/2014/main" id="{535971BD-7418-4F3F-9309-B4EAFE4E8051}"/>
              </a:ext>
            </a:extLst>
          </p:cNvPr>
          <p:cNvSpPr>
            <a:spLocks/>
          </p:cNvSpPr>
          <p:nvPr/>
        </p:nvSpPr>
        <p:spPr bwMode="auto">
          <a:xfrm>
            <a:off x="-7938" y="38100"/>
            <a:ext cx="9151938" cy="6134100"/>
          </a:xfrm>
          <a:custGeom>
            <a:avLst/>
            <a:gdLst>
              <a:gd name="T0" fmla="*/ 7550269 w 5754"/>
              <a:gd name="T1" fmla="*/ 1773410 h 3874"/>
              <a:gd name="T2" fmla="*/ 7162179 w 5754"/>
              <a:gd name="T3" fmla="*/ 1124216 h 3874"/>
              <a:gd name="T4" fmla="*/ 6821804 w 5754"/>
              <a:gd name="T5" fmla="*/ 924707 h 3874"/>
              <a:gd name="T6" fmla="*/ 6546642 w 5754"/>
              <a:gd name="T7" fmla="*/ 774284 h 3874"/>
              <a:gd name="T8" fmla="*/ 6257164 w 5754"/>
              <a:gd name="T9" fmla="*/ 661862 h 3874"/>
              <a:gd name="T10" fmla="*/ 5605045 w 5754"/>
              <a:gd name="T11" fmla="*/ 349932 h 3874"/>
              <a:gd name="T12" fmla="*/ 4865446 w 5754"/>
              <a:gd name="T13" fmla="*/ 237510 h 3874"/>
              <a:gd name="T14" fmla="*/ 4413734 w 5754"/>
              <a:gd name="T15" fmla="*/ 161507 h 3874"/>
              <a:gd name="T16" fmla="*/ 4062226 w 5754"/>
              <a:gd name="T17" fmla="*/ 311930 h 3874"/>
              <a:gd name="T18" fmla="*/ 3446689 w 5754"/>
              <a:gd name="T19" fmla="*/ 148840 h 3874"/>
              <a:gd name="T20" fmla="*/ 3233558 w 5754"/>
              <a:gd name="T21" fmla="*/ 161507 h 3874"/>
              <a:gd name="T22" fmla="*/ 2505093 w 5754"/>
              <a:gd name="T23" fmla="*/ 861371 h 3874"/>
              <a:gd name="T24" fmla="*/ 2078829 w 5754"/>
              <a:gd name="T25" fmla="*/ 1024461 h 3874"/>
              <a:gd name="T26" fmla="*/ 1965901 w 5754"/>
              <a:gd name="T27" fmla="*/ 1599236 h 3874"/>
              <a:gd name="T28" fmla="*/ 1426710 w 5754"/>
              <a:gd name="T29" fmla="*/ 2447940 h 3874"/>
              <a:gd name="T30" fmla="*/ 1413986 w 5754"/>
              <a:gd name="T31" fmla="*/ 3347312 h 3874"/>
              <a:gd name="T32" fmla="*/ 1024304 w 5754"/>
              <a:gd name="T33" fmla="*/ 3822333 h 3874"/>
              <a:gd name="T34" fmla="*/ 749142 w 5754"/>
              <a:gd name="T35" fmla="*/ 4359106 h 3874"/>
              <a:gd name="T36" fmla="*/ 359461 w 5754"/>
              <a:gd name="T37" fmla="*/ 4496862 h 3874"/>
              <a:gd name="T38" fmla="*/ 95432 w 5754"/>
              <a:gd name="T39" fmla="*/ 4547531 h 3874"/>
              <a:gd name="T40" fmla="*/ 359461 w 5754"/>
              <a:gd name="T41" fmla="*/ 5022552 h 3874"/>
              <a:gd name="T42" fmla="*/ 760276 w 5754"/>
              <a:gd name="T43" fmla="*/ 5822170 h 3874"/>
              <a:gd name="T44" fmla="*/ 1237436 w 5754"/>
              <a:gd name="T45" fmla="*/ 6047013 h 3874"/>
              <a:gd name="T46" fmla="*/ 1450568 w 5754"/>
              <a:gd name="T47" fmla="*/ 5934591 h 3874"/>
              <a:gd name="T48" fmla="*/ 1188130 w 5754"/>
              <a:gd name="T49" fmla="*/ 5347149 h 3874"/>
              <a:gd name="T50" fmla="*/ 1363088 w 5754"/>
              <a:gd name="T51" fmla="*/ 5071637 h 3874"/>
              <a:gd name="T52" fmla="*/ 1627117 w 5754"/>
              <a:gd name="T53" fmla="*/ 5071637 h 3874"/>
              <a:gd name="T54" fmla="*/ 2153584 w 5754"/>
              <a:gd name="T55" fmla="*/ 4933881 h 3874"/>
              <a:gd name="T56" fmla="*/ 2831152 w 5754"/>
              <a:gd name="T57" fmla="*/ 5035219 h 3874"/>
              <a:gd name="T58" fmla="*/ 3259006 w 5754"/>
              <a:gd name="T59" fmla="*/ 5122306 h 3874"/>
              <a:gd name="T60" fmla="*/ 3508720 w 5754"/>
              <a:gd name="T61" fmla="*/ 5321815 h 3874"/>
              <a:gd name="T62" fmla="*/ 3847504 w 5754"/>
              <a:gd name="T63" fmla="*/ 5372484 h 3874"/>
              <a:gd name="T64" fmla="*/ 4124257 w 5754"/>
              <a:gd name="T65" fmla="*/ 5309147 h 3874"/>
              <a:gd name="T66" fmla="*/ 4550520 w 5754"/>
              <a:gd name="T67" fmla="*/ 5508656 h 3874"/>
              <a:gd name="T68" fmla="*/ 4839998 w 5754"/>
              <a:gd name="T69" fmla="*/ 5222060 h 3874"/>
              <a:gd name="T70" fmla="*/ 5140609 w 5754"/>
              <a:gd name="T71" fmla="*/ 5434236 h 3874"/>
              <a:gd name="T72" fmla="*/ 5792728 w 5754"/>
              <a:gd name="T73" fmla="*/ 5521323 h 3874"/>
              <a:gd name="T74" fmla="*/ 6069481 w 5754"/>
              <a:gd name="T75" fmla="*/ 5521323 h 3874"/>
              <a:gd name="T76" fmla="*/ 6257164 w 5754"/>
              <a:gd name="T77" fmla="*/ 5058970 h 3874"/>
              <a:gd name="T78" fmla="*/ 6885426 w 5754"/>
              <a:gd name="T79" fmla="*/ 4709038 h 3874"/>
              <a:gd name="T80" fmla="*/ 7437341 w 5754"/>
              <a:gd name="T81" fmla="*/ 4471528 h 3874"/>
              <a:gd name="T82" fmla="*/ 8440969 w 5754"/>
              <a:gd name="T83" fmla="*/ 4484195 h 3874"/>
              <a:gd name="T84" fmla="*/ 8905405 w 5754"/>
              <a:gd name="T85" fmla="*/ 4371773 h 3874"/>
              <a:gd name="T86" fmla="*/ 9056506 w 5754"/>
              <a:gd name="T87" fmla="*/ 4210266 h 3874"/>
              <a:gd name="T88" fmla="*/ 9131261 w 5754"/>
              <a:gd name="T89" fmla="*/ 3671910 h 3874"/>
              <a:gd name="T90" fmla="*/ 8805201 w 5754"/>
              <a:gd name="T91" fmla="*/ 3010048 h 3874"/>
              <a:gd name="T92" fmla="*/ 8428245 w 5754"/>
              <a:gd name="T93" fmla="*/ 2573029 h 3874"/>
              <a:gd name="T94" fmla="*/ 7989257 w 5754"/>
              <a:gd name="T95" fmla="*/ 2048922 h 38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754" h="3874">
                <a:moveTo>
                  <a:pt x="5008" y="1309"/>
                </a:moveTo>
                <a:cubicBezTo>
                  <a:pt x="4993" y="1266"/>
                  <a:pt x="4958" y="1276"/>
                  <a:pt x="4913" y="1270"/>
                </a:cubicBezTo>
                <a:cubicBezTo>
                  <a:pt x="4893" y="1239"/>
                  <a:pt x="4885" y="1206"/>
                  <a:pt x="4865" y="1175"/>
                </a:cubicBezTo>
                <a:cubicBezTo>
                  <a:pt x="4849" y="1122"/>
                  <a:pt x="4795" y="1126"/>
                  <a:pt x="4747" y="1120"/>
                </a:cubicBezTo>
                <a:cubicBezTo>
                  <a:pt x="4722" y="1082"/>
                  <a:pt x="4722" y="1044"/>
                  <a:pt x="4708" y="1002"/>
                </a:cubicBezTo>
                <a:cubicBezTo>
                  <a:pt x="4694" y="960"/>
                  <a:pt x="4671" y="920"/>
                  <a:pt x="4660" y="876"/>
                </a:cubicBezTo>
                <a:cubicBezTo>
                  <a:pt x="4644" y="812"/>
                  <a:pt x="4648" y="788"/>
                  <a:pt x="4589" y="749"/>
                </a:cubicBezTo>
                <a:cubicBezTo>
                  <a:pt x="4566" y="713"/>
                  <a:pt x="4546" y="717"/>
                  <a:pt x="4503" y="710"/>
                </a:cubicBezTo>
                <a:cubicBezTo>
                  <a:pt x="4500" y="697"/>
                  <a:pt x="4503" y="681"/>
                  <a:pt x="4495" y="670"/>
                </a:cubicBezTo>
                <a:cubicBezTo>
                  <a:pt x="4477" y="642"/>
                  <a:pt x="4436" y="687"/>
                  <a:pt x="4416" y="694"/>
                </a:cubicBezTo>
                <a:cubicBezTo>
                  <a:pt x="4342" y="645"/>
                  <a:pt x="4454" y="728"/>
                  <a:pt x="4384" y="631"/>
                </a:cubicBezTo>
                <a:cubicBezTo>
                  <a:pt x="4354" y="589"/>
                  <a:pt x="4330" y="591"/>
                  <a:pt x="4289" y="584"/>
                </a:cubicBezTo>
                <a:cubicBezTo>
                  <a:pt x="4279" y="576"/>
                  <a:pt x="4267" y="569"/>
                  <a:pt x="4258" y="560"/>
                </a:cubicBezTo>
                <a:cubicBezTo>
                  <a:pt x="4251" y="553"/>
                  <a:pt x="4250" y="542"/>
                  <a:pt x="4242" y="536"/>
                </a:cubicBezTo>
                <a:cubicBezTo>
                  <a:pt x="4215" y="516"/>
                  <a:pt x="4171" y="513"/>
                  <a:pt x="4140" y="505"/>
                </a:cubicBezTo>
                <a:cubicBezTo>
                  <a:pt x="4132" y="500"/>
                  <a:pt x="4116" y="489"/>
                  <a:pt x="4116" y="489"/>
                </a:cubicBezTo>
                <a:cubicBezTo>
                  <a:pt x="4090" y="478"/>
                  <a:pt x="4065" y="462"/>
                  <a:pt x="4037" y="456"/>
                </a:cubicBezTo>
                <a:cubicBezTo>
                  <a:pt x="4029" y="454"/>
                  <a:pt x="4021" y="468"/>
                  <a:pt x="4013" y="465"/>
                </a:cubicBezTo>
                <a:cubicBezTo>
                  <a:pt x="4004" y="462"/>
                  <a:pt x="4004" y="448"/>
                  <a:pt x="3998" y="442"/>
                </a:cubicBezTo>
                <a:cubicBezTo>
                  <a:pt x="3977" y="421"/>
                  <a:pt x="3963" y="424"/>
                  <a:pt x="3934" y="418"/>
                </a:cubicBezTo>
                <a:cubicBezTo>
                  <a:pt x="3916" y="394"/>
                  <a:pt x="3903" y="327"/>
                  <a:pt x="3871" y="323"/>
                </a:cubicBezTo>
                <a:cubicBezTo>
                  <a:pt x="3811" y="316"/>
                  <a:pt x="3750" y="318"/>
                  <a:pt x="3690" y="315"/>
                </a:cubicBezTo>
                <a:cubicBezTo>
                  <a:pt x="3646" y="304"/>
                  <a:pt x="3613" y="282"/>
                  <a:pt x="3571" y="268"/>
                </a:cubicBezTo>
                <a:cubicBezTo>
                  <a:pt x="3555" y="252"/>
                  <a:pt x="3536" y="239"/>
                  <a:pt x="3524" y="221"/>
                </a:cubicBezTo>
                <a:cubicBezTo>
                  <a:pt x="3512" y="203"/>
                  <a:pt x="3508" y="180"/>
                  <a:pt x="3493" y="165"/>
                </a:cubicBezTo>
                <a:cubicBezTo>
                  <a:pt x="3482" y="154"/>
                  <a:pt x="3466" y="150"/>
                  <a:pt x="3453" y="142"/>
                </a:cubicBezTo>
                <a:cubicBezTo>
                  <a:pt x="3321" y="59"/>
                  <a:pt x="3378" y="87"/>
                  <a:pt x="3153" y="79"/>
                </a:cubicBezTo>
                <a:cubicBezTo>
                  <a:pt x="3072" y="89"/>
                  <a:pt x="3102" y="90"/>
                  <a:pt x="3059" y="150"/>
                </a:cubicBezTo>
                <a:cubicBezTo>
                  <a:pt x="3038" y="145"/>
                  <a:pt x="3015" y="143"/>
                  <a:pt x="2995" y="134"/>
                </a:cubicBezTo>
                <a:cubicBezTo>
                  <a:pt x="2985" y="129"/>
                  <a:pt x="2982" y="115"/>
                  <a:pt x="2972" y="110"/>
                </a:cubicBezTo>
                <a:cubicBezTo>
                  <a:pt x="2957" y="102"/>
                  <a:pt x="2924" y="94"/>
                  <a:pt x="2924" y="94"/>
                </a:cubicBezTo>
                <a:cubicBezTo>
                  <a:pt x="2863" y="104"/>
                  <a:pt x="2841" y="109"/>
                  <a:pt x="2775" y="102"/>
                </a:cubicBezTo>
                <a:cubicBezTo>
                  <a:pt x="2743" y="94"/>
                  <a:pt x="2727" y="83"/>
                  <a:pt x="2696" y="94"/>
                </a:cubicBezTo>
                <a:cubicBezTo>
                  <a:pt x="2660" y="148"/>
                  <a:pt x="2662" y="198"/>
                  <a:pt x="2601" y="236"/>
                </a:cubicBezTo>
                <a:cubicBezTo>
                  <a:pt x="2588" y="233"/>
                  <a:pt x="2571" y="237"/>
                  <a:pt x="2561" y="228"/>
                </a:cubicBezTo>
                <a:cubicBezTo>
                  <a:pt x="2553" y="221"/>
                  <a:pt x="2557" y="207"/>
                  <a:pt x="2554" y="197"/>
                </a:cubicBezTo>
                <a:cubicBezTo>
                  <a:pt x="2547" y="170"/>
                  <a:pt x="2533" y="144"/>
                  <a:pt x="2522" y="118"/>
                </a:cubicBezTo>
                <a:cubicBezTo>
                  <a:pt x="2499" y="65"/>
                  <a:pt x="2470" y="24"/>
                  <a:pt x="2419" y="0"/>
                </a:cubicBezTo>
                <a:cubicBezTo>
                  <a:pt x="2361" y="15"/>
                  <a:pt x="2290" y="75"/>
                  <a:pt x="2238" y="110"/>
                </a:cubicBezTo>
                <a:cubicBezTo>
                  <a:pt x="2229" y="108"/>
                  <a:pt x="2171" y="101"/>
                  <a:pt x="2167" y="94"/>
                </a:cubicBezTo>
                <a:cubicBezTo>
                  <a:pt x="2129" y="29"/>
                  <a:pt x="2189" y="57"/>
                  <a:pt x="2135" y="39"/>
                </a:cubicBezTo>
                <a:cubicBezTo>
                  <a:pt x="2114" y="50"/>
                  <a:pt x="2080" y="49"/>
                  <a:pt x="2072" y="71"/>
                </a:cubicBezTo>
                <a:cubicBezTo>
                  <a:pt x="2069" y="79"/>
                  <a:pt x="2070" y="89"/>
                  <a:pt x="2064" y="94"/>
                </a:cubicBezTo>
                <a:cubicBezTo>
                  <a:pt x="2056" y="101"/>
                  <a:pt x="2043" y="99"/>
                  <a:pt x="2033" y="102"/>
                </a:cubicBezTo>
                <a:cubicBezTo>
                  <a:pt x="2009" y="109"/>
                  <a:pt x="1984" y="122"/>
                  <a:pt x="1962" y="134"/>
                </a:cubicBezTo>
                <a:cubicBezTo>
                  <a:pt x="1915" y="160"/>
                  <a:pt x="1880" y="199"/>
                  <a:pt x="1836" y="228"/>
                </a:cubicBezTo>
                <a:cubicBezTo>
                  <a:pt x="1787" y="301"/>
                  <a:pt x="1769" y="390"/>
                  <a:pt x="1694" y="442"/>
                </a:cubicBezTo>
                <a:cubicBezTo>
                  <a:pt x="1662" y="489"/>
                  <a:pt x="1631" y="525"/>
                  <a:pt x="1575" y="544"/>
                </a:cubicBezTo>
                <a:cubicBezTo>
                  <a:pt x="1528" y="541"/>
                  <a:pt x="1480" y="542"/>
                  <a:pt x="1433" y="536"/>
                </a:cubicBezTo>
                <a:cubicBezTo>
                  <a:pt x="1417" y="534"/>
                  <a:pt x="1386" y="520"/>
                  <a:pt x="1386" y="520"/>
                </a:cubicBezTo>
                <a:cubicBezTo>
                  <a:pt x="1339" y="536"/>
                  <a:pt x="1338" y="579"/>
                  <a:pt x="1323" y="623"/>
                </a:cubicBezTo>
                <a:cubicBezTo>
                  <a:pt x="1320" y="632"/>
                  <a:pt x="1311" y="638"/>
                  <a:pt x="1307" y="647"/>
                </a:cubicBezTo>
                <a:cubicBezTo>
                  <a:pt x="1288" y="685"/>
                  <a:pt x="1270" y="722"/>
                  <a:pt x="1244" y="757"/>
                </a:cubicBezTo>
                <a:cubicBezTo>
                  <a:pt x="1238" y="813"/>
                  <a:pt x="1240" y="834"/>
                  <a:pt x="1212" y="876"/>
                </a:cubicBezTo>
                <a:cubicBezTo>
                  <a:pt x="1201" y="920"/>
                  <a:pt x="1213" y="943"/>
                  <a:pt x="1228" y="986"/>
                </a:cubicBezTo>
                <a:cubicBezTo>
                  <a:pt x="1231" y="994"/>
                  <a:pt x="1236" y="1010"/>
                  <a:pt x="1236" y="1010"/>
                </a:cubicBezTo>
                <a:cubicBezTo>
                  <a:pt x="1206" y="1067"/>
                  <a:pt x="1125" y="1120"/>
                  <a:pt x="1062" y="1136"/>
                </a:cubicBezTo>
                <a:cubicBezTo>
                  <a:pt x="1001" y="1200"/>
                  <a:pt x="929" y="1224"/>
                  <a:pt x="897" y="1317"/>
                </a:cubicBezTo>
                <a:cubicBezTo>
                  <a:pt x="894" y="1359"/>
                  <a:pt x="889" y="1402"/>
                  <a:pt x="889" y="1444"/>
                </a:cubicBezTo>
                <a:cubicBezTo>
                  <a:pt x="889" y="1478"/>
                  <a:pt x="902" y="1512"/>
                  <a:pt x="897" y="1546"/>
                </a:cubicBezTo>
                <a:cubicBezTo>
                  <a:pt x="894" y="1572"/>
                  <a:pt x="826" y="1578"/>
                  <a:pt x="826" y="1578"/>
                </a:cubicBezTo>
                <a:cubicBezTo>
                  <a:pt x="773" y="1654"/>
                  <a:pt x="830" y="1783"/>
                  <a:pt x="802" y="1893"/>
                </a:cubicBezTo>
                <a:cubicBezTo>
                  <a:pt x="804" y="1913"/>
                  <a:pt x="813" y="2057"/>
                  <a:pt x="841" y="2091"/>
                </a:cubicBezTo>
                <a:cubicBezTo>
                  <a:pt x="851" y="2104"/>
                  <a:pt x="875" y="2109"/>
                  <a:pt x="889" y="2114"/>
                </a:cubicBezTo>
                <a:cubicBezTo>
                  <a:pt x="932" y="2144"/>
                  <a:pt x="939" y="2214"/>
                  <a:pt x="952" y="2264"/>
                </a:cubicBezTo>
                <a:cubicBezTo>
                  <a:pt x="882" y="2311"/>
                  <a:pt x="1001" y="2237"/>
                  <a:pt x="826" y="2288"/>
                </a:cubicBezTo>
                <a:cubicBezTo>
                  <a:pt x="822" y="2289"/>
                  <a:pt x="813" y="2334"/>
                  <a:pt x="810" y="2351"/>
                </a:cubicBezTo>
                <a:cubicBezTo>
                  <a:pt x="707" y="2343"/>
                  <a:pt x="670" y="2313"/>
                  <a:pt x="644" y="2414"/>
                </a:cubicBezTo>
                <a:cubicBezTo>
                  <a:pt x="652" y="2489"/>
                  <a:pt x="682" y="2582"/>
                  <a:pt x="605" y="2635"/>
                </a:cubicBezTo>
                <a:cubicBezTo>
                  <a:pt x="581" y="2651"/>
                  <a:pt x="538" y="2652"/>
                  <a:pt x="510" y="2659"/>
                </a:cubicBezTo>
                <a:cubicBezTo>
                  <a:pt x="485" y="2695"/>
                  <a:pt x="496" y="2675"/>
                  <a:pt x="478" y="2730"/>
                </a:cubicBezTo>
                <a:cubicBezTo>
                  <a:pt x="476" y="2738"/>
                  <a:pt x="471" y="2753"/>
                  <a:pt x="471" y="2753"/>
                </a:cubicBezTo>
                <a:cubicBezTo>
                  <a:pt x="478" y="2794"/>
                  <a:pt x="495" y="2824"/>
                  <a:pt x="447" y="2840"/>
                </a:cubicBezTo>
                <a:cubicBezTo>
                  <a:pt x="408" y="2879"/>
                  <a:pt x="414" y="2905"/>
                  <a:pt x="360" y="2919"/>
                </a:cubicBezTo>
                <a:cubicBezTo>
                  <a:pt x="326" y="2916"/>
                  <a:pt x="290" y="2920"/>
                  <a:pt x="257" y="2911"/>
                </a:cubicBezTo>
                <a:cubicBezTo>
                  <a:pt x="255" y="2910"/>
                  <a:pt x="235" y="2849"/>
                  <a:pt x="226" y="2840"/>
                </a:cubicBezTo>
                <a:cubicBezTo>
                  <a:pt x="213" y="2827"/>
                  <a:pt x="179" y="2809"/>
                  <a:pt x="179" y="2809"/>
                </a:cubicBezTo>
                <a:cubicBezTo>
                  <a:pt x="159" y="2778"/>
                  <a:pt x="150" y="2773"/>
                  <a:pt x="115" y="2785"/>
                </a:cubicBezTo>
                <a:cubicBezTo>
                  <a:pt x="106" y="2799"/>
                  <a:pt x="86" y="2862"/>
                  <a:pt x="84" y="2864"/>
                </a:cubicBezTo>
                <a:cubicBezTo>
                  <a:pt x="79" y="2871"/>
                  <a:pt x="68" y="2869"/>
                  <a:pt x="60" y="2872"/>
                </a:cubicBezTo>
                <a:cubicBezTo>
                  <a:pt x="31" y="2901"/>
                  <a:pt x="0" y="2948"/>
                  <a:pt x="60" y="2966"/>
                </a:cubicBezTo>
                <a:cubicBezTo>
                  <a:pt x="71" y="2999"/>
                  <a:pt x="86" y="3011"/>
                  <a:pt x="108" y="3037"/>
                </a:cubicBezTo>
                <a:cubicBezTo>
                  <a:pt x="134" y="3069"/>
                  <a:pt x="113" y="3079"/>
                  <a:pt x="155" y="3093"/>
                </a:cubicBezTo>
                <a:cubicBezTo>
                  <a:pt x="168" y="3131"/>
                  <a:pt x="187" y="3159"/>
                  <a:pt x="226" y="3172"/>
                </a:cubicBezTo>
                <a:cubicBezTo>
                  <a:pt x="300" y="3279"/>
                  <a:pt x="176" y="3433"/>
                  <a:pt x="305" y="3519"/>
                </a:cubicBezTo>
                <a:cubicBezTo>
                  <a:pt x="327" y="3581"/>
                  <a:pt x="294" y="3508"/>
                  <a:pt x="336" y="3550"/>
                </a:cubicBezTo>
                <a:cubicBezTo>
                  <a:pt x="367" y="3581"/>
                  <a:pt x="371" y="3606"/>
                  <a:pt x="384" y="3645"/>
                </a:cubicBezTo>
                <a:cubicBezTo>
                  <a:pt x="392" y="3669"/>
                  <a:pt x="464" y="3674"/>
                  <a:pt x="478" y="3677"/>
                </a:cubicBezTo>
                <a:cubicBezTo>
                  <a:pt x="534" y="3688"/>
                  <a:pt x="570" y="3712"/>
                  <a:pt x="613" y="3748"/>
                </a:cubicBezTo>
                <a:cubicBezTo>
                  <a:pt x="621" y="3755"/>
                  <a:pt x="626" y="3766"/>
                  <a:pt x="636" y="3771"/>
                </a:cubicBezTo>
                <a:cubicBezTo>
                  <a:pt x="661" y="3785"/>
                  <a:pt x="702" y="3793"/>
                  <a:pt x="731" y="3803"/>
                </a:cubicBezTo>
                <a:cubicBezTo>
                  <a:pt x="747" y="3808"/>
                  <a:pt x="778" y="3819"/>
                  <a:pt x="778" y="3819"/>
                </a:cubicBezTo>
                <a:cubicBezTo>
                  <a:pt x="792" y="3861"/>
                  <a:pt x="804" y="3831"/>
                  <a:pt x="818" y="3874"/>
                </a:cubicBezTo>
                <a:cubicBezTo>
                  <a:pt x="823" y="3866"/>
                  <a:pt x="826" y="3856"/>
                  <a:pt x="833" y="3850"/>
                </a:cubicBezTo>
                <a:cubicBezTo>
                  <a:pt x="847" y="3837"/>
                  <a:pt x="881" y="3819"/>
                  <a:pt x="881" y="3819"/>
                </a:cubicBezTo>
                <a:cubicBezTo>
                  <a:pt x="890" y="3793"/>
                  <a:pt x="904" y="3774"/>
                  <a:pt x="912" y="3748"/>
                </a:cubicBezTo>
                <a:cubicBezTo>
                  <a:pt x="891" y="3653"/>
                  <a:pt x="925" y="3778"/>
                  <a:pt x="881" y="3692"/>
                </a:cubicBezTo>
                <a:cubicBezTo>
                  <a:pt x="840" y="3611"/>
                  <a:pt x="909" y="3689"/>
                  <a:pt x="849" y="3629"/>
                </a:cubicBezTo>
                <a:cubicBezTo>
                  <a:pt x="843" y="3554"/>
                  <a:pt x="857" y="3531"/>
                  <a:pt x="802" y="3495"/>
                </a:cubicBezTo>
                <a:cubicBezTo>
                  <a:pt x="788" y="3453"/>
                  <a:pt x="768" y="3415"/>
                  <a:pt x="747" y="3377"/>
                </a:cubicBezTo>
                <a:cubicBezTo>
                  <a:pt x="701" y="3296"/>
                  <a:pt x="725" y="3358"/>
                  <a:pt x="707" y="3306"/>
                </a:cubicBezTo>
                <a:cubicBezTo>
                  <a:pt x="711" y="3245"/>
                  <a:pt x="697" y="3126"/>
                  <a:pt x="778" y="3101"/>
                </a:cubicBezTo>
                <a:cubicBezTo>
                  <a:pt x="789" y="3103"/>
                  <a:pt x="802" y="3101"/>
                  <a:pt x="810" y="3108"/>
                </a:cubicBezTo>
                <a:cubicBezTo>
                  <a:pt x="837" y="3131"/>
                  <a:pt x="846" y="3171"/>
                  <a:pt x="857" y="3203"/>
                </a:cubicBezTo>
                <a:cubicBezTo>
                  <a:pt x="860" y="3211"/>
                  <a:pt x="858" y="3222"/>
                  <a:pt x="865" y="3227"/>
                </a:cubicBezTo>
                <a:cubicBezTo>
                  <a:pt x="961" y="3291"/>
                  <a:pt x="825" y="3203"/>
                  <a:pt x="912" y="3251"/>
                </a:cubicBezTo>
                <a:cubicBezTo>
                  <a:pt x="929" y="3260"/>
                  <a:pt x="960" y="3282"/>
                  <a:pt x="960" y="3282"/>
                </a:cubicBezTo>
                <a:cubicBezTo>
                  <a:pt x="1003" y="3267"/>
                  <a:pt x="996" y="3234"/>
                  <a:pt x="1023" y="3203"/>
                </a:cubicBezTo>
                <a:cubicBezTo>
                  <a:pt x="1038" y="3186"/>
                  <a:pt x="1070" y="3156"/>
                  <a:pt x="1070" y="3156"/>
                </a:cubicBezTo>
                <a:cubicBezTo>
                  <a:pt x="1093" y="3088"/>
                  <a:pt x="1143" y="3125"/>
                  <a:pt x="1189" y="3148"/>
                </a:cubicBezTo>
                <a:cubicBezTo>
                  <a:pt x="1241" y="3134"/>
                  <a:pt x="1234" y="3105"/>
                  <a:pt x="1275" y="3077"/>
                </a:cubicBezTo>
                <a:cubicBezTo>
                  <a:pt x="1304" y="3087"/>
                  <a:pt x="1325" y="3106"/>
                  <a:pt x="1354" y="3116"/>
                </a:cubicBezTo>
                <a:cubicBezTo>
                  <a:pt x="1372" y="3129"/>
                  <a:pt x="1387" y="3151"/>
                  <a:pt x="1409" y="3156"/>
                </a:cubicBezTo>
                <a:cubicBezTo>
                  <a:pt x="1456" y="3168"/>
                  <a:pt x="1504" y="3177"/>
                  <a:pt x="1552" y="3187"/>
                </a:cubicBezTo>
                <a:cubicBezTo>
                  <a:pt x="1612" y="3229"/>
                  <a:pt x="1633" y="3209"/>
                  <a:pt x="1725" y="3203"/>
                </a:cubicBezTo>
                <a:cubicBezTo>
                  <a:pt x="1739" y="3164"/>
                  <a:pt x="1744" y="3155"/>
                  <a:pt x="1780" y="3180"/>
                </a:cubicBezTo>
                <a:cubicBezTo>
                  <a:pt x="1791" y="3211"/>
                  <a:pt x="1805" y="3217"/>
                  <a:pt x="1836" y="3227"/>
                </a:cubicBezTo>
                <a:cubicBezTo>
                  <a:pt x="1853" y="3221"/>
                  <a:pt x="1866" y="3206"/>
                  <a:pt x="1883" y="3203"/>
                </a:cubicBezTo>
                <a:cubicBezTo>
                  <a:pt x="1917" y="3198"/>
                  <a:pt x="1961" y="3235"/>
                  <a:pt x="1993" y="3243"/>
                </a:cubicBezTo>
                <a:cubicBezTo>
                  <a:pt x="2012" y="3240"/>
                  <a:pt x="2031" y="3239"/>
                  <a:pt x="2049" y="3235"/>
                </a:cubicBezTo>
                <a:cubicBezTo>
                  <a:pt x="2065" y="3231"/>
                  <a:pt x="2096" y="3219"/>
                  <a:pt x="2096" y="3219"/>
                </a:cubicBezTo>
                <a:cubicBezTo>
                  <a:pt x="2182" y="3346"/>
                  <a:pt x="2071" y="3166"/>
                  <a:pt x="2135" y="3345"/>
                </a:cubicBezTo>
                <a:cubicBezTo>
                  <a:pt x="2138" y="3353"/>
                  <a:pt x="2151" y="3351"/>
                  <a:pt x="2159" y="3353"/>
                </a:cubicBezTo>
                <a:cubicBezTo>
                  <a:pt x="2175" y="3356"/>
                  <a:pt x="2190" y="3358"/>
                  <a:pt x="2206" y="3361"/>
                </a:cubicBezTo>
                <a:cubicBezTo>
                  <a:pt x="2217" y="3363"/>
                  <a:pt x="2227" y="3366"/>
                  <a:pt x="2238" y="3369"/>
                </a:cubicBezTo>
                <a:cubicBezTo>
                  <a:pt x="2264" y="3360"/>
                  <a:pt x="2309" y="3329"/>
                  <a:pt x="2309" y="3329"/>
                </a:cubicBezTo>
                <a:cubicBezTo>
                  <a:pt x="2333" y="3333"/>
                  <a:pt x="2364" y="3326"/>
                  <a:pt x="2380" y="3345"/>
                </a:cubicBezTo>
                <a:cubicBezTo>
                  <a:pt x="2428" y="3403"/>
                  <a:pt x="2366" y="3375"/>
                  <a:pt x="2419" y="3393"/>
                </a:cubicBezTo>
                <a:cubicBezTo>
                  <a:pt x="2427" y="3390"/>
                  <a:pt x="2437" y="3391"/>
                  <a:pt x="2443" y="3385"/>
                </a:cubicBezTo>
                <a:cubicBezTo>
                  <a:pt x="2457" y="3371"/>
                  <a:pt x="2475" y="3337"/>
                  <a:pt x="2475" y="3337"/>
                </a:cubicBezTo>
                <a:cubicBezTo>
                  <a:pt x="2488" y="3262"/>
                  <a:pt x="2496" y="3279"/>
                  <a:pt x="2569" y="3290"/>
                </a:cubicBezTo>
                <a:cubicBezTo>
                  <a:pt x="2599" y="3310"/>
                  <a:pt x="2605" y="3318"/>
                  <a:pt x="2593" y="3353"/>
                </a:cubicBezTo>
                <a:cubicBezTo>
                  <a:pt x="2596" y="3371"/>
                  <a:pt x="2591" y="3392"/>
                  <a:pt x="2601" y="3408"/>
                </a:cubicBezTo>
                <a:cubicBezTo>
                  <a:pt x="2613" y="3427"/>
                  <a:pt x="2690" y="3469"/>
                  <a:pt x="2719" y="3479"/>
                </a:cubicBezTo>
                <a:cubicBezTo>
                  <a:pt x="2753" y="3472"/>
                  <a:pt x="2773" y="3462"/>
                  <a:pt x="2806" y="3471"/>
                </a:cubicBezTo>
                <a:cubicBezTo>
                  <a:pt x="2821" y="3481"/>
                  <a:pt x="2841" y="3503"/>
                  <a:pt x="2861" y="3479"/>
                </a:cubicBezTo>
                <a:cubicBezTo>
                  <a:pt x="2875" y="3463"/>
                  <a:pt x="2885" y="3408"/>
                  <a:pt x="2893" y="3385"/>
                </a:cubicBezTo>
                <a:cubicBezTo>
                  <a:pt x="2906" y="3347"/>
                  <a:pt x="2964" y="3340"/>
                  <a:pt x="2995" y="3329"/>
                </a:cubicBezTo>
                <a:cubicBezTo>
                  <a:pt x="3003" y="3321"/>
                  <a:pt x="3010" y="3312"/>
                  <a:pt x="3019" y="3306"/>
                </a:cubicBezTo>
                <a:cubicBezTo>
                  <a:pt x="3026" y="3301"/>
                  <a:pt x="3038" y="3291"/>
                  <a:pt x="3043" y="3298"/>
                </a:cubicBezTo>
                <a:cubicBezTo>
                  <a:pt x="3045" y="3301"/>
                  <a:pt x="3029" y="3348"/>
                  <a:pt x="3027" y="3353"/>
                </a:cubicBezTo>
                <a:cubicBezTo>
                  <a:pt x="3034" y="3382"/>
                  <a:pt x="3031" y="3413"/>
                  <a:pt x="3043" y="3440"/>
                </a:cubicBezTo>
                <a:cubicBezTo>
                  <a:pt x="3053" y="3464"/>
                  <a:pt x="3110" y="3467"/>
                  <a:pt x="3130" y="3471"/>
                </a:cubicBezTo>
                <a:cubicBezTo>
                  <a:pt x="3161" y="3451"/>
                  <a:pt x="3196" y="3444"/>
                  <a:pt x="3232" y="3432"/>
                </a:cubicBezTo>
                <a:cubicBezTo>
                  <a:pt x="3265" y="3421"/>
                  <a:pt x="3293" y="3396"/>
                  <a:pt x="3327" y="3385"/>
                </a:cubicBezTo>
                <a:cubicBezTo>
                  <a:pt x="3356" y="3388"/>
                  <a:pt x="3385" y="3387"/>
                  <a:pt x="3414" y="3393"/>
                </a:cubicBezTo>
                <a:cubicBezTo>
                  <a:pt x="3451" y="3401"/>
                  <a:pt x="3479" y="3436"/>
                  <a:pt x="3508" y="3456"/>
                </a:cubicBezTo>
                <a:cubicBezTo>
                  <a:pt x="3541" y="3478"/>
                  <a:pt x="3603" y="3477"/>
                  <a:pt x="3642" y="3487"/>
                </a:cubicBezTo>
                <a:cubicBezTo>
                  <a:pt x="3647" y="3495"/>
                  <a:pt x="3651" y="3505"/>
                  <a:pt x="3658" y="3511"/>
                </a:cubicBezTo>
                <a:cubicBezTo>
                  <a:pt x="3672" y="3523"/>
                  <a:pt x="3706" y="3542"/>
                  <a:pt x="3706" y="3542"/>
                </a:cubicBezTo>
                <a:cubicBezTo>
                  <a:pt x="3730" y="3580"/>
                  <a:pt x="3741" y="3575"/>
                  <a:pt x="3785" y="3566"/>
                </a:cubicBezTo>
                <a:cubicBezTo>
                  <a:pt x="3792" y="3544"/>
                  <a:pt x="3794" y="3501"/>
                  <a:pt x="3816" y="3487"/>
                </a:cubicBezTo>
                <a:cubicBezTo>
                  <a:pt x="3830" y="3478"/>
                  <a:pt x="3849" y="3480"/>
                  <a:pt x="3863" y="3471"/>
                </a:cubicBezTo>
                <a:cubicBezTo>
                  <a:pt x="3879" y="3461"/>
                  <a:pt x="3911" y="3440"/>
                  <a:pt x="3911" y="3440"/>
                </a:cubicBezTo>
                <a:cubicBezTo>
                  <a:pt x="3904" y="3386"/>
                  <a:pt x="3875" y="3325"/>
                  <a:pt x="3927" y="3290"/>
                </a:cubicBezTo>
                <a:cubicBezTo>
                  <a:pt x="3929" y="3258"/>
                  <a:pt x="3925" y="3226"/>
                  <a:pt x="3934" y="3195"/>
                </a:cubicBezTo>
                <a:cubicBezTo>
                  <a:pt x="3937" y="3186"/>
                  <a:pt x="3956" y="3189"/>
                  <a:pt x="3958" y="3180"/>
                </a:cubicBezTo>
                <a:cubicBezTo>
                  <a:pt x="3962" y="3154"/>
                  <a:pt x="3953" y="3127"/>
                  <a:pt x="3950" y="3101"/>
                </a:cubicBezTo>
                <a:cubicBezTo>
                  <a:pt x="3968" y="3010"/>
                  <a:pt x="4020" y="3043"/>
                  <a:pt x="4124" y="3037"/>
                </a:cubicBezTo>
                <a:cubicBezTo>
                  <a:pt x="4192" y="3015"/>
                  <a:pt x="4261" y="2997"/>
                  <a:pt x="4329" y="2974"/>
                </a:cubicBezTo>
                <a:cubicBezTo>
                  <a:pt x="4371" y="3002"/>
                  <a:pt x="4367" y="2978"/>
                  <a:pt x="4392" y="2943"/>
                </a:cubicBezTo>
                <a:cubicBezTo>
                  <a:pt x="4411" y="2887"/>
                  <a:pt x="4372" y="2849"/>
                  <a:pt x="4439" y="2832"/>
                </a:cubicBezTo>
                <a:cubicBezTo>
                  <a:pt x="4488" y="2848"/>
                  <a:pt x="4449" y="2858"/>
                  <a:pt x="4495" y="2888"/>
                </a:cubicBezTo>
                <a:cubicBezTo>
                  <a:pt x="4563" y="2876"/>
                  <a:pt x="4614" y="2856"/>
                  <a:pt x="4676" y="2824"/>
                </a:cubicBezTo>
                <a:cubicBezTo>
                  <a:pt x="4719" y="2802"/>
                  <a:pt x="4782" y="2808"/>
                  <a:pt x="4826" y="2793"/>
                </a:cubicBezTo>
                <a:cubicBezTo>
                  <a:pt x="4940" y="2754"/>
                  <a:pt x="4982" y="2752"/>
                  <a:pt x="5118" y="2746"/>
                </a:cubicBezTo>
                <a:cubicBezTo>
                  <a:pt x="5130" y="2804"/>
                  <a:pt x="5150" y="2808"/>
                  <a:pt x="5205" y="2824"/>
                </a:cubicBezTo>
                <a:cubicBezTo>
                  <a:pt x="5248" y="2854"/>
                  <a:pt x="5251" y="2848"/>
                  <a:pt x="5307" y="2832"/>
                </a:cubicBezTo>
                <a:cubicBezTo>
                  <a:pt x="5326" y="2757"/>
                  <a:pt x="5372" y="2786"/>
                  <a:pt x="5434" y="2801"/>
                </a:cubicBezTo>
                <a:cubicBezTo>
                  <a:pt x="5458" y="2798"/>
                  <a:pt x="5486" y="2808"/>
                  <a:pt x="5505" y="2793"/>
                </a:cubicBezTo>
                <a:cubicBezTo>
                  <a:pt x="5584" y="2730"/>
                  <a:pt x="5426" y="2725"/>
                  <a:pt x="5568" y="2746"/>
                </a:cubicBezTo>
                <a:cubicBezTo>
                  <a:pt x="5578" y="2751"/>
                  <a:pt x="5588" y="2763"/>
                  <a:pt x="5599" y="2761"/>
                </a:cubicBezTo>
                <a:cubicBezTo>
                  <a:pt x="5607" y="2759"/>
                  <a:pt x="5605" y="2746"/>
                  <a:pt x="5607" y="2738"/>
                </a:cubicBezTo>
                <a:cubicBezTo>
                  <a:pt x="5613" y="2719"/>
                  <a:pt x="5618" y="2701"/>
                  <a:pt x="5623" y="2682"/>
                </a:cubicBezTo>
                <a:cubicBezTo>
                  <a:pt x="5672" y="2698"/>
                  <a:pt x="5625" y="2691"/>
                  <a:pt x="5662" y="2667"/>
                </a:cubicBezTo>
                <a:cubicBezTo>
                  <a:pt x="5671" y="2661"/>
                  <a:pt x="5683" y="2662"/>
                  <a:pt x="5694" y="2659"/>
                </a:cubicBezTo>
                <a:cubicBezTo>
                  <a:pt x="5742" y="2611"/>
                  <a:pt x="5754" y="2631"/>
                  <a:pt x="5733" y="2540"/>
                </a:cubicBezTo>
                <a:cubicBezTo>
                  <a:pt x="5729" y="2523"/>
                  <a:pt x="5718" y="2509"/>
                  <a:pt x="5710" y="2493"/>
                </a:cubicBezTo>
                <a:cubicBezTo>
                  <a:pt x="5706" y="2484"/>
                  <a:pt x="5694" y="2469"/>
                  <a:pt x="5694" y="2469"/>
                </a:cubicBezTo>
                <a:cubicBezTo>
                  <a:pt x="5723" y="2412"/>
                  <a:pt x="5722" y="2377"/>
                  <a:pt x="5741" y="2319"/>
                </a:cubicBezTo>
                <a:cubicBezTo>
                  <a:pt x="5730" y="2203"/>
                  <a:pt x="5748" y="2233"/>
                  <a:pt x="5639" y="2209"/>
                </a:cubicBezTo>
                <a:cubicBezTo>
                  <a:pt x="5654" y="2165"/>
                  <a:pt x="5667" y="2108"/>
                  <a:pt x="5615" y="2091"/>
                </a:cubicBezTo>
                <a:cubicBezTo>
                  <a:pt x="5597" y="2064"/>
                  <a:pt x="5596" y="2046"/>
                  <a:pt x="5568" y="2028"/>
                </a:cubicBezTo>
                <a:cubicBezTo>
                  <a:pt x="5552" y="1979"/>
                  <a:pt x="5597" y="1921"/>
                  <a:pt x="5536" y="1901"/>
                </a:cubicBezTo>
                <a:cubicBezTo>
                  <a:pt x="5521" y="1890"/>
                  <a:pt x="5501" y="1884"/>
                  <a:pt x="5489" y="1870"/>
                </a:cubicBezTo>
                <a:cubicBezTo>
                  <a:pt x="5475" y="1854"/>
                  <a:pt x="5471" y="1831"/>
                  <a:pt x="5457" y="1814"/>
                </a:cubicBezTo>
                <a:cubicBezTo>
                  <a:pt x="5427" y="1777"/>
                  <a:pt x="5406" y="1747"/>
                  <a:pt x="5370" y="1712"/>
                </a:cubicBezTo>
                <a:cubicBezTo>
                  <a:pt x="5344" y="1687"/>
                  <a:pt x="5331" y="1647"/>
                  <a:pt x="5299" y="1625"/>
                </a:cubicBezTo>
                <a:cubicBezTo>
                  <a:pt x="5256" y="1596"/>
                  <a:pt x="5198" y="1583"/>
                  <a:pt x="5150" y="1562"/>
                </a:cubicBezTo>
                <a:cubicBezTo>
                  <a:pt x="5107" y="1543"/>
                  <a:pt x="5067" y="1514"/>
                  <a:pt x="5023" y="1499"/>
                </a:cubicBezTo>
                <a:cubicBezTo>
                  <a:pt x="5010" y="1461"/>
                  <a:pt x="5039" y="1380"/>
                  <a:pt x="5039" y="1380"/>
                </a:cubicBezTo>
                <a:cubicBezTo>
                  <a:pt x="5035" y="1351"/>
                  <a:pt x="5044" y="1315"/>
                  <a:pt x="5023" y="1294"/>
                </a:cubicBezTo>
                <a:cubicBezTo>
                  <a:pt x="4982" y="1253"/>
                  <a:pt x="5008" y="1309"/>
                  <a:pt x="5008" y="1309"/>
                </a:cubicBezTo>
                <a:close/>
              </a:path>
            </a:pathLst>
          </a:custGeom>
          <a:noFill/>
          <a:ln w="12700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a:extLst>
              <a:ext uri="{FF2B5EF4-FFF2-40B4-BE49-F238E27FC236}">
                <a16:creationId xmlns:a16="http://schemas.microsoft.com/office/drawing/2014/main" id="{ADDE2242-DB15-4008-9537-62B27CB32C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925" r="21495"/>
          <a:stretch>
            <a:fillRect/>
          </a:stretch>
        </p:blipFill>
        <p:spPr bwMode="auto">
          <a:xfrm>
            <a:off x="3962400" y="2133600"/>
            <a:ext cx="5029200" cy="4557713"/>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3" name="Text Box 5">
            <a:extLst>
              <a:ext uri="{FF2B5EF4-FFF2-40B4-BE49-F238E27FC236}">
                <a16:creationId xmlns:a16="http://schemas.microsoft.com/office/drawing/2014/main" id="{1D1320A6-29E3-4714-BCE2-239C57A1EAB1}"/>
              </a:ext>
            </a:extLst>
          </p:cNvPr>
          <p:cNvSpPr txBox="1">
            <a:spLocks noChangeArrowheads="1"/>
          </p:cNvSpPr>
          <p:nvPr/>
        </p:nvSpPr>
        <p:spPr bwMode="auto">
          <a:xfrm>
            <a:off x="1752600" y="1600200"/>
            <a:ext cx="7239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weak Ottoman Empire (</a:t>
            </a:r>
            <a:r>
              <a:rPr lang="en-US" altLang="en-US" u="sng">
                <a:solidFill>
                  <a:schemeClr val="bg1"/>
                </a:solidFill>
              </a:rPr>
              <a:t>Turkey</a:t>
            </a:r>
            <a:r>
              <a:rPr lang="en-US" altLang="en-US">
                <a:solidFill>
                  <a:schemeClr val="bg1"/>
                </a:solidFill>
              </a:rPr>
              <a:t>) was also broken up.</a:t>
            </a:r>
          </a:p>
        </p:txBody>
      </p:sp>
      <p:pic>
        <p:nvPicPr>
          <p:cNvPr id="34820" name="Picture 8">
            <a:extLst>
              <a:ext uri="{FF2B5EF4-FFF2-40B4-BE49-F238E27FC236}">
                <a16:creationId xmlns:a16="http://schemas.microsoft.com/office/drawing/2014/main" id="{08280F24-AEFA-4838-9987-580B3E75122A}"/>
              </a:ext>
            </a:extLst>
          </p:cNvPr>
          <p:cNvPicPr>
            <a:picLocks noChangeAspect="1" noChangeArrowheads="1"/>
          </p:cNvPicPr>
          <p:nvPr/>
        </p:nvPicPr>
        <p:blipFill>
          <a:blip r:embed="rId3">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1" name="Picture 9">
            <a:extLst>
              <a:ext uri="{FF2B5EF4-FFF2-40B4-BE49-F238E27FC236}">
                <a16:creationId xmlns:a16="http://schemas.microsoft.com/office/drawing/2014/main" id="{B7E12D83-C4EE-4D06-9C60-C20B67432F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2" name="Picture 10">
            <a:extLst>
              <a:ext uri="{FF2B5EF4-FFF2-40B4-BE49-F238E27FC236}">
                <a16:creationId xmlns:a16="http://schemas.microsoft.com/office/drawing/2014/main" id="{80EC8F1F-E695-4E4C-9657-A8650A2F45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3" name="Picture 12">
            <a:extLst>
              <a:ext uri="{FF2B5EF4-FFF2-40B4-BE49-F238E27FC236}">
                <a16:creationId xmlns:a16="http://schemas.microsoft.com/office/drawing/2014/main" id="{49E9AD43-3D36-4CB0-8A27-11770FA616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4" name="Text Box 14">
            <a:extLst>
              <a:ext uri="{FF2B5EF4-FFF2-40B4-BE49-F238E27FC236}">
                <a16:creationId xmlns:a16="http://schemas.microsoft.com/office/drawing/2014/main" id="{F1865038-77FA-4764-9724-DA45C3F889D1}"/>
              </a:ext>
            </a:extLst>
          </p:cNvPr>
          <p:cNvSpPr txBox="1">
            <a:spLocks noChangeArrowheads="1"/>
          </p:cNvSpPr>
          <p:nvPr/>
        </p:nvSpPr>
        <p:spPr bwMode="auto">
          <a:xfrm>
            <a:off x="152400" y="1676400"/>
            <a:ext cx="1474788"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b="1">
                <a:solidFill>
                  <a:schemeClr val="tx1"/>
                </a:solidFill>
              </a:rPr>
              <a:t>Ottoman</a:t>
            </a:r>
          </a:p>
          <a:p>
            <a:pPr algn="ctr" eaLnBrk="1" hangingPunct="1"/>
            <a:r>
              <a:rPr lang="en-US" altLang="en-US" b="1">
                <a:solidFill>
                  <a:schemeClr val="tx1"/>
                </a:solidFill>
              </a:rPr>
              <a:t>Empire</a:t>
            </a:r>
          </a:p>
        </p:txBody>
      </p:sp>
      <p:sp>
        <p:nvSpPr>
          <p:cNvPr id="34825" name="WordArt 15">
            <a:extLst>
              <a:ext uri="{FF2B5EF4-FFF2-40B4-BE49-F238E27FC236}">
                <a16:creationId xmlns:a16="http://schemas.microsoft.com/office/drawing/2014/main" id="{8E03EB4C-1EB1-447E-BAD0-9AF3636341DB}"/>
              </a:ext>
            </a:extLst>
          </p:cNvPr>
          <p:cNvSpPr>
            <a:spLocks noChangeArrowheads="1" noChangeShapeType="1" noTextEdit="1"/>
          </p:cNvSpPr>
          <p:nvPr/>
        </p:nvSpPr>
        <p:spPr bwMode="auto">
          <a:xfrm>
            <a:off x="1600200" y="152400"/>
            <a:ext cx="5867400" cy="1295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pic>
        <p:nvPicPr>
          <p:cNvPr id="34826" name="Picture 17">
            <a:extLst>
              <a:ext uri="{FF2B5EF4-FFF2-40B4-BE49-F238E27FC236}">
                <a16:creationId xmlns:a16="http://schemas.microsoft.com/office/drawing/2014/main" id="{B34E2B07-050C-4186-AD81-AF395E8CC97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400" y="5105400"/>
            <a:ext cx="1828800" cy="1143000"/>
          </a:xfrm>
          <a:prstGeom prst="rect">
            <a:avLst/>
          </a:prstGeom>
          <a:noFill/>
          <a:ln w="9525">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87" name="Text Box 19">
            <a:extLst>
              <a:ext uri="{FF2B5EF4-FFF2-40B4-BE49-F238E27FC236}">
                <a16:creationId xmlns:a16="http://schemas.microsoft.com/office/drawing/2014/main" id="{FB6DA653-9120-4908-8808-4719D5FD9671}"/>
              </a:ext>
            </a:extLst>
          </p:cNvPr>
          <p:cNvSpPr txBox="1">
            <a:spLocks noChangeArrowheads="1"/>
          </p:cNvSpPr>
          <p:nvPr/>
        </p:nvSpPr>
        <p:spPr bwMode="auto">
          <a:xfrm>
            <a:off x="152400" y="2590800"/>
            <a:ext cx="381000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Some of the territories were given </a:t>
            </a:r>
            <a:r>
              <a:rPr lang="en-US" altLang="en-US" u="sng">
                <a:solidFill>
                  <a:schemeClr val="bg1"/>
                </a:solidFill>
              </a:rPr>
              <a:t>independence</a:t>
            </a:r>
            <a:r>
              <a:rPr lang="en-US" altLang="en-US">
                <a:solidFill>
                  <a:schemeClr val="bg1"/>
                </a:solidFill>
              </a:rPr>
              <a:t>, while others such as Palestine, Iraq, and Syria were given to </a:t>
            </a:r>
            <a:r>
              <a:rPr lang="en-US" altLang="en-US" u="sng">
                <a:solidFill>
                  <a:schemeClr val="bg1"/>
                </a:solidFill>
              </a:rPr>
              <a:t>Britain</a:t>
            </a:r>
            <a:r>
              <a:rPr lang="en-US" altLang="en-US">
                <a:solidFill>
                  <a:schemeClr val="bg1"/>
                </a:solidFill>
              </a:rPr>
              <a:t> and France.</a:t>
            </a:r>
            <a:endParaRPr lang="en-US" altLang="en-US"/>
          </a:p>
        </p:txBody>
      </p:sp>
      <p:sp>
        <p:nvSpPr>
          <p:cNvPr id="34828" name="AutoShape 21">
            <a:extLst>
              <a:ext uri="{FF2B5EF4-FFF2-40B4-BE49-F238E27FC236}">
                <a16:creationId xmlns:a16="http://schemas.microsoft.com/office/drawing/2014/main" id="{E8254127-5AC2-4655-AAA7-A5C77E06AAEE}"/>
              </a:ext>
            </a:extLst>
          </p:cNvPr>
          <p:cNvSpPr>
            <a:spLocks noChangeArrowheads="1"/>
          </p:cNvSpPr>
          <p:nvPr/>
        </p:nvSpPr>
        <p:spPr bwMode="auto">
          <a:xfrm>
            <a:off x="1143000" y="5105400"/>
            <a:ext cx="1371600" cy="1143000"/>
          </a:xfrm>
          <a:custGeom>
            <a:avLst/>
            <a:gdLst>
              <a:gd name="T0" fmla="*/ 685800 w 21600"/>
              <a:gd name="T1" fmla="*/ 0 h 21600"/>
              <a:gd name="T2" fmla="*/ 200851 w 21600"/>
              <a:gd name="T3" fmla="*/ 167375 h 21600"/>
              <a:gd name="T4" fmla="*/ 0 w 21600"/>
              <a:gd name="T5" fmla="*/ 571500 h 21600"/>
              <a:gd name="T6" fmla="*/ 200851 w 21600"/>
              <a:gd name="T7" fmla="*/ 975625 h 21600"/>
              <a:gd name="T8" fmla="*/ 685800 w 21600"/>
              <a:gd name="T9" fmla="*/ 1143000 h 21600"/>
              <a:gd name="T10" fmla="*/ 1170750 w 21600"/>
              <a:gd name="T11" fmla="*/ 975625 h 21600"/>
              <a:gd name="T12" fmla="*/ 1371600 w 21600"/>
              <a:gd name="T13" fmla="*/ 571500 h 21600"/>
              <a:gd name="T14" fmla="*/ 1170750 w 21600"/>
              <a:gd name="T15" fmla="*/ 16737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641" y="16145"/>
                </a:moveTo>
                <a:cubicBezTo>
                  <a:pt x="18834" y="14618"/>
                  <a:pt x="19482" y="12737"/>
                  <a:pt x="19482" y="10800"/>
                </a:cubicBezTo>
                <a:cubicBezTo>
                  <a:pt x="19482" y="6005"/>
                  <a:pt x="15594" y="2118"/>
                  <a:pt x="10800" y="2118"/>
                </a:cubicBezTo>
                <a:cubicBezTo>
                  <a:pt x="8862" y="2118"/>
                  <a:pt x="6981" y="2765"/>
                  <a:pt x="5454" y="3958"/>
                </a:cubicBezTo>
                <a:lnTo>
                  <a:pt x="17641" y="16145"/>
                </a:lnTo>
                <a:close/>
                <a:moveTo>
                  <a:pt x="3958" y="5454"/>
                </a:moveTo>
                <a:cubicBezTo>
                  <a:pt x="2765" y="6981"/>
                  <a:pt x="2118" y="8862"/>
                  <a:pt x="2118" y="10799"/>
                </a:cubicBezTo>
                <a:cubicBezTo>
                  <a:pt x="2118" y="15594"/>
                  <a:pt x="6005" y="19482"/>
                  <a:pt x="10800" y="19482"/>
                </a:cubicBezTo>
                <a:cubicBezTo>
                  <a:pt x="12737" y="19482"/>
                  <a:pt x="14618" y="18834"/>
                  <a:pt x="16145" y="17641"/>
                </a:cubicBezTo>
                <a:lnTo>
                  <a:pt x="3958" y="5454"/>
                </a:lnTo>
                <a:close/>
              </a:path>
            </a:pathLst>
          </a:custGeom>
          <a:solidFill>
            <a:schemeClr val="bg1"/>
          </a:solidFill>
          <a:ln w="381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blinds(horizontal)">
                                      <p:cBhvr>
                                        <p:cTn id="7" dur="500"/>
                                        <p:tgtEl>
                                          <p:spTgt spid="71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87"/>
                                        </p:tgtEl>
                                        <p:attrNameLst>
                                          <p:attrName>style.visibility</p:attrName>
                                        </p:attrNameLst>
                                      </p:cBhvr>
                                      <p:to>
                                        <p:strVal val="visible"/>
                                      </p:to>
                                    </p:set>
                                    <p:animEffect transition="in" filter="blinds(horizontal)">
                                      <p:cBhvr>
                                        <p:cTn id="12" dur="500"/>
                                        <p:tgtEl>
                                          <p:spTgt spid="7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autoUpdateAnimBg="0"/>
      <p:bldP spid="7187"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8">
            <a:extLst>
              <a:ext uri="{FF2B5EF4-FFF2-40B4-BE49-F238E27FC236}">
                <a16:creationId xmlns:a16="http://schemas.microsoft.com/office/drawing/2014/main" id="{5A103434-4282-49B9-9467-D499A6CF3E76}"/>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3" name="Picture 9">
            <a:extLst>
              <a:ext uri="{FF2B5EF4-FFF2-40B4-BE49-F238E27FC236}">
                <a16:creationId xmlns:a16="http://schemas.microsoft.com/office/drawing/2014/main" id="{E0F7756C-487B-41E1-A159-FAABCC0912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4" name="Picture 10">
            <a:extLst>
              <a:ext uri="{FF2B5EF4-FFF2-40B4-BE49-F238E27FC236}">
                <a16:creationId xmlns:a16="http://schemas.microsoft.com/office/drawing/2014/main" id="{2A85068F-148E-45AD-846B-B0EAC713A8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5" name="Picture 12">
            <a:extLst>
              <a:ext uri="{FF2B5EF4-FFF2-40B4-BE49-F238E27FC236}">
                <a16:creationId xmlns:a16="http://schemas.microsoft.com/office/drawing/2014/main" id="{80A632E5-3AD9-4844-A8EB-7F83B2487C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6" name="Text Box 14">
            <a:extLst>
              <a:ext uri="{FF2B5EF4-FFF2-40B4-BE49-F238E27FC236}">
                <a16:creationId xmlns:a16="http://schemas.microsoft.com/office/drawing/2014/main" id="{EFE76D28-BF0C-4D40-90E6-7EFDC0E70381}"/>
              </a:ext>
            </a:extLst>
          </p:cNvPr>
          <p:cNvSpPr txBox="1">
            <a:spLocks noChangeArrowheads="1"/>
          </p:cNvSpPr>
          <p:nvPr/>
        </p:nvSpPr>
        <p:spPr bwMode="auto">
          <a:xfrm>
            <a:off x="152400" y="1676400"/>
            <a:ext cx="1898650"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b="1">
                <a:solidFill>
                  <a:schemeClr val="tx1"/>
                </a:solidFill>
              </a:rPr>
              <a:t>Communist</a:t>
            </a:r>
          </a:p>
          <a:p>
            <a:pPr algn="ctr" eaLnBrk="1" hangingPunct="1"/>
            <a:r>
              <a:rPr lang="en-US" altLang="en-US" b="1">
                <a:solidFill>
                  <a:schemeClr val="tx1"/>
                </a:solidFill>
              </a:rPr>
              <a:t>Russia</a:t>
            </a:r>
          </a:p>
        </p:txBody>
      </p:sp>
      <p:sp>
        <p:nvSpPr>
          <p:cNvPr id="35847" name="WordArt 15">
            <a:extLst>
              <a:ext uri="{FF2B5EF4-FFF2-40B4-BE49-F238E27FC236}">
                <a16:creationId xmlns:a16="http://schemas.microsoft.com/office/drawing/2014/main" id="{0300D799-0F3D-4FB8-B5FF-4FDF070D70C0}"/>
              </a:ext>
            </a:extLst>
          </p:cNvPr>
          <p:cNvSpPr>
            <a:spLocks noChangeArrowheads="1" noChangeShapeType="1" noTextEdit="1"/>
          </p:cNvSpPr>
          <p:nvPr/>
        </p:nvSpPr>
        <p:spPr bwMode="auto">
          <a:xfrm>
            <a:off x="1600200" y="152400"/>
            <a:ext cx="5867400" cy="1295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Punishing the</a:t>
            </a:r>
          </a:p>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Central Powers</a:t>
            </a:r>
          </a:p>
        </p:txBody>
      </p:sp>
      <p:sp>
        <p:nvSpPr>
          <p:cNvPr id="27664" name="Text Box 16">
            <a:extLst>
              <a:ext uri="{FF2B5EF4-FFF2-40B4-BE49-F238E27FC236}">
                <a16:creationId xmlns:a16="http://schemas.microsoft.com/office/drawing/2014/main" id="{DBB55D2E-820B-45FC-9D05-E6EB91FA43DA}"/>
              </a:ext>
            </a:extLst>
          </p:cNvPr>
          <p:cNvSpPr txBox="1">
            <a:spLocks noChangeArrowheads="1"/>
          </p:cNvSpPr>
          <p:nvPr/>
        </p:nvSpPr>
        <p:spPr bwMode="auto">
          <a:xfrm>
            <a:off x="152400" y="3276600"/>
            <a:ext cx="373380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u="sng">
                <a:solidFill>
                  <a:schemeClr val="bg1"/>
                </a:solidFill>
              </a:rPr>
              <a:t>Four</a:t>
            </a:r>
            <a:r>
              <a:rPr lang="en-US" altLang="en-US">
                <a:solidFill>
                  <a:schemeClr val="bg1"/>
                </a:solidFill>
              </a:rPr>
              <a:t> new nations gained independence from Russia</a:t>
            </a:r>
            <a:r>
              <a:rPr lang="en-US" altLang="en-US" b="1">
                <a:solidFill>
                  <a:schemeClr val="bg1"/>
                </a:solidFill>
              </a:rPr>
              <a:t>:</a:t>
            </a:r>
            <a:r>
              <a:rPr lang="en-US" altLang="en-US">
                <a:solidFill>
                  <a:schemeClr val="bg1"/>
                </a:solidFill>
              </a:rPr>
              <a:t> Finland, Estonia, Latvia, and Lithuania. Russia also lost </a:t>
            </a:r>
            <a:r>
              <a:rPr lang="en-US" altLang="en-US" u="sng">
                <a:solidFill>
                  <a:schemeClr val="bg1"/>
                </a:solidFill>
              </a:rPr>
              <a:t>land</a:t>
            </a:r>
            <a:r>
              <a:rPr lang="en-US" altLang="en-US">
                <a:solidFill>
                  <a:schemeClr val="bg1"/>
                </a:solidFill>
              </a:rPr>
              <a:t> to Poland and Romania.</a:t>
            </a:r>
            <a:endParaRPr lang="en-US" altLang="en-US"/>
          </a:p>
        </p:txBody>
      </p:sp>
      <p:pic>
        <p:nvPicPr>
          <p:cNvPr id="35849" name="Picture 17">
            <a:extLst>
              <a:ext uri="{FF2B5EF4-FFF2-40B4-BE49-F238E27FC236}">
                <a16:creationId xmlns:a16="http://schemas.microsoft.com/office/drawing/2014/main" id="{AFCDA3EB-5E86-4FC6-913E-B489EA00CD1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8961" t="21143" r="3371" b="10501"/>
          <a:stretch>
            <a:fillRect/>
          </a:stretch>
        </p:blipFill>
        <p:spPr bwMode="auto">
          <a:xfrm>
            <a:off x="3962400" y="3048000"/>
            <a:ext cx="5029200" cy="36576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66" name="Text Box 18">
            <a:extLst>
              <a:ext uri="{FF2B5EF4-FFF2-40B4-BE49-F238E27FC236}">
                <a16:creationId xmlns:a16="http://schemas.microsoft.com/office/drawing/2014/main" id="{26F78324-2844-4C9D-B4E0-C13C69A8813C}"/>
              </a:ext>
            </a:extLst>
          </p:cNvPr>
          <p:cNvSpPr txBox="1">
            <a:spLocks noChangeArrowheads="1"/>
          </p:cNvSpPr>
          <p:nvPr/>
        </p:nvSpPr>
        <p:spPr bwMode="auto">
          <a:xfrm>
            <a:off x="2133600" y="1752600"/>
            <a:ext cx="7010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Since Russia’s new </a:t>
            </a:r>
            <a:r>
              <a:rPr lang="en-US" altLang="en-US" u="sng">
                <a:solidFill>
                  <a:schemeClr val="bg1"/>
                </a:solidFill>
              </a:rPr>
              <a:t>communist</a:t>
            </a:r>
            <a:r>
              <a:rPr lang="en-US" altLang="en-US">
                <a:solidFill>
                  <a:schemeClr val="bg1"/>
                </a:solidFill>
              </a:rPr>
              <a:t> government left the war early, they were not invited to Versailles.  </a:t>
            </a:r>
          </a:p>
        </p:txBody>
      </p:sp>
      <p:pic>
        <p:nvPicPr>
          <p:cNvPr id="35851" name="Picture 20">
            <a:extLst>
              <a:ext uri="{FF2B5EF4-FFF2-40B4-BE49-F238E27FC236}">
                <a16:creationId xmlns:a16="http://schemas.microsoft.com/office/drawing/2014/main" id="{5732F4AD-2E5D-4CD9-8F57-88467A5BA5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600" y="5562600"/>
            <a:ext cx="1676400" cy="1154113"/>
          </a:xfrm>
          <a:prstGeom prst="rect">
            <a:avLst/>
          </a:prstGeom>
          <a:noFill/>
          <a:ln w="9525">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69" name="Text Box 21">
            <a:extLst>
              <a:ext uri="{FF2B5EF4-FFF2-40B4-BE49-F238E27FC236}">
                <a16:creationId xmlns:a16="http://schemas.microsoft.com/office/drawing/2014/main" id="{AE3555C7-D26E-45D1-9775-7314FB101A4F}"/>
              </a:ext>
            </a:extLst>
          </p:cNvPr>
          <p:cNvSpPr txBox="1">
            <a:spLocks noChangeArrowheads="1"/>
          </p:cNvSpPr>
          <p:nvPr/>
        </p:nvSpPr>
        <p:spPr bwMode="auto">
          <a:xfrm>
            <a:off x="152400" y="2514600"/>
            <a:ext cx="8839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Allies wanted to </a:t>
            </a:r>
            <a:r>
              <a:rPr lang="en-US" altLang="en-US" u="sng">
                <a:solidFill>
                  <a:schemeClr val="bg1"/>
                </a:solidFill>
              </a:rPr>
              <a:t>weaken</a:t>
            </a:r>
            <a:r>
              <a:rPr lang="en-US" altLang="en-US">
                <a:solidFill>
                  <a:schemeClr val="bg1"/>
                </a:solidFill>
              </a:rPr>
              <a:t> Russia to keep communism from </a:t>
            </a:r>
            <a:r>
              <a:rPr lang="en-US" altLang="en-US" u="sng">
                <a:solidFill>
                  <a:schemeClr val="bg1"/>
                </a:solidFill>
              </a:rPr>
              <a:t>spreading</a:t>
            </a:r>
            <a:r>
              <a:rPr lang="en-US" altLang="en-US">
                <a:solidFill>
                  <a:schemeClr val="bg1"/>
                </a:solidFill>
              </a:rPr>
              <a:t> westward. </a:t>
            </a:r>
          </a:p>
        </p:txBody>
      </p:sp>
      <p:sp>
        <p:nvSpPr>
          <p:cNvPr id="35853" name="AutoShape 22">
            <a:extLst>
              <a:ext uri="{FF2B5EF4-FFF2-40B4-BE49-F238E27FC236}">
                <a16:creationId xmlns:a16="http://schemas.microsoft.com/office/drawing/2014/main" id="{F18D5649-C387-4241-8FD6-9787BEE8245F}"/>
              </a:ext>
            </a:extLst>
          </p:cNvPr>
          <p:cNvSpPr>
            <a:spLocks noChangeArrowheads="1"/>
          </p:cNvSpPr>
          <p:nvPr/>
        </p:nvSpPr>
        <p:spPr bwMode="auto">
          <a:xfrm>
            <a:off x="1143000" y="5562600"/>
            <a:ext cx="1371600" cy="1143000"/>
          </a:xfrm>
          <a:custGeom>
            <a:avLst/>
            <a:gdLst>
              <a:gd name="T0" fmla="*/ 685800 w 21600"/>
              <a:gd name="T1" fmla="*/ 0 h 21600"/>
              <a:gd name="T2" fmla="*/ 200851 w 21600"/>
              <a:gd name="T3" fmla="*/ 167375 h 21600"/>
              <a:gd name="T4" fmla="*/ 0 w 21600"/>
              <a:gd name="T5" fmla="*/ 571500 h 21600"/>
              <a:gd name="T6" fmla="*/ 200851 w 21600"/>
              <a:gd name="T7" fmla="*/ 975625 h 21600"/>
              <a:gd name="T8" fmla="*/ 685800 w 21600"/>
              <a:gd name="T9" fmla="*/ 1143000 h 21600"/>
              <a:gd name="T10" fmla="*/ 1170750 w 21600"/>
              <a:gd name="T11" fmla="*/ 975625 h 21600"/>
              <a:gd name="T12" fmla="*/ 1371600 w 21600"/>
              <a:gd name="T13" fmla="*/ 571500 h 21600"/>
              <a:gd name="T14" fmla="*/ 1170750 w 21600"/>
              <a:gd name="T15" fmla="*/ 16737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641" y="16145"/>
                </a:moveTo>
                <a:cubicBezTo>
                  <a:pt x="18834" y="14618"/>
                  <a:pt x="19482" y="12737"/>
                  <a:pt x="19482" y="10800"/>
                </a:cubicBezTo>
                <a:cubicBezTo>
                  <a:pt x="19482" y="6005"/>
                  <a:pt x="15594" y="2118"/>
                  <a:pt x="10800" y="2118"/>
                </a:cubicBezTo>
                <a:cubicBezTo>
                  <a:pt x="8862" y="2118"/>
                  <a:pt x="6981" y="2765"/>
                  <a:pt x="5454" y="3958"/>
                </a:cubicBezTo>
                <a:lnTo>
                  <a:pt x="17641" y="16145"/>
                </a:lnTo>
                <a:close/>
                <a:moveTo>
                  <a:pt x="3958" y="5454"/>
                </a:moveTo>
                <a:cubicBezTo>
                  <a:pt x="2765" y="6981"/>
                  <a:pt x="2118" y="8862"/>
                  <a:pt x="2118" y="10799"/>
                </a:cubicBezTo>
                <a:cubicBezTo>
                  <a:pt x="2118" y="15594"/>
                  <a:pt x="6005" y="19482"/>
                  <a:pt x="10800" y="19482"/>
                </a:cubicBezTo>
                <a:cubicBezTo>
                  <a:pt x="12737" y="19482"/>
                  <a:pt x="14618" y="18834"/>
                  <a:pt x="16145" y="17641"/>
                </a:cubicBezTo>
                <a:lnTo>
                  <a:pt x="3958" y="5454"/>
                </a:lnTo>
                <a:close/>
              </a:path>
            </a:pathLst>
          </a:custGeom>
          <a:solidFill>
            <a:schemeClr val="bg1"/>
          </a:solidFill>
          <a:ln w="381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7666"/>
                                        </p:tgtEl>
                                        <p:attrNameLst>
                                          <p:attrName>style.visibility</p:attrName>
                                        </p:attrNameLst>
                                      </p:cBhvr>
                                      <p:to>
                                        <p:strVal val="visible"/>
                                      </p:to>
                                    </p:set>
                                    <p:animEffect transition="in" filter="blinds(horizontal)">
                                      <p:cBhvr>
                                        <p:cTn id="7" dur="500"/>
                                        <p:tgtEl>
                                          <p:spTgt spid="276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69"/>
                                        </p:tgtEl>
                                        <p:attrNameLst>
                                          <p:attrName>style.visibility</p:attrName>
                                        </p:attrNameLst>
                                      </p:cBhvr>
                                      <p:to>
                                        <p:strVal val="visible"/>
                                      </p:to>
                                    </p:set>
                                    <p:animEffect transition="in" filter="blinds(horizontal)">
                                      <p:cBhvr>
                                        <p:cTn id="12" dur="500"/>
                                        <p:tgtEl>
                                          <p:spTgt spid="2766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664"/>
                                        </p:tgtEl>
                                        <p:attrNameLst>
                                          <p:attrName>style.visibility</p:attrName>
                                        </p:attrNameLst>
                                      </p:cBhvr>
                                      <p:to>
                                        <p:strVal val="visible"/>
                                      </p:to>
                                    </p:set>
                                    <p:animEffect transition="in" filter="blinds(horizontal)">
                                      <p:cBhvr>
                                        <p:cTn id="17" dur="500"/>
                                        <p:tgtEl>
                                          <p:spTgt spid="276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4" grpId="0" autoUpdateAnimBg="0"/>
      <p:bldP spid="27666" grpId="0" autoUpdateAnimBg="0"/>
      <p:bldP spid="27669"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026">
            <a:extLst>
              <a:ext uri="{FF2B5EF4-FFF2-40B4-BE49-F238E27FC236}">
                <a16:creationId xmlns:a16="http://schemas.microsoft.com/office/drawing/2014/main" id="{830EC6C2-40DC-47D5-B27C-F9C3FE1BED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370"/>
          <a:stretch>
            <a:fillRect/>
          </a:stretch>
        </p:blipFill>
        <p:spPr bwMode="auto">
          <a:xfrm>
            <a:off x="228600" y="0"/>
            <a:ext cx="86868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71" name="Freeform 1031">
            <a:extLst>
              <a:ext uri="{FF2B5EF4-FFF2-40B4-BE49-F238E27FC236}">
                <a16:creationId xmlns:a16="http://schemas.microsoft.com/office/drawing/2014/main" id="{5A345D3E-F91E-4B94-A61B-19E77112AA5F}"/>
              </a:ext>
            </a:extLst>
          </p:cNvPr>
          <p:cNvSpPr>
            <a:spLocks/>
          </p:cNvSpPr>
          <p:nvPr/>
        </p:nvSpPr>
        <p:spPr bwMode="auto">
          <a:xfrm>
            <a:off x="6383338" y="498475"/>
            <a:ext cx="1633537" cy="2571750"/>
          </a:xfrm>
          <a:custGeom>
            <a:avLst/>
            <a:gdLst>
              <a:gd name="T0" fmla="*/ 1198562 w 1029"/>
              <a:gd name="T1" fmla="*/ 4763 h 1620"/>
              <a:gd name="T2" fmla="*/ 1328737 w 1029"/>
              <a:gd name="T3" fmla="*/ 50800 h 1620"/>
              <a:gd name="T4" fmla="*/ 1411287 w 1029"/>
              <a:gd name="T5" fmla="*/ 133350 h 1620"/>
              <a:gd name="T6" fmla="*/ 1427162 w 1029"/>
              <a:gd name="T7" fmla="*/ 247650 h 1620"/>
              <a:gd name="T8" fmla="*/ 1457325 w 1029"/>
              <a:gd name="T9" fmla="*/ 461963 h 1620"/>
              <a:gd name="T10" fmla="*/ 1563687 w 1029"/>
              <a:gd name="T11" fmla="*/ 622300 h 1620"/>
              <a:gd name="T12" fmla="*/ 1525587 w 1029"/>
              <a:gd name="T13" fmla="*/ 881063 h 1620"/>
              <a:gd name="T14" fmla="*/ 1533525 w 1029"/>
              <a:gd name="T15" fmla="*/ 1300163 h 1620"/>
              <a:gd name="T16" fmla="*/ 1487487 w 1029"/>
              <a:gd name="T17" fmla="*/ 1558925 h 1620"/>
              <a:gd name="T18" fmla="*/ 1601787 w 1029"/>
              <a:gd name="T19" fmla="*/ 1909763 h 1620"/>
              <a:gd name="T20" fmla="*/ 1595437 w 1029"/>
              <a:gd name="T21" fmla="*/ 2222500 h 1620"/>
              <a:gd name="T22" fmla="*/ 1481137 w 1029"/>
              <a:gd name="T23" fmla="*/ 2451100 h 1620"/>
              <a:gd name="T24" fmla="*/ 1419225 w 1029"/>
              <a:gd name="T25" fmla="*/ 2571750 h 1620"/>
              <a:gd name="T26" fmla="*/ 1122362 w 1029"/>
              <a:gd name="T27" fmla="*/ 2389188 h 1620"/>
              <a:gd name="T28" fmla="*/ 901700 w 1029"/>
              <a:gd name="T29" fmla="*/ 2457450 h 1620"/>
              <a:gd name="T30" fmla="*/ 801687 w 1029"/>
              <a:gd name="T31" fmla="*/ 2427288 h 1620"/>
              <a:gd name="T32" fmla="*/ 611187 w 1029"/>
              <a:gd name="T33" fmla="*/ 2381250 h 1620"/>
              <a:gd name="T34" fmla="*/ 300037 w 1029"/>
              <a:gd name="T35" fmla="*/ 2481263 h 1620"/>
              <a:gd name="T36" fmla="*/ 185737 w 1029"/>
              <a:gd name="T37" fmla="*/ 2359025 h 1620"/>
              <a:gd name="T38" fmla="*/ 123825 w 1029"/>
              <a:gd name="T39" fmla="*/ 2244725 h 1620"/>
              <a:gd name="T40" fmla="*/ 17462 w 1029"/>
              <a:gd name="T41" fmla="*/ 2032000 h 1620"/>
              <a:gd name="T42" fmla="*/ 123825 w 1029"/>
              <a:gd name="T43" fmla="*/ 1879600 h 1620"/>
              <a:gd name="T44" fmla="*/ 414337 w 1029"/>
              <a:gd name="T45" fmla="*/ 1719263 h 1620"/>
              <a:gd name="T46" fmla="*/ 741362 w 1029"/>
              <a:gd name="T47" fmla="*/ 1635125 h 1620"/>
              <a:gd name="T48" fmla="*/ 833437 w 1029"/>
              <a:gd name="T49" fmla="*/ 1390650 h 1620"/>
              <a:gd name="T50" fmla="*/ 635000 w 1029"/>
              <a:gd name="T51" fmla="*/ 1223963 h 1620"/>
              <a:gd name="T52" fmla="*/ 504825 w 1029"/>
              <a:gd name="T53" fmla="*/ 933450 h 1620"/>
              <a:gd name="T54" fmla="*/ 566737 w 1029"/>
              <a:gd name="T55" fmla="*/ 720725 h 1620"/>
              <a:gd name="T56" fmla="*/ 665162 w 1029"/>
              <a:gd name="T57" fmla="*/ 522288 h 1620"/>
              <a:gd name="T58" fmla="*/ 771525 w 1029"/>
              <a:gd name="T59" fmla="*/ 400050 h 1620"/>
              <a:gd name="T60" fmla="*/ 703262 w 1029"/>
              <a:gd name="T61" fmla="*/ 514350 h 1620"/>
              <a:gd name="T62" fmla="*/ 809625 w 1029"/>
              <a:gd name="T63" fmla="*/ 614363 h 1620"/>
              <a:gd name="T64" fmla="*/ 1000125 w 1029"/>
              <a:gd name="T65" fmla="*/ 652463 h 1620"/>
              <a:gd name="T66" fmla="*/ 969962 w 1029"/>
              <a:gd name="T67" fmla="*/ 415925 h 1620"/>
              <a:gd name="T68" fmla="*/ 909637 w 1029"/>
              <a:gd name="T69" fmla="*/ 400050 h 1620"/>
              <a:gd name="T70" fmla="*/ 855662 w 1029"/>
              <a:gd name="T71" fmla="*/ 309563 h 1620"/>
              <a:gd name="T72" fmla="*/ 847725 w 1029"/>
              <a:gd name="T73" fmla="*/ 157163 h 16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29" h="1620">
                <a:moveTo>
                  <a:pt x="544" y="89"/>
                </a:moveTo>
                <a:cubicBezTo>
                  <a:pt x="593" y="40"/>
                  <a:pt x="687" y="15"/>
                  <a:pt x="755" y="3"/>
                </a:cubicBezTo>
                <a:cubicBezTo>
                  <a:pt x="774" y="5"/>
                  <a:pt x="798" y="0"/>
                  <a:pt x="813" y="12"/>
                </a:cubicBezTo>
                <a:cubicBezTo>
                  <a:pt x="832" y="27"/>
                  <a:pt x="810" y="29"/>
                  <a:pt x="837" y="32"/>
                </a:cubicBezTo>
                <a:cubicBezTo>
                  <a:pt x="864" y="35"/>
                  <a:pt x="891" y="35"/>
                  <a:pt x="918" y="36"/>
                </a:cubicBezTo>
                <a:cubicBezTo>
                  <a:pt x="902" y="85"/>
                  <a:pt x="919" y="76"/>
                  <a:pt x="889" y="84"/>
                </a:cubicBezTo>
                <a:cubicBezTo>
                  <a:pt x="886" y="94"/>
                  <a:pt x="877" y="102"/>
                  <a:pt x="875" y="113"/>
                </a:cubicBezTo>
                <a:cubicBezTo>
                  <a:pt x="872" y="131"/>
                  <a:pt x="886" y="148"/>
                  <a:pt x="899" y="156"/>
                </a:cubicBezTo>
                <a:cubicBezTo>
                  <a:pt x="906" y="182"/>
                  <a:pt x="909" y="214"/>
                  <a:pt x="933" y="228"/>
                </a:cubicBezTo>
                <a:cubicBezTo>
                  <a:pt x="940" y="253"/>
                  <a:pt x="947" y="281"/>
                  <a:pt x="918" y="291"/>
                </a:cubicBezTo>
                <a:cubicBezTo>
                  <a:pt x="906" y="325"/>
                  <a:pt x="932" y="340"/>
                  <a:pt x="961" y="348"/>
                </a:cubicBezTo>
                <a:cubicBezTo>
                  <a:pt x="967" y="367"/>
                  <a:pt x="980" y="373"/>
                  <a:pt x="985" y="392"/>
                </a:cubicBezTo>
                <a:cubicBezTo>
                  <a:pt x="983" y="435"/>
                  <a:pt x="983" y="467"/>
                  <a:pt x="976" y="507"/>
                </a:cubicBezTo>
                <a:cubicBezTo>
                  <a:pt x="973" y="524"/>
                  <a:pt x="961" y="555"/>
                  <a:pt x="961" y="555"/>
                </a:cubicBezTo>
                <a:cubicBezTo>
                  <a:pt x="969" y="601"/>
                  <a:pt x="970" y="591"/>
                  <a:pt x="1005" y="612"/>
                </a:cubicBezTo>
                <a:cubicBezTo>
                  <a:pt x="1029" y="652"/>
                  <a:pt x="993" y="778"/>
                  <a:pt x="966" y="819"/>
                </a:cubicBezTo>
                <a:cubicBezTo>
                  <a:pt x="958" y="855"/>
                  <a:pt x="960" y="893"/>
                  <a:pt x="952" y="929"/>
                </a:cubicBezTo>
                <a:cubicBezTo>
                  <a:pt x="948" y="947"/>
                  <a:pt x="937" y="982"/>
                  <a:pt x="937" y="982"/>
                </a:cubicBezTo>
                <a:cubicBezTo>
                  <a:pt x="942" y="1081"/>
                  <a:pt x="925" y="1115"/>
                  <a:pt x="1014" y="1140"/>
                </a:cubicBezTo>
                <a:cubicBezTo>
                  <a:pt x="1021" y="1162"/>
                  <a:pt x="1016" y="1181"/>
                  <a:pt x="1009" y="1203"/>
                </a:cubicBezTo>
                <a:cubicBezTo>
                  <a:pt x="1012" y="1247"/>
                  <a:pt x="1014" y="1299"/>
                  <a:pt x="1029" y="1342"/>
                </a:cubicBezTo>
                <a:cubicBezTo>
                  <a:pt x="1022" y="1362"/>
                  <a:pt x="1011" y="1379"/>
                  <a:pt x="1005" y="1400"/>
                </a:cubicBezTo>
                <a:cubicBezTo>
                  <a:pt x="1000" y="1438"/>
                  <a:pt x="1000" y="1441"/>
                  <a:pt x="976" y="1467"/>
                </a:cubicBezTo>
                <a:cubicBezTo>
                  <a:pt x="966" y="1495"/>
                  <a:pt x="945" y="1517"/>
                  <a:pt x="933" y="1544"/>
                </a:cubicBezTo>
                <a:cubicBezTo>
                  <a:pt x="926" y="1559"/>
                  <a:pt x="926" y="1577"/>
                  <a:pt x="918" y="1592"/>
                </a:cubicBezTo>
                <a:cubicBezTo>
                  <a:pt x="912" y="1603"/>
                  <a:pt x="901" y="1610"/>
                  <a:pt x="894" y="1620"/>
                </a:cubicBezTo>
                <a:cubicBezTo>
                  <a:pt x="867" y="1616"/>
                  <a:pt x="855" y="1613"/>
                  <a:pt x="832" y="1601"/>
                </a:cubicBezTo>
                <a:cubicBezTo>
                  <a:pt x="803" y="1560"/>
                  <a:pt x="756" y="1518"/>
                  <a:pt x="707" y="1505"/>
                </a:cubicBezTo>
                <a:cubicBezTo>
                  <a:pt x="682" y="1489"/>
                  <a:pt x="677" y="1491"/>
                  <a:pt x="645" y="1496"/>
                </a:cubicBezTo>
                <a:cubicBezTo>
                  <a:pt x="617" y="1523"/>
                  <a:pt x="602" y="1532"/>
                  <a:pt x="568" y="1548"/>
                </a:cubicBezTo>
                <a:cubicBezTo>
                  <a:pt x="550" y="1547"/>
                  <a:pt x="532" y="1549"/>
                  <a:pt x="515" y="1544"/>
                </a:cubicBezTo>
                <a:cubicBezTo>
                  <a:pt x="509" y="1542"/>
                  <a:pt x="509" y="1533"/>
                  <a:pt x="505" y="1529"/>
                </a:cubicBezTo>
                <a:cubicBezTo>
                  <a:pt x="494" y="1518"/>
                  <a:pt x="476" y="1510"/>
                  <a:pt x="462" y="1505"/>
                </a:cubicBezTo>
                <a:cubicBezTo>
                  <a:pt x="422" y="1475"/>
                  <a:pt x="424" y="1492"/>
                  <a:pt x="385" y="1500"/>
                </a:cubicBezTo>
                <a:cubicBezTo>
                  <a:pt x="362" y="1538"/>
                  <a:pt x="328" y="1563"/>
                  <a:pt x="285" y="1572"/>
                </a:cubicBezTo>
                <a:cubicBezTo>
                  <a:pt x="253" y="1569"/>
                  <a:pt x="220" y="1570"/>
                  <a:pt x="189" y="1563"/>
                </a:cubicBezTo>
                <a:cubicBezTo>
                  <a:pt x="167" y="1558"/>
                  <a:pt x="169" y="1523"/>
                  <a:pt x="145" y="1515"/>
                </a:cubicBezTo>
                <a:cubicBezTo>
                  <a:pt x="136" y="1505"/>
                  <a:pt x="121" y="1499"/>
                  <a:pt x="117" y="1486"/>
                </a:cubicBezTo>
                <a:cubicBezTo>
                  <a:pt x="105" y="1452"/>
                  <a:pt x="113" y="1465"/>
                  <a:pt x="97" y="1443"/>
                </a:cubicBezTo>
                <a:cubicBezTo>
                  <a:pt x="88" y="1388"/>
                  <a:pt x="103" y="1438"/>
                  <a:pt x="78" y="1414"/>
                </a:cubicBezTo>
                <a:cubicBezTo>
                  <a:pt x="72" y="1408"/>
                  <a:pt x="58" y="1342"/>
                  <a:pt x="49" y="1323"/>
                </a:cubicBezTo>
                <a:cubicBezTo>
                  <a:pt x="41" y="1306"/>
                  <a:pt x="11" y="1280"/>
                  <a:pt x="11" y="1280"/>
                </a:cubicBezTo>
                <a:cubicBezTo>
                  <a:pt x="0" y="1248"/>
                  <a:pt x="18" y="1240"/>
                  <a:pt x="40" y="1222"/>
                </a:cubicBezTo>
                <a:cubicBezTo>
                  <a:pt x="55" y="1209"/>
                  <a:pt x="61" y="1195"/>
                  <a:pt x="78" y="1184"/>
                </a:cubicBezTo>
                <a:cubicBezTo>
                  <a:pt x="106" y="1142"/>
                  <a:pt x="158" y="1117"/>
                  <a:pt x="203" y="1097"/>
                </a:cubicBezTo>
                <a:cubicBezTo>
                  <a:pt x="221" y="1089"/>
                  <a:pt x="261" y="1083"/>
                  <a:pt x="261" y="1083"/>
                </a:cubicBezTo>
                <a:cubicBezTo>
                  <a:pt x="291" y="1033"/>
                  <a:pt x="306" y="1048"/>
                  <a:pt x="376" y="1044"/>
                </a:cubicBezTo>
                <a:cubicBezTo>
                  <a:pt x="428" y="1030"/>
                  <a:pt x="398" y="1036"/>
                  <a:pt x="467" y="1030"/>
                </a:cubicBezTo>
                <a:cubicBezTo>
                  <a:pt x="489" y="1015"/>
                  <a:pt x="501" y="1008"/>
                  <a:pt x="510" y="982"/>
                </a:cubicBezTo>
                <a:cubicBezTo>
                  <a:pt x="507" y="948"/>
                  <a:pt x="491" y="898"/>
                  <a:pt x="525" y="876"/>
                </a:cubicBezTo>
                <a:cubicBezTo>
                  <a:pt x="536" y="838"/>
                  <a:pt x="533" y="788"/>
                  <a:pt x="491" y="776"/>
                </a:cubicBezTo>
                <a:cubicBezTo>
                  <a:pt x="460" y="782"/>
                  <a:pt x="430" y="779"/>
                  <a:pt x="400" y="771"/>
                </a:cubicBezTo>
                <a:cubicBezTo>
                  <a:pt x="374" y="745"/>
                  <a:pt x="361" y="749"/>
                  <a:pt x="361" y="708"/>
                </a:cubicBezTo>
                <a:cubicBezTo>
                  <a:pt x="352" y="667"/>
                  <a:pt x="342" y="623"/>
                  <a:pt x="318" y="588"/>
                </a:cubicBezTo>
                <a:cubicBezTo>
                  <a:pt x="320" y="563"/>
                  <a:pt x="320" y="537"/>
                  <a:pt x="323" y="512"/>
                </a:cubicBezTo>
                <a:cubicBezTo>
                  <a:pt x="325" y="490"/>
                  <a:pt x="350" y="476"/>
                  <a:pt x="357" y="454"/>
                </a:cubicBezTo>
                <a:cubicBezTo>
                  <a:pt x="366" y="427"/>
                  <a:pt x="360" y="403"/>
                  <a:pt x="385" y="387"/>
                </a:cubicBezTo>
                <a:cubicBezTo>
                  <a:pt x="399" y="367"/>
                  <a:pt x="411" y="352"/>
                  <a:pt x="419" y="329"/>
                </a:cubicBezTo>
                <a:cubicBezTo>
                  <a:pt x="426" y="200"/>
                  <a:pt x="404" y="260"/>
                  <a:pt x="467" y="219"/>
                </a:cubicBezTo>
                <a:cubicBezTo>
                  <a:pt x="517" y="225"/>
                  <a:pt x="528" y="221"/>
                  <a:pt x="486" y="252"/>
                </a:cubicBezTo>
                <a:cubicBezTo>
                  <a:pt x="477" y="267"/>
                  <a:pt x="470" y="281"/>
                  <a:pt x="462" y="296"/>
                </a:cubicBezTo>
                <a:cubicBezTo>
                  <a:pt x="457" y="306"/>
                  <a:pt x="443" y="324"/>
                  <a:pt x="443" y="324"/>
                </a:cubicBezTo>
                <a:cubicBezTo>
                  <a:pt x="455" y="361"/>
                  <a:pt x="435" y="315"/>
                  <a:pt x="477" y="344"/>
                </a:cubicBezTo>
                <a:cubicBezTo>
                  <a:pt x="492" y="354"/>
                  <a:pt x="498" y="374"/>
                  <a:pt x="510" y="387"/>
                </a:cubicBezTo>
                <a:cubicBezTo>
                  <a:pt x="519" y="412"/>
                  <a:pt x="543" y="441"/>
                  <a:pt x="568" y="449"/>
                </a:cubicBezTo>
                <a:cubicBezTo>
                  <a:pt x="617" y="444"/>
                  <a:pt x="619" y="452"/>
                  <a:pt x="630" y="411"/>
                </a:cubicBezTo>
                <a:cubicBezTo>
                  <a:pt x="627" y="376"/>
                  <a:pt x="626" y="359"/>
                  <a:pt x="616" y="329"/>
                </a:cubicBezTo>
                <a:cubicBezTo>
                  <a:pt x="614" y="307"/>
                  <a:pt x="613" y="284"/>
                  <a:pt x="611" y="262"/>
                </a:cubicBezTo>
                <a:cubicBezTo>
                  <a:pt x="610" y="254"/>
                  <a:pt x="613" y="242"/>
                  <a:pt x="606" y="238"/>
                </a:cubicBezTo>
                <a:cubicBezTo>
                  <a:pt x="596" y="232"/>
                  <a:pt x="584" y="249"/>
                  <a:pt x="573" y="252"/>
                </a:cubicBezTo>
                <a:cubicBezTo>
                  <a:pt x="542" y="246"/>
                  <a:pt x="557" y="255"/>
                  <a:pt x="549" y="224"/>
                </a:cubicBezTo>
                <a:cubicBezTo>
                  <a:pt x="546" y="214"/>
                  <a:pt x="539" y="195"/>
                  <a:pt x="539" y="195"/>
                </a:cubicBezTo>
                <a:cubicBezTo>
                  <a:pt x="537" y="179"/>
                  <a:pt x="529" y="163"/>
                  <a:pt x="529" y="147"/>
                </a:cubicBezTo>
                <a:cubicBezTo>
                  <a:pt x="529" y="131"/>
                  <a:pt x="530" y="115"/>
                  <a:pt x="534" y="99"/>
                </a:cubicBezTo>
                <a:cubicBezTo>
                  <a:pt x="545" y="53"/>
                  <a:pt x="544" y="86"/>
                  <a:pt x="544" y="89"/>
                </a:cubicBezTo>
                <a:close/>
              </a:path>
            </a:pathLst>
          </a:custGeom>
          <a:noFill/>
          <a:ln w="7620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473" name="Freeform 1033">
            <a:extLst>
              <a:ext uri="{FF2B5EF4-FFF2-40B4-BE49-F238E27FC236}">
                <a16:creationId xmlns:a16="http://schemas.microsoft.com/office/drawing/2014/main" id="{28D5B571-8D6F-47AA-A41D-5D174EFCB712}"/>
              </a:ext>
            </a:extLst>
          </p:cNvPr>
          <p:cNvSpPr>
            <a:spLocks/>
          </p:cNvSpPr>
          <p:nvPr/>
        </p:nvSpPr>
        <p:spPr bwMode="auto">
          <a:xfrm>
            <a:off x="6908800" y="0"/>
            <a:ext cx="1244600" cy="465138"/>
          </a:xfrm>
          <a:custGeom>
            <a:avLst/>
            <a:gdLst>
              <a:gd name="T0" fmla="*/ 1092200 w 784"/>
              <a:gd name="T1" fmla="*/ 0 h 293"/>
              <a:gd name="T2" fmla="*/ 47625 w 784"/>
              <a:gd name="T3" fmla="*/ 22225 h 293"/>
              <a:gd name="T4" fmla="*/ 55563 w 784"/>
              <a:gd name="T5" fmla="*/ 46038 h 293"/>
              <a:gd name="T6" fmla="*/ 33338 w 784"/>
              <a:gd name="T7" fmla="*/ 114300 h 293"/>
              <a:gd name="T8" fmla="*/ 85725 w 784"/>
              <a:gd name="T9" fmla="*/ 304800 h 293"/>
              <a:gd name="T10" fmla="*/ 131763 w 784"/>
              <a:gd name="T11" fmla="*/ 350838 h 293"/>
              <a:gd name="T12" fmla="*/ 177800 w 784"/>
              <a:gd name="T13" fmla="*/ 373063 h 293"/>
              <a:gd name="T14" fmla="*/ 330200 w 784"/>
              <a:gd name="T15" fmla="*/ 465138 h 293"/>
              <a:gd name="T16" fmla="*/ 588963 w 784"/>
              <a:gd name="T17" fmla="*/ 373063 h 293"/>
              <a:gd name="T18" fmla="*/ 635000 w 784"/>
              <a:gd name="T19" fmla="*/ 342900 h 293"/>
              <a:gd name="T20" fmla="*/ 711200 w 784"/>
              <a:gd name="T21" fmla="*/ 320675 h 293"/>
              <a:gd name="T22" fmla="*/ 757238 w 784"/>
              <a:gd name="T23" fmla="*/ 304800 h 293"/>
              <a:gd name="T24" fmla="*/ 931863 w 784"/>
              <a:gd name="T25" fmla="*/ 244475 h 293"/>
              <a:gd name="T26" fmla="*/ 955675 w 784"/>
              <a:gd name="T27" fmla="*/ 236538 h 293"/>
              <a:gd name="T28" fmla="*/ 977900 w 784"/>
              <a:gd name="T29" fmla="*/ 220663 h 293"/>
              <a:gd name="T30" fmla="*/ 993775 w 784"/>
              <a:gd name="T31" fmla="*/ 282575 h 293"/>
              <a:gd name="T32" fmla="*/ 1016000 w 784"/>
              <a:gd name="T33" fmla="*/ 288925 h 293"/>
              <a:gd name="T34" fmla="*/ 1108075 w 784"/>
              <a:gd name="T35" fmla="*/ 320675 h 293"/>
              <a:gd name="T36" fmla="*/ 1168400 w 784"/>
              <a:gd name="T37" fmla="*/ 274638 h 293"/>
              <a:gd name="T38" fmla="*/ 1214438 w 784"/>
              <a:gd name="T39" fmla="*/ 258763 h 293"/>
              <a:gd name="T40" fmla="*/ 1244600 w 784"/>
              <a:gd name="T41" fmla="*/ 190500 h 293"/>
              <a:gd name="T42" fmla="*/ 1152525 w 784"/>
              <a:gd name="T43" fmla="*/ 84138 h 293"/>
              <a:gd name="T44" fmla="*/ 1092200 w 784"/>
              <a:gd name="T45" fmla="*/ 0 h 29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784" h="293">
                <a:moveTo>
                  <a:pt x="688" y="0"/>
                </a:moveTo>
                <a:cubicBezTo>
                  <a:pt x="469" y="5"/>
                  <a:pt x="249" y="4"/>
                  <a:pt x="30" y="14"/>
                </a:cubicBezTo>
                <a:cubicBezTo>
                  <a:pt x="25" y="14"/>
                  <a:pt x="35" y="24"/>
                  <a:pt x="35" y="29"/>
                </a:cubicBezTo>
                <a:cubicBezTo>
                  <a:pt x="35" y="41"/>
                  <a:pt x="25" y="61"/>
                  <a:pt x="21" y="72"/>
                </a:cubicBezTo>
                <a:cubicBezTo>
                  <a:pt x="18" y="123"/>
                  <a:pt x="0" y="173"/>
                  <a:pt x="54" y="192"/>
                </a:cubicBezTo>
                <a:cubicBezTo>
                  <a:pt x="64" y="201"/>
                  <a:pt x="72" y="213"/>
                  <a:pt x="83" y="221"/>
                </a:cubicBezTo>
                <a:cubicBezTo>
                  <a:pt x="92" y="227"/>
                  <a:pt x="103" y="229"/>
                  <a:pt x="112" y="235"/>
                </a:cubicBezTo>
                <a:cubicBezTo>
                  <a:pt x="127" y="279"/>
                  <a:pt x="167" y="282"/>
                  <a:pt x="208" y="293"/>
                </a:cubicBezTo>
                <a:cubicBezTo>
                  <a:pt x="264" y="281"/>
                  <a:pt x="317" y="254"/>
                  <a:pt x="371" y="235"/>
                </a:cubicBezTo>
                <a:cubicBezTo>
                  <a:pt x="390" y="228"/>
                  <a:pt x="382" y="224"/>
                  <a:pt x="400" y="216"/>
                </a:cubicBezTo>
                <a:cubicBezTo>
                  <a:pt x="432" y="201"/>
                  <a:pt x="421" y="210"/>
                  <a:pt x="448" y="202"/>
                </a:cubicBezTo>
                <a:cubicBezTo>
                  <a:pt x="458" y="199"/>
                  <a:pt x="477" y="192"/>
                  <a:pt x="477" y="192"/>
                </a:cubicBezTo>
                <a:cubicBezTo>
                  <a:pt x="518" y="163"/>
                  <a:pt x="534" y="158"/>
                  <a:pt x="587" y="154"/>
                </a:cubicBezTo>
                <a:cubicBezTo>
                  <a:pt x="592" y="152"/>
                  <a:pt x="597" y="151"/>
                  <a:pt x="602" y="149"/>
                </a:cubicBezTo>
                <a:cubicBezTo>
                  <a:pt x="607" y="146"/>
                  <a:pt x="610" y="138"/>
                  <a:pt x="616" y="139"/>
                </a:cubicBezTo>
                <a:cubicBezTo>
                  <a:pt x="629" y="142"/>
                  <a:pt x="618" y="167"/>
                  <a:pt x="626" y="178"/>
                </a:cubicBezTo>
                <a:cubicBezTo>
                  <a:pt x="629" y="182"/>
                  <a:pt x="636" y="180"/>
                  <a:pt x="640" y="182"/>
                </a:cubicBezTo>
                <a:cubicBezTo>
                  <a:pt x="660" y="190"/>
                  <a:pt x="678" y="195"/>
                  <a:pt x="698" y="202"/>
                </a:cubicBezTo>
                <a:cubicBezTo>
                  <a:pt x="722" y="185"/>
                  <a:pt x="706" y="182"/>
                  <a:pt x="736" y="173"/>
                </a:cubicBezTo>
                <a:cubicBezTo>
                  <a:pt x="746" y="170"/>
                  <a:pt x="765" y="163"/>
                  <a:pt x="765" y="163"/>
                </a:cubicBezTo>
                <a:cubicBezTo>
                  <a:pt x="773" y="150"/>
                  <a:pt x="784" y="120"/>
                  <a:pt x="784" y="120"/>
                </a:cubicBezTo>
                <a:cubicBezTo>
                  <a:pt x="772" y="73"/>
                  <a:pt x="773" y="69"/>
                  <a:pt x="726" y="53"/>
                </a:cubicBezTo>
                <a:cubicBezTo>
                  <a:pt x="712" y="29"/>
                  <a:pt x="710" y="22"/>
                  <a:pt x="688" y="0"/>
                </a:cubicBezTo>
                <a:close/>
              </a:path>
            </a:pathLst>
          </a:custGeom>
          <a:noFill/>
          <a:ln w="7620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474" name="Text Box 1034">
            <a:extLst>
              <a:ext uri="{FF2B5EF4-FFF2-40B4-BE49-F238E27FC236}">
                <a16:creationId xmlns:a16="http://schemas.microsoft.com/office/drawing/2014/main" id="{2D4103BE-85E6-43D6-BBB3-15E2556B529F}"/>
              </a:ext>
            </a:extLst>
          </p:cNvPr>
          <p:cNvSpPr txBox="1">
            <a:spLocks noChangeArrowheads="1"/>
          </p:cNvSpPr>
          <p:nvPr/>
        </p:nvSpPr>
        <p:spPr bwMode="auto">
          <a:xfrm>
            <a:off x="4267200" y="838200"/>
            <a:ext cx="2362200" cy="454025"/>
          </a:xfrm>
          <a:prstGeom prst="rect">
            <a:avLst/>
          </a:prstGeom>
          <a:solidFill>
            <a:schemeClr val="bg1"/>
          </a:solidFill>
          <a:ln w="5715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sz="2000" b="1"/>
              <a:t>Land Russia lost</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2474"/>
                                        </p:tgtEl>
                                        <p:attrNameLst>
                                          <p:attrName>style.visibility</p:attrName>
                                        </p:attrNameLst>
                                      </p:cBhvr>
                                      <p:to>
                                        <p:strVal val="visible"/>
                                      </p:to>
                                    </p:set>
                                    <p:anim calcmode="lin" valueType="num">
                                      <p:cBhvr>
                                        <p:cTn id="7" dur="500" fill="hold"/>
                                        <p:tgtEl>
                                          <p:spTgt spid="62474"/>
                                        </p:tgtEl>
                                        <p:attrNameLst>
                                          <p:attrName>ppt_w</p:attrName>
                                        </p:attrNameLst>
                                      </p:cBhvr>
                                      <p:tavLst>
                                        <p:tav tm="0">
                                          <p:val>
                                            <p:fltVal val="0"/>
                                          </p:val>
                                        </p:tav>
                                        <p:tav tm="100000">
                                          <p:val>
                                            <p:strVal val="#ppt_w"/>
                                          </p:val>
                                        </p:tav>
                                      </p:tavLst>
                                    </p:anim>
                                    <p:anim calcmode="lin" valueType="num">
                                      <p:cBhvr>
                                        <p:cTn id="8" dur="500" fill="hold"/>
                                        <p:tgtEl>
                                          <p:spTgt spid="62474"/>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2473"/>
                                        </p:tgtEl>
                                        <p:attrNameLst>
                                          <p:attrName>style.visibility</p:attrName>
                                        </p:attrNameLst>
                                      </p:cBhvr>
                                      <p:to>
                                        <p:strVal val="visible"/>
                                      </p:to>
                                    </p:set>
                                    <p:animEffect transition="in" filter="wipe(up)">
                                      <p:cBhvr>
                                        <p:cTn id="12" dur="500"/>
                                        <p:tgtEl>
                                          <p:spTgt spid="62473"/>
                                        </p:tgtEl>
                                      </p:cBhvr>
                                    </p:animEffect>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62471"/>
                                        </p:tgtEl>
                                        <p:attrNameLst>
                                          <p:attrName>style.visibility</p:attrName>
                                        </p:attrNameLst>
                                      </p:cBhvr>
                                      <p:to>
                                        <p:strVal val="visible"/>
                                      </p:to>
                                    </p:set>
                                    <p:animEffect transition="in" filter="wipe(up)">
                                      <p:cBhvr>
                                        <p:cTn id="16" dur="500"/>
                                        <p:tgtEl>
                                          <p:spTgt spid="62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4"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4">
            <a:extLst>
              <a:ext uri="{FF2B5EF4-FFF2-40B4-BE49-F238E27FC236}">
                <a16:creationId xmlns:a16="http://schemas.microsoft.com/office/drawing/2014/main" id="{C3F02E22-8DC2-4AFE-9975-4965FFCAF4F0}"/>
              </a:ext>
            </a:extLst>
          </p:cNvPr>
          <p:cNvSpPr txBox="1">
            <a:spLocks noChangeArrowheads="1"/>
          </p:cNvSpPr>
          <p:nvPr/>
        </p:nvSpPr>
        <p:spPr bwMode="auto">
          <a:xfrm>
            <a:off x="3810000" y="2209800"/>
            <a:ext cx="5181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President Wilson </a:t>
            </a:r>
            <a:r>
              <a:rPr lang="en-US" altLang="en-US" u="sng">
                <a:solidFill>
                  <a:schemeClr val="bg1"/>
                </a:solidFill>
              </a:rPr>
              <a:t>succeeded</a:t>
            </a:r>
            <a:r>
              <a:rPr lang="en-US" altLang="en-US">
                <a:solidFill>
                  <a:schemeClr val="bg1"/>
                </a:solidFill>
              </a:rPr>
              <a:t> in forming the League of Nations.</a:t>
            </a:r>
          </a:p>
        </p:txBody>
      </p:sp>
      <p:sp>
        <p:nvSpPr>
          <p:cNvPr id="40966" name="Text Box 6">
            <a:extLst>
              <a:ext uri="{FF2B5EF4-FFF2-40B4-BE49-F238E27FC236}">
                <a16:creationId xmlns:a16="http://schemas.microsoft.com/office/drawing/2014/main" id="{215AFFFE-2021-4BAC-8110-858534A1B006}"/>
              </a:ext>
            </a:extLst>
          </p:cNvPr>
          <p:cNvSpPr txBox="1">
            <a:spLocks noChangeArrowheads="1"/>
          </p:cNvSpPr>
          <p:nvPr/>
        </p:nvSpPr>
        <p:spPr bwMode="auto">
          <a:xfrm>
            <a:off x="3810000" y="2971800"/>
            <a:ext cx="52578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countries that joined the League promised to take cooperative </a:t>
            </a:r>
            <a:r>
              <a:rPr lang="en-US" altLang="en-US" u="sng">
                <a:solidFill>
                  <a:schemeClr val="bg1"/>
                </a:solidFill>
              </a:rPr>
              <a:t>economic</a:t>
            </a:r>
            <a:r>
              <a:rPr lang="en-US" altLang="en-US">
                <a:solidFill>
                  <a:schemeClr val="bg1"/>
                </a:solidFill>
              </a:rPr>
              <a:t> and </a:t>
            </a:r>
            <a:r>
              <a:rPr lang="en-US" altLang="en-US" u="sng">
                <a:solidFill>
                  <a:schemeClr val="bg1"/>
                </a:solidFill>
              </a:rPr>
              <a:t>military</a:t>
            </a:r>
            <a:r>
              <a:rPr lang="en-US" altLang="en-US">
                <a:solidFill>
                  <a:schemeClr val="bg1"/>
                </a:solidFill>
              </a:rPr>
              <a:t> actions against any aggressive country.</a:t>
            </a:r>
          </a:p>
        </p:txBody>
      </p:sp>
      <p:pic>
        <p:nvPicPr>
          <p:cNvPr id="37892" name="Picture 7">
            <a:extLst>
              <a:ext uri="{FF2B5EF4-FFF2-40B4-BE49-F238E27FC236}">
                <a16:creationId xmlns:a16="http://schemas.microsoft.com/office/drawing/2014/main" id="{68A19BFB-3D68-4CEC-98B6-E36882BC3FBB}"/>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3" name="Picture 9">
            <a:extLst>
              <a:ext uri="{FF2B5EF4-FFF2-40B4-BE49-F238E27FC236}">
                <a16:creationId xmlns:a16="http://schemas.microsoft.com/office/drawing/2014/main" id="{28C71CBA-B2BD-44F5-BB8D-65A80F2084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4" name="Picture 10">
            <a:extLst>
              <a:ext uri="{FF2B5EF4-FFF2-40B4-BE49-F238E27FC236}">
                <a16:creationId xmlns:a16="http://schemas.microsoft.com/office/drawing/2014/main" id="{35C11130-6C9E-4633-A016-7061E32687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5" name="Picture 12">
            <a:extLst>
              <a:ext uri="{FF2B5EF4-FFF2-40B4-BE49-F238E27FC236}">
                <a16:creationId xmlns:a16="http://schemas.microsoft.com/office/drawing/2014/main" id="{78BCC35E-7BE2-4F05-91FD-BC692DBAF1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6" name="WordArt 13">
            <a:extLst>
              <a:ext uri="{FF2B5EF4-FFF2-40B4-BE49-F238E27FC236}">
                <a16:creationId xmlns:a16="http://schemas.microsoft.com/office/drawing/2014/main" id="{2365D050-54BF-4567-BF6E-1B467B01EEB3}"/>
              </a:ext>
            </a:extLst>
          </p:cNvPr>
          <p:cNvSpPr>
            <a:spLocks noChangeArrowheads="1" noChangeShapeType="1" noTextEdit="1"/>
          </p:cNvSpPr>
          <p:nvPr/>
        </p:nvSpPr>
        <p:spPr bwMode="auto">
          <a:xfrm>
            <a:off x="1600200" y="304800"/>
            <a:ext cx="5943600" cy="9144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League of Nations</a:t>
            </a:r>
          </a:p>
        </p:txBody>
      </p:sp>
      <p:sp>
        <p:nvSpPr>
          <p:cNvPr id="37897" name="Text Box 14">
            <a:extLst>
              <a:ext uri="{FF2B5EF4-FFF2-40B4-BE49-F238E27FC236}">
                <a16:creationId xmlns:a16="http://schemas.microsoft.com/office/drawing/2014/main" id="{EDABFF6F-7B5A-4D71-8D0D-AADC82C7E04A}"/>
              </a:ext>
            </a:extLst>
          </p:cNvPr>
          <p:cNvSpPr txBox="1">
            <a:spLocks noChangeArrowheads="1"/>
          </p:cNvSpPr>
          <p:nvPr/>
        </p:nvSpPr>
        <p:spPr bwMode="auto">
          <a:xfrm>
            <a:off x="4876800" y="1600200"/>
            <a:ext cx="2895600" cy="495300"/>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algn="ctr" eaLnBrk="1" hangingPunct="1"/>
            <a:r>
              <a:rPr lang="en-US" altLang="en-US" b="1">
                <a:solidFill>
                  <a:schemeClr val="tx1"/>
                </a:solidFill>
              </a:rPr>
              <a:t>Wilson’s Creation</a:t>
            </a:r>
          </a:p>
        </p:txBody>
      </p:sp>
      <p:pic>
        <p:nvPicPr>
          <p:cNvPr id="37898" name="Picture 15">
            <a:extLst>
              <a:ext uri="{FF2B5EF4-FFF2-40B4-BE49-F238E27FC236}">
                <a16:creationId xmlns:a16="http://schemas.microsoft.com/office/drawing/2014/main" id="{024C28CA-A9AD-471D-B4E8-B351FB4DECA8}"/>
              </a:ext>
            </a:extLst>
          </p:cNvPr>
          <p:cNvPicPr>
            <a:picLocks noChangeAspect="1" noChangeArrowheads="1"/>
          </p:cNvPicPr>
          <p:nvPr/>
        </p:nvPicPr>
        <p:blipFill>
          <a:blip r:embed="rId6">
            <a:lum contrast="12000"/>
            <a:extLst>
              <a:ext uri="{28A0092B-C50C-407E-A947-70E740481C1C}">
                <a14:useLocalDpi xmlns:a14="http://schemas.microsoft.com/office/drawing/2010/main" val="0"/>
              </a:ext>
            </a:extLst>
          </a:blip>
          <a:srcRect b="8270"/>
          <a:stretch>
            <a:fillRect/>
          </a:stretch>
        </p:blipFill>
        <p:spPr bwMode="auto">
          <a:xfrm>
            <a:off x="152400" y="1524000"/>
            <a:ext cx="3581400" cy="5181600"/>
          </a:xfrm>
          <a:prstGeom prst="rect">
            <a:avLst/>
          </a:prstGeom>
          <a:noFill/>
          <a:ln w="38100">
            <a:solidFill>
              <a:srgbClr val="FFCC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76" name="Text Box 16">
            <a:extLst>
              <a:ext uri="{FF2B5EF4-FFF2-40B4-BE49-F238E27FC236}">
                <a16:creationId xmlns:a16="http://schemas.microsoft.com/office/drawing/2014/main" id="{F2CFA2E8-9264-49D5-AA51-2661AC1A9541}"/>
              </a:ext>
            </a:extLst>
          </p:cNvPr>
          <p:cNvSpPr txBox="1">
            <a:spLocks noChangeArrowheads="1"/>
          </p:cNvSpPr>
          <p:nvPr/>
        </p:nvSpPr>
        <p:spPr bwMode="auto">
          <a:xfrm>
            <a:off x="3810000" y="4419600"/>
            <a:ext cx="52578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Although Wilson’s idea, the United States </a:t>
            </a:r>
            <a:r>
              <a:rPr lang="en-US" altLang="en-US" u="sng">
                <a:solidFill>
                  <a:schemeClr val="bg1"/>
                </a:solidFill>
              </a:rPr>
              <a:t>Congress</a:t>
            </a:r>
            <a:r>
              <a:rPr lang="en-US" altLang="en-US">
                <a:solidFill>
                  <a:schemeClr val="bg1"/>
                </a:solidFill>
              </a:rPr>
              <a:t> rejected the League because Americans feared it would pull them into future European </a:t>
            </a:r>
            <a:r>
              <a:rPr lang="en-US" altLang="en-US" u="sng">
                <a:solidFill>
                  <a:schemeClr val="bg1"/>
                </a:solidFill>
              </a:rPr>
              <a:t>wars</a:t>
            </a:r>
            <a:r>
              <a:rPr lang="en-US" altLang="en-US">
                <a:solidFill>
                  <a:schemeClr val="bg1"/>
                </a:solidFill>
              </a:rPr>
              <a:t>.  </a:t>
            </a:r>
          </a:p>
        </p:txBody>
      </p:sp>
      <p:sp>
        <p:nvSpPr>
          <p:cNvPr id="40978" name="Text Box 18">
            <a:extLst>
              <a:ext uri="{FF2B5EF4-FFF2-40B4-BE49-F238E27FC236}">
                <a16:creationId xmlns:a16="http://schemas.microsoft.com/office/drawing/2014/main" id="{EF627BE0-F83B-49C6-A931-5C224C78D2F3}"/>
              </a:ext>
            </a:extLst>
          </p:cNvPr>
          <p:cNvSpPr txBox="1">
            <a:spLocks noChangeArrowheads="1"/>
          </p:cNvSpPr>
          <p:nvPr/>
        </p:nvSpPr>
        <p:spPr bwMode="auto">
          <a:xfrm>
            <a:off x="3810000" y="5907088"/>
            <a:ext cx="5257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The lack of the US severely </a:t>
            </a:r>
            <a:r>
              <a:rPr lang="en-US" altLang="en-US" u="sng">
                <a:solidFill>
                  <a:schemeClr val="bg1"/>
                </a:solidFill>
              </a:rPr>
              <a:t>weakened</a:t>
            </a:r>
            <a:r>
              <a:rPr lang="en-US" altLang="en-US">
                <a:solidFill>
                  <a:schemeClr val="bg1"/>
                </a:solidFill>
              </a:rPr>
              <a:t> the League.  </a:t>
            </a:r>
            <a:endParaRPr lang="en-US" alt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blinds(horizontal)">
                                      <p:cBhvr>
                                        <p:cTn id="7" dur="500"/>
                                        <p:tgtEl>
                                          <p:spTgt spid="409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66"/>
                                        </p:tgtEl>
                                        <p:attrNameLst>
                                          <p:attrName>style.visibility</p:attrName>
                                        </p:attrNameLst>
                                      </p:cBhvr>
                                      <p:to>
                                        <p:strVal val="visible"/>
                                      </p:to>
                                    </p:set>
                                    <p:animEffect transition="in" filter="blinds(horizontal)">
                                      <p:cBhvr>
                                        <p:cTn id="12" dur="500"/>
                                        <p:tgtEl>
                                          <p:spTgt spid="4096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76"/>
                                        </p:tgtEl>
                                        <p:attrNameLst>
                                          <p:attrName>style.visibility</p:attrName>
                                        </p:attrNameLst>
                                      </p:cBhvr>
                                      <p:to>
                                        <p:strVal val="visible"/>
                                      </p:to>
                                    </p:set>
                                    <p:animEffect transition="in" filter="blinds(horizontal)">
                                      <p:cBhvr>
                                        <p:cTn id="17" dur="500"/>
                                        <p:tgtEl>
                                          <p:spTgt spid="4097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978"/>
                                        </p:tgtEl>
                                        <p:attrNameLst>
                                          <p:attrName>style.visibility</p:attrName>
                                        </p:attrNameLst>
                                      </p:cBhvr>
                                      <p:to>
                                        <p:strVal val="visible"/>
                                      </p:to>
                                    </p:set>
                                    <p:animEffect transition="in" filter="blinds(horizontal)">
                                      <p:cBhvr>
                                        <p:cTn id="22" dur="500"/>
                                        <p:tgtEl>
                                          <p:spTgt spid="409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autoUpdateAnimBg="0"/>
      <p:bldP spid="40966" grpId="0" autoUpdateAnimBg="0"/>
      <p:bldP spid="40976" grpId="0" autoUpdateAnimBg="0"/>
      <p:bldP spid="40978"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Text Box 3">
            <a:extLst>
              <a:ext uri="{FF2B5EF4-FFF2-40B4-BE49-F238E27FC236}">
                <a16:creationId xmlns:a16="http://schemas.microsoft.com/office/drawing/2014/main" id="{3D87ECE2-C1C8-4153-9D23-66DA65896FC7}"/>
              </a:ext>
            </a:extLst>
          </p:cNvPr>
          <p:cNvSpPr txBox="1">
            <a:spLocks noChangeArrowheads="1"/>
          </p:cNvSpPr>
          <p:nvPr/>
        </p:nvSpPr>
        <p:spPr bwMode="auto">
          <a:xfrm>
            <a:off x="152400" y="1524000"/>
            <a:ext cx="8763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Many nations were </a:t>
            </a:r>
            <a:r>
              <a:rPr lang="en-US" altLang="en-US" u="sng">
                <a:solidFill>
                  <a:schemeClr val="bg1"/>
                </a:solidFill>
              </a:rPr>
              <a:t>upset</a:t>
            </a:r>
            <a:r>
              <a:rPr lang="en-US" altLang="en-US">
                <a:solidFill>
                  <a:schemeClr val="bg1"/>
                </a:solidFill>
              </a:rPr>
              <a:t> with the Treaty of Versailles, and felt their goals had not been achieved.</a:t>
            </a:r>
          </a:p>
        </p:txBody>
      </p:sp>
      <p:sp>
        <p:nvSpPr>
          <p:cNvPr id="41988" name="Text Box 4">
            <a:extLst>
              <a:ext uri="{FF2B5EF4-FFF2-40B4-BE49-F238E27FC236}">
                <a16:creationId xmlns:a16="http://schemas.microsoft.com/office/drawing/2014/main" id="{D1DF6781-18EE-40D8-9257-BBFC361BF033}"/>
              </a:ext>
            </a:extLst>
          </p:cNvPr>
          <p:cNvSpPr txBox="1">
            <a:spLocks noChangeArrowheads="1"/>
          </p:cNvSpPr>
          <p:nvPr/>
        </p:nvSpPr>
        <p:spPr bwMode="auto">
          <a:xfrm>
            <a:off x="1981200" y="2438400"/>
            <a:ext cx="6934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8600" indent="-228600">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u="sng">
                <a:solidFill>
                  <a:schemeClr val="bg1"/>
                </a:solidFill>
              </a:rPr>
              <a:t>Germany</a:t>
            </a:r>
            <a:r>
              <a:rPr lang="en-US" altLang="en-US">
                <a:solidFill>
                  <a:schemeClr val="bg1"/>
                </a:solidFill>
              </a:rPr>
              <a:t> was horrified by their reparations, reduced military, and territorial losses.</a:t>
            </a:r>
          </a:p>
        </p:txBody>
      </p:sp>
      <p:sp>
        <p:nvSpPr>
          <p:cNvPr id="41989" name="Text Box 5">
            <a:extLst>
              <a:ext uri="{FF2B5EF4-FFF2-40B4-BE49-F238E27FC236}">
                <a16:creationId xmlns:a16="http://schemas.microsoft.com/office/drawing/2014/main" id="{0F289E1E-518F-4D3F-8776-C92A34F6EFEC}"/>
              </a:ext>
            </a:extLst>
          </p:cNvPr>
          <p:cNvSpPr txBox="1">
            <a:spLocks noChangeArrowheads="1"/>
          </p:cNvSpPr>
          <p:nvPr/>
        </p:nvSpPr>
        <p:spPr bwMode="auto">
          <a:xfrm>
            <a:off x="1981200" y="4724400"/>
            <a:ext cx="6934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7800" indent="-177800">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u="sng">
                <a:solidFill>
                  <a:schemeClr val="bg1"/>
                </a:solidFill>
              </a:rPr>
              <a:t>Italy</a:t>
            </a:r>
            <a:r>
              <a:rPr lang="en-US" altLang="en-US">
                <a:solidFill>
                  <a:schemeClr val="bg1"/>
                </a:solidFill>
              </a:rPr>
              <a:t> wanted to gain more land from Austria than it received.  </a:t>
            </a:r>
          </a:p>
        </p:txBody>
      </p:sp>
      <p:sp>
        <p:nvSpPr>
          <p:cNvPr id="41993" name="Text Box 9">
            <a:extLst>
              <a:ext uri="{FF2B5EF4-FFF2-40B4-BE49-F238E27FC236}">
                <a16:creationId xmlns:a16="http://schemas.microsoft.com/office/drawing/2014/main" id="{F1485AF2-FECD-4D79-B712-A2CDA49A3E4E}"/>
              </a:ext>
            </a:extLst>
          </p:cNvPr>
          <p:cNvSpPr txBox="1">
            <a:spLocks noChangeArrowheads="1"/>
          </p:cNvSpPr>
          <p:nvPr/>
        </p:nvSpPr>
        <p:spPr bwMode="auto">
          <a:xfrm>
            <a:off x="152400" y="3429000"/>
            <a:ext cx="7315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7800" indent="-177800">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u="sng">
                <a:solidFill>
                  <a:schemeClr val="bg1"/>
                </a:solidFill>
              </a:rPr>
              <a:t>Americans</a:t>
            </a:r>
            <a:r>
              <a:rPr lang="en-US" altLang="en-US">
                <a:solidFill>
                  <a:schemeClr val="bg1"/>
                </a:solidFill>
              </a:rPr>
              <a:t> also felt the Treaty was too harsh on Germany, and the US Congress refused to approve it.</a:t>
            </a:r>
          </a:p>
        </p:txBody>
      </p:sp>
      <p:pic>
        <p:nvPicPr>
          <p:cNvPr id="38918" name="Picture 10">
            <a:extLst>
              <a:ext uri="{FF2B5EF4-FFF2-40B4-BE49-F238E27FC236}">
                <a16:creationId xmlns:a16="http://schemas.microsoft.com/office/drawing/2014/main" id="{A2D2B43D-5869-4907-BAD3-9959EB558E04}"/>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9" name="Picture 11">
            <a:extLst>
              <a:ext uri="{FF2B5EF4-FFF2-40B4-BE49-F238E27FC236}">
                <a16:creationId xmlns:a16="http://schemas.microsoft.com/office/drawing/2014/main" id="{76494C8D-5D08-47ED-8E91-4F905BD8F1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20" name="Picture 12">
            <a:extLst>
              <a:ext uri="{FF2B5EF4-FFF2-40B4-BE49-F238E27FC236}">
                <a16:creationId xmlns:a16="http://schemas.microsoft.com/office/drawing/2014/main" id="{0615A5E6-780D-4F2B-A239-7A59ABD402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21" name="Picture 14">
            <a:extLst>
              <a:ext uri="{FF2B5EF4-FFF2-40B4-BE49-F238E27FC236}">
                <a16:creationId xmlns:a16="http://schemas.microsoft.com/office/drawing/2014/main" id="{4C7DBAE3-550B-402B-836A-5D442FD14E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999" name="Picture 15">
            <a:extLst>
              <a:ext uri="{FF2B5EF4-FFF2-40B4-BE49-F238E27FC236}">
                <a16:creationId xmlns:a16="http://schemas.microsoft.com/office/drawing/2014/main" id="{D2165E6D-C15D-4262-8423-20E288128B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4724400"/>
            <a:ext cx="1676400" cy="9144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23" name="WordArt 16">
            <a:extLst>
              <a:ext uri="{FF2B5EF4-FFF2-40B4-BE49-F238E27FC236}">
                <a16:creationId xmlns:a16="http://schemas.microsoft.com/office/drawing/2014/main" id="{24D3DCBF-DC05-420B-8AFD-74E50BCFD5FB}"/>
              </a:ext>
            </a:extLst>
          </p:cNvPr>
          <p:cNvSpPr>
            <a:spLocks noChangeArrowheads="1" noChangeShapeType="1" noTextEdit="1"/>
          </p:cNvSpPr>
          <p:nvPr/>
        </p:nvSpPr>
        <p:spPr bwMode="auto">
          <a:xfrm>
            <a:off x="1600200" y="304800"/>
            <a:ext cx="5943600" cy="9906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Anger over Versailles</a:t>
            </a:r>
          </a:p>
        </p:txBody>
      </p:sp>
      <p:pic>
        <p:nvPicPr>
          <p:cNvPr id="42001" name="Picture 17">
            <a:extLst>
              <a:ext uri="{FF2B5EF4-FFF2-40B4-BE49-F238E27FC236}">
                <a16:creationId xmlns:a16="http://schemas.microsoft.com/office/drawing/2014/main" id="{08A6572B-E8C4-42DA-A734-00665EA5CB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2438400"/>
            <a:ext cx="1627188" cy="925513"/>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002" name="Picture 18">
            <a:extLst>
              <a:ext uri="{FF2B5EF4-FFF2-40B4-BE49-F238E27FC236}">
                <a16:creationId xmlns:a16="http://schemas.microsoft.com/office/drawing/2014/main" id="{86AB4FBE-BB8C-4E4A-B8DD-029B861E43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t="-40" b="925"/>
          <a:stretch>
            <a:fillRect/>
          </a:stretch>
        </p:blipFill>
        <p:spPr bwMode="auto">
          <a:xfrm>
            <a:off x="7239000" y="3505200"/>
            <a:ext cx="1676400" cy="94456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004" name="Text Box 20">
            <a:extLst>
              <a:ext uri="{FF2B5EF4-FFF2-40B4-BE49-F238E27FC236}">
                <a16:creationId xmlns:a16="http://schemas.microsoft.com/office/drawing/2014/main" id="{F14C9CFB-1318-4E54-8610-85983ABA6EB4}"/>
              </a:ext>
            </a:extLst>
          </p:cNvPr>
          <p:cNvSpPr txBox="1">
            <a:spLocks noChangeArrowheads="1"/>
          </p:cNvSpPr>
          <p:nvPr/>
        </p:nvSpPr>
        <p:spPr bwMode="auto">
          <a:xfrm>
            <a:off x="152400" y="5715000"/>
            <a:ext cx="6705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7800" indent="-177800">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u="sng">
                <a:solidFill>
                  <a:schemeClr val="bg1"/>
                </a:solidFill>
              </a:rPr>
              <a:t>Japan</a:t>
            </a:r>
            <a:r>
              <a:rPr lang="en-US" altLang="en-US">
                <a:solidFill>
                  <a:schemeClr val="bg1"/>
                </a:solidFill>
              </a:rPr>
              <a:t> was angry because the Allies did not recognize all of its claims in China.</a:t>
            </a:r>
          </a:p>
        </p:txBody>
      </p:sp>
      <p:pic>
        <p:nvPicPr>
          <p:cNvPr id="42005" name="Picture 21">
            <a:extLst>
              <a:ext uri="{FF2B5EF4-FFF2-40B4-BE49-F238E27FC236}">
                <a16:creationId xmlns:a16="http://schemas.microsoft.com/office/drawing/2014/main" id="{FF7815D9-9136-42BD-A45D-AEAB20165F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r="626"/>
          <a:stretch>
            <a:fillRect/>
          </a:stretch>
        </p:blipFill>
        <p:spPr bwMode="auto">
          <a:xfrm>
            <a:off x="7239000" y="5638800"/>
            <a:ext cx="1676400" cy="97313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blinds(horizontal)">
                                      <p:cBhvr>
                                        <p:cTn id="7" dur="500"/>
                                        <p:tgtEl>
                                          <p:spTgt spid="419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988"/>
                                        </p:tgtEl>
                                        <p:attrNameLst>
                                          <p:attrName>style.visibility</p:attrName>
                                        </p:attrNameLst>
                                      </p:cBhvr>
                                      <p:to>
                                        <p:strVal val="visible"/>
                                      </p:to>
                                    </p:set>
                                    <p:animEffect transition="in" filter="blinds(horizontal)">
                                      <p:cBhvr>
                                        <p:cTn id="12" dur="500"/>
                                        <p:tgtEl>
                                          <p:spTgt spid="41988"/>
                                        </p:tgtEl>
                                      </p:cBhvr>
                                    </p:animEffect>
                                  </p:childTnLst>
                                </p:cTn>
                              </p:par>
                            </p:childTnLst>
                          </p:cTn>
                        </p:par>
                        <p:par>
                          <p:cTn id="13" fill="hold" nodeType="afterGroup">
                            <p:stCondLst>
                              <p:cond delay="500"/>
                            </p:stCondLst>
                            <p:childTnLst>
                              <p:par>
                                <p:cTn id="14" presetID="23" presetClass="entr" presetSubtype="16" fill="hold" nodeType="afterEffect">
                                  <p:stCondLst>
                                    <p:cond delay="0"/>
                                  </p:stCondLst>
                                  <p:childTnLst>
                                    <p:set>
                                      <p:cBhvr>
                                        <p:cTn id="15" dur="1" fill="hold">
                                          <p:stCondLst>
                                            <p:cond delay="0"/>
                                          </p:stCondLst>
                                        </p:cTn>
                                        <p:tgtEl>
                                          <p:spTgt spid="42001"/>
                                        </p:tgtEl>
                                        <p:attrNameLst>
                                          <p:attrName>style.visibility</p:attrName>
                                        </p:attrNameLst>
                                      </p:cBhvr>
                                      <p:to>
                                        <p:strVal val="visible"/>
                                      </p:to>
                                    </p:set>
                                    <p:anim calcmode="lin" valueType="num">
                                      <p:cBhvr>
                                        <p:cTn id="16" dur="500" fill="hold"/>
                                        <p:tgtEl>
                                          <p:spTgt spid="42001"/>
                                        </p:tgtEl>
                                        <p:attrNameLst>
                                          <p:attrName>ppt_w</p:attrName>
                                        </p:attrNameLst>
                                      </p:cBhvr>
                                      <p:tavLst>
                                        <p:tav tm="0">
                                          <p:val>
                                            <p:fltVal val="0"/>
                                          </p:val>
                                        </p:tav>
                                        <p:tav tm="100000">
                                          <p:val>
                                            <p:strVal val="#ppt_w"/>
                                          </p:val>
                                        </p:tav>
                                      </p:tavLst>
                                    </p:anim>
                                    <p:anim calcmode="lin" valueType="num">
                                      <p:cBhvr>
                                        <p:cTn id="17" dur="500" fill="hold"/>
                                        <p:tgtEl>
                                          <p:spTgt spid="42001"/>
                                        </p:tgtEl>
                                        <p:attrNameLst>
                                          <p:attrName>ppt_h</p:attrName>
                                        </p:attrNameLst>
                                      </p:cBhvr>
                                      <p:tavLst>
                                        <p:tav tm="0">
                                          <p:val>
                                            <p:fltVal val="0"/>
                                          </p:val>
                                        </p:tav>
                                        <p:tav tm="100000">
                                          <p:val>
                                            <p:strVal val="#ppt_h"/>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1993"/>
                                        </p:tgtEl>
                                        <p:attrNameLst>
                                          <p:attrName>style.visibility</p:attrName>
                                        </p:attrNameLst>
                                      </p:cBhvr>
                                      <p:to>
                                        <p:strVal val="visible"/>
                                      </p:to>
                                    </p:set>
                                    <p:animEffect transition="in" filter="blinds(horizontal)">
                                      <p:cBhvr>
                                        <p:cTn id="22" dur="500"/>
                                        <p:tgtEl>
                                          <p:spTgt spid="41993"/>
                                        </p:tgtEl>
                                      </p:cBhvr>
                                    </p:animEffect>
                                  </p:childTnLst>
                                </p:cTn>
                              </p:par>
                            </p:childTnLst>
                          </p:cTn>
                        </p:par>
                        <p:par>
                          <p:cTn id="23" fill="hold" nodeType="afterGroup">
                            <p:stCondLst>
                              <p:cond delay="500"/>
                            </p:stCondLst>
                            <p:childTnLst>
                              <p:par>
                                <p:cTn id="24" presetID="23" presetClass="entr" presetSubtype="16" fill="hold" nodeType="afterEffect">
                                  <p:stCondLst>
                                    <p:cond delay="0"/>
                                  </p:stCondLst>
                                  <p:childTnLst>
                                    <p:set>
                                      <p:cBhvr>
                                        <p:cTn id="25" dur="1" fill="hold">
                                          <p:stCondLst>
                                            <p:cond delay="0"/>
                                          </p:stCondLst>
                                        </p:cTn>
                                        <p:tgtEl>
                                          <p:spTgt spid="42002"/>
                                        </p:tgtEl>
                                        <p:attrNameLst>
                                          <p:attrName>style.visibility</p:attrName>
                                        </p:attrNameLst>
                                      </p:cBhvr>
                                      <p:to>
                                        <p:strVal val="visible"/>
                                      </p:to>
                                    </p:set>
                                    <p:anim calcmode="lin" valueType="num">
                                      <p:cBhvr>
                                        <p:cTn id="26" dur="500" fill="hold"/>
                                        <p:tgtEl>
                                          <p:spTgt spid="42002"/>
                                        </p:tgtEl>
                                        <p:attrNameLst>
                                          <p:attrName>ppt_w</p:attrName>
                                        </p:attrNameLst>
                                      </p:cBhvr>
                                      <p:tavLst>
                                        <p:tav tm="0">
                                          <p:val>
                                            <p:fltVal val="0"/>
                                          </p:val>
                                        </p:tav>
                                        <p:tav tm="100000">
                                          <p:val>
                                            <p:strVal val="#ppt_w"/>
                                          </p:val>
                                        </p:tav>
                                      </p:tavLst>
                                    </p:anim>
                                    <p:anim calcmode="lin" valueType="num">
                                      <p:cBhvr>
                                        <p:cTn id="27" dur="500" fill="hold"/>
                                        <p:tgtEl>
                                          <p:spTgt spid="42002"/>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1989"/>
                                        </p:tgtEl>
                                        <p:attrNameLst>
                                          <p:attrName>style.visibility</p:attrName>
                                        </p:attrNameLst>
                                      </p:cBhvr>
                                      <p:to>
                                        <p:strVal val="visible"/>
                                      </p:to>
                                    </p:set>
                                    <p:animEffect transition="in" filter="blinds(horizontal)">
                                      <p:cBhvr>
                                        <p:cTn id="32" dur="500"/>
                                        <p:tgtEl>
                                          <p:spTgt spid="41989"/>
                                        </p:tgtEl>
                                      </p:cBhvr>
                                    </p:animEffect>
                                  </p:childTnLst>
                                </p:cTn>
                              </p:par>
                            </p:childTnLst>
                          </p:cTn>
                        </p:par>
                        <p:par>
                          <p:cTn id="33" fill="hold" nodeType="afterGroup">
                            <p:stCondLst>
                              <p:cond delay="500"/>
                            </p:stCondLst>
                            <p:childTnLst>
                              <p:par>
                                <p:cTn id="34" presetID="23" presetClass="entr" presetSubtype="16" fill="hold" nodeType="afterEffect">
                                  <p:stCondLst>
                                    <p:cond delay="0"/>
                                  </p:stCondLst>
                                  <p:childTnLst>
                                    <p:set>
                                      <p:cBhvr>
                                        <p:cTn id="35" dur="1" fill="hold">
                                          <p:stCondLst>
                                            <p:cond delay="0"/>
                                          </p:stCondLst>
                                        </p:cTn>
                                        <p:tgtEl>
                                          <p:spTgt spid="41999"/>
                                        </p:tgtEl>
                                        <p:attrNameLst>
                                          <p:attrName>style.visibility</p:attrName>
                                        </p:attrNameLst>
                                      </p:cBhvr>
                                      <p:to>
                                        <p:strVal val="visible"/>
                                      </p:to>
                                    </p:set>
                                    <p:anim calcmode="lin" valueType="num">
                                      <p:cBhvr>
                                        <p:cTn id="36" dur="500" fill="hold"/>
                                        <p:tgtEl>
                                          <p:spTgt spid="41999"/>
                                        </p:tgtEl>
                                        <p:attrNameLst>
                                          <p:attrName>ppt_w</p:attrName>
                                        </p:attrNameLst>
                                      </p:cBhvr>
                                      <p:tavLst>
                                        <p:tav tm="0">
                                          <p:val>
                                            <p:fltVal val="0"/>
                                          </p:val>
                                        </p:tav>
                                        <p:tav tm="100000">
                                          <p:val>
                                            <p:strVal val="#ppt_w"/>
                                          </p:val>
                                        </p:tav>
                                      </p:tavLst>
                                    </p:anim>
                                    <p:anim calcmode="lin" valueType="num">
                                      <p:cBhvr>
                                        <p:cTn id="37" dur="500" fill="hold"/>
                                        <p:tgtEl>
                                          <p:spTgt spid="41999"/>
                                        </p:tgtEl>
                                        <p:attrNameLst>
                                          <p:attrName>ppt_h</p:attrName>
                                        </p:attrNameLst>
                                      </p:cBhvr>
                                      <p:tavLst>
                                        <p:tav tm="0">
                                          <p:val>
                                            <p:fltVal val="0"/>
                                          </p:val>
                                        </p:tav>
                                        <p:tav tm="100000">
                                          <p:val>
                                            <p:strVal val="#ppt_h"/>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004"/>
                                        </p:tgtEl>
                                        <p:attrNameLst>
                                          <p:attrName>style.visibility</p:attrName>
                                        </p:attrNameLst>
                                      </p:cBhvr>
                                      <p:to>
                                        <p:strVal val="visible"/>
                                      </p:to>
                                    </p:set>
                                    <p:animEffect transition="in" filter="blinds(horizontal)">
                                      <p:cBhvr>
                                        <p:cTn id="42" dur="500"/>
                                        <p:tgtEl>
                                          <p:spTgt spid="42004"/>
                                        </p:tgtEl>
                                      </p:cBhvr>
                                    </p:animEffect>
                                  </p:childTnLst>
                                </p:cTn>
                              </p:par>
                            </p:childTnLst>
                          </p:cTn>
                        </p:par>
                        <p:par>
                          <p:cTn id="43" fill="hold" nodeType="afterGroup">
                            <p:stCondLst>
                              <p:cond delay="500"/>
                            </p:stCondLst>
                            <p:childTnLst>
                              <p:par>
                                <p:cTn id="44" presetID="23" presetClass="entr" presetSubtype="16" fill="hold" nodeType="afterEffect">
                                  <p:stCondLst>
                                    <p:cond delay="0"/>
                                  </p:stCondLst>
                                  <p:childTnLst>
                                    <p:set>
                                      <p:cBhvr>
                                        <p:cTn id="45" dur="1" fill="hold">
                                          <p:stCondLst>
                                            <p:cond delay="0"/>
                                          </p:stCondLst>
                                        </p:cTn>
                                        <p:tgtEl>
                                          <p:spTgt spid="42005"/>
                                        </p:tgtEl>
                                        <p:attrNameLst>
                                          <p:attrName>style.visibility</p:attrName>
                                        </p:attrNameLst>
                                      </p:cBhvr>
                                      <p:to>
                                        <p:strVal val="visible"/>
                                      </p:to>
                                    </p:set>
                                    <p:anim calcmode="lin" valueType="num">
                                      <p:cBhvr>
                                        <p:cTn id="46" dur="500" fill="hold"/>
                                        <p:tgtEl>
                                          <p:spTgt spid="42005"/>
                                        </p:tgtEl>
                                        <p:attrNameLst>
                                          <p:attrName>ppt_w</p:attrName>
                                        </p:attrNameLst>
                                      </p:cBhvr>
                                      <p:tavLst>
                                        <p:tav tm="0">
                                          <p:val>
                                            <p:fltVal val="0"/>
                                          </p:val>
                                        </p:tav>
                                        <p:tav tm="100000">
                                          <p:val>
                                            <p:strVal val="#ppt_w"/>
                                          </p:val>
                                        </p:tav>
                                      </p:tavLst>
                                    </p:anim>
                                    <p:anim calcmode="lin" valueType="num">
                                      <p:cBhvr>
                                        <p:cTn id="47" dur="500" fill="hold"/>
                                        <p:tgtEl>
                                          <p:spTgt spid="4200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utoUpdateAnimBg="0"/>
      <p:bldP spid="41988" grpId="0" autoUpdateAnimBg="0"/>
      <p:bldP spid="41989" grpId="0" autoUpdateAnimBg="0"/>
      <p:bldP spid="41993" grpId="0" autoUpdateAnimBg="0"/>
      <p:bldP spid="42004"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Text Box 3">
            <a:extLst>
              <a:ext uri="{FF2B5EF4-FFF2-40B4-BE49-F238E27FC236}">
                <a16:creationId xmlns:a16="http://schemas.microsoft.com/office/drawing/2014/main" id="{30F5598F-59D0-44B1-90DF-3BFE06B44EDE}"/>
              </a:ext>
            </a:extLst>
          </p:cNvPr>
          <p:cNvSpPr txBox="1">
            <a:spLocks noChangeArrowheads="1"/>
          </p:cNvSpPr>
          <p:nvPr/>
        </p:nvSpPr>
        <p:spPr bwMode="auto">
          <a:xfrm>
            <a:off x="152400" y="1676400"/>
            <a:ext cx="7086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7800" indent="-177800">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u="sng">
                <a:solidFill>
                  <a:schemeClr val="bg1"/>
                </a:solidFill>
              </a:rPr>
              <a:t>China</a:t>
            </a:r>
            <a:r>
              <a:rPr lang="en-US" altLang="en-US">
                <a:solidFill>
                  <a:schemeClr val="bg1"/>
                </a:solidFill>
              </a:rPr>
              <a:t> was angry that Japan had been given Germany’s sphere of influence.</a:t>
            </a:r>
          </a:p>
        </p:txBody>
      </p:sp>
      <p:sp>
        <p:nvSpPr>
          <p:cNvPr id="66564" name="Text Box 4">
            <a:extLst>
              <a:ext uri="{FF2B5EF4-FFF2-40B4-BE49-F238E27FC236}">
                <a16:creationId xmlns:a16="http://schemas.microsoft.com/office/drawing/2014/main" id="{4591FDCD-D644-437A-9131-39D0434FA102}"/>
              </a:ext>
            </a:extLst>
          </p:cNvPr>
          <p:cNvSpPr txBox="1">
            <a:spLocks noChangeArrowheads="1"/>
          </p:cNvSpPr>
          <p:nvPr/>
        </p:nvSpPr>
        <p:spPr bwMode="auto">
          <a:xfrm>
            <a:off x="2057400" y="2667000"/>
            <a:ext cx="6934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7800" indent="-177800">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buFontTx/>
              <a:buChar char="•"/>
            </a:pPr>
            <a:r>
              <a:rPr lang="en-US" altLang="en-US" u="sng">
                <a:solidFill>
                  <a:schemeClr val="bg1"/>
                </a:solidFill>
              </a:rPr>
              <a:t>Russia</a:t>
            </a:r>
            <a:r>
              <a:rPr lang="en-US" altLang="en-US">
                <a:solidFill>
                  <a:schemeClr val="bg1"/>
                </a:solidFill>
              </a:rPr>
              <a:t> was angry they were not invited to Versailles, and upset over losing Finland, Estonia, Latvia, and Lithuania.</a:t>
            </a:r>
          </a:p>
        </p:txBody>
      </p:sp>
      <p:pic>
        <p:nvPicPr>
          <p:cNvPr id="39940" name="Picture 5">
            <a:extLst>
              <a:ext uri="{FF2B5EF4-FFF2-40B4-BE49-F238E27FC236}">
                <a16:creationId xmlns:a16="http://schemas.microsoft.com/office/drawing/2014/main" id="{F0E402B7-DB3A-4B1C-88C6-757103B1A4B5}"/>
              </a:ext>
            </a:extLst>
          </p:cNvPr>
          <p:cNvPicPr>
            <a:picLocks noChangeAspect="1" noChangeArrowheads="1"/>
          </p:cNvPicPr>
          <p:nvPr/>
        </p:nvPicPr>
        <p:blipFill>
          <a:blip r:embed="rId2">
            <a:clrChange>
              <a:clrFrom>
                <a:srgbClr val="6699FF"/>
              </a:clrFrom>
              <a:clrTo>
                <a:srgbClr val="6699FF">
                  <a:alpha val="0"/>
                </a:srgbClr>
              </a:clrTo>
            </a:clrChange>
            <a:lum bright="66000"/>
            <a:extLst>
              <a:ext uri="{28A0092B-C50C-407E-A947-70E740481C1C}">
                <a14:useLocalDpi xmlns:a14="http://schemas.microsoft.com/office/drawing/2010/main" val="0"/>
              </a:ext>
            </a:extLst>
          </a:blip>
          <a:srcRect l="5263" b="9966"/>
          <a:stretch>
            <a:fillRect/>
          </a:stretch>
        </p:blipFill>
        <p:spPr bwMode="auto">
          <a:xfrm>
            <a:off x="7620000" y="0"/>
            <a:ext cx="1524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1" name="Picture 6">
            <a:extLst>
              <a:ext uri="{FF2B5EF4-FFF2-40B4-BE49-F238E27FC236}">
                <a16:creationId xmlns:a16="http://schemas.microsoft.com/office/drawing/2014/main" id="{D9429D0D-4050-464D-919F-833913BAB2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0516"/>
          <a:stretch>
            <a:fillRect/>
          </a:stretch>
        </p:blipFill>
        <p:spPr bwMode="auto">
          <a:xfrm>
            <a:off x="0" y="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2" name="Picture 7">
            <a:extLst>
              <a:ext uri="{FF2B5EF4-FFF2-40B4-BE49-F238E27FC236}">
                <a16:creationId xmlns:a16="http://schemas.microsoft.com/office/drawing/2014/main" id="{1F80397C-DE5E-4835-B69C-22B0DAED57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4463"/>
          <a:stretch>
            <a:fillRect/>
          </a:stretch>
        </p:blipFill>
        <p:spPr bwMode="auto">
          <a:xfrm>
            <a:off x="0" y="457200"/>
            <a:ext cx="1447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3" name="Picture 8">
            <a:extLst>
              <a:ext uri="{FF2B5EF4-FFF2-40B4-BE49-F238E27FC236}">
                <a16:creationId xmlns:a16="http://schemas.microsoft.com/office/drawing/2014/main" id="{DAC1CD8F-F182-41C8-ACB0-E6FFA185F8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942" b="26620"/>
          <a:stretch>
            <a:fillRect/>
          </a:stretch>
        </p:blipFill>
        <p:spPr bwMode="auto">
          <a:xfrm>
            <a:off x="0" y="914400"/>
            <a:ext cx="144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4" name="WordArt 10">
            <a:extLst>
              <a:ext uri="{FF2B5EF4-FFF2-40B4-BE49-F238E27FC236}">
                <a16:creationId xmlns:a16="http://schemas.microsoft.com/office/drawing/2014/main" id="{99155DCF-9BD4-4C8B-8520-A63F84BAAE65}"/>
              </a:ext>
            </a:extLst>
          </p:cNvPr>
          <p:cNvSpPr>
            <a:spLocks noChangeArrowheads="1" noChangeShapeType="1" noTextEdit="1"/>
          </p:cNvSpPr>
          <p:nvPr/>
        </p:nvSpPr>
        <p:spPr bwMode="auto">
          <a:xfrm>
            <a:off x="1600200" y="304800"/>
            <a:ext cx="5943600" cy="990600"/>
          </a:xfrm>
          <a:prstGeom prst="rect">
            <a:avLst/>
          </a:prstGeom>
        </p:spPr>
        <p:txBody>
          <a:bodyPr wrap="none" fromWordArt="1">
            <a:prstTxWarp prst="textPlain">
              <a:avLst>
                <a:gd name="adj" fmla="val 50000"/>
              </a:avLst>
            </a:prstTxWarp>
          </a:bodyPr>
          <a:lstStyle/>
          <a:p>
            <a:pPr algn="ctr"/>
            <a:r>
              <a:rPr lang="en-US" sz="6000" b="1" kern="10">
                <a:ln w="25400">
                  <a:solidFill>
                    <a:schemeClr val="bg1"/>
                  </a:solidFill>
                  <a:round/>
                  <a:headEnd/>
                  <a:tailEnd/>
                </a:ln>
                <a:gradFill rotWithShape="1">
                  <a:gsLst>
                    <a:gs pos="0">
                      <a:srgbClr val="000000"/>
                    </a:gs>
                    <a:gs pos="50000">
                      <a:srgbClr val="FFCC00"/>
                    </a:gs>
                    <a:gs pos="100000">
                      <a:srgbClr val="000000"/>
                    </a:gs>
                  </a:gsLst>
                  <a:lin ang="5400000" scaled="1"/>
                </a:gradFill>
                <a:cs typeface="Arial" panose="020B0604020202020204" pitchFamily="34" charset="0"/>
              </a:rPr>
              <a:t>Anger over Versailles</a:t>
            </a:r>
          </a:p>
        </p:txBody>
      </p:sp>
      <p:pic>
        <p:nvPicPr>
          <p:cNvPr id="66572" name="Picture 12">
            <a:extLst>
              <a:ext uri="{FF2B5EF4-FFF2-40B4-BE49-F238E27FC236}">
                <a16:creationId xmlns:a16="http://schemas.microsoft.com/office/drawing/2014/main" id="{509BD03B-4984-460F-96EC-966A69FC3B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b="20770"/>
          <a:stretch>
            <a:fillRect/>
          </a:stretch>
        </p:blipFill>
        <p:spPr bwMode="auto">
          <a:xfrm>
            <a:off x="228600" y="2819400"/>
            <a:ext cx="1676400" cy="9906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74" name="Text Box 14">
            <a:extLst>
              <a:ext uri="{FF2B5EF4-FFF2-40B4-BE49-F238E27FC236}">
                <a16:creationId xmlns:a16="http://schemas.microsoft.com/office/drawing/2014/main" id="{DC383D9A-B1AD-4FD3-881A-147D705CE31E}"/>
              </a:ext>
            </a:extLst>
          </p:cNvPr>
          <p:cNvSpPr txBox="1">
            <a:spLocks noChangeArrowheads="1"/>
          </p:cNvSpPr>
          <p:nvPr/>
        </p:nvSpPr>
        <p:spPr bwMode="auto">
          <a:xfrm>
            <a:off x="152400" y="4114800"/>
            <a:ext cx="335280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CC0000"/>
                </a:solidFill>
                <a:latin typeface="Arial" panose="020B0604020202020204" pitchFamily="34" charset="0"/>
              </a:defRPr>
            </a:lvl1pPr>
            <a:lvl2pPr marL="742950" indent="-285750">
              <a:defRPr sz="2400">
                <a:solidFill>
                  <a:srgbClr val="CC0000"/>
                </a:solidFill>
                <a:latin typeface="Arial" panose="020B0604020202020204" pitchFamily="34" charset="0"/>
              </a:defRPr>
            </a:lvl2pPr>
            <a:lvl3pPr marL="1143000" indent="-228600">
              <a:defRPr sz="2400">
                <a:solidFill>
                  <a:srgbClr val="CC0000"/>
                </a:solidFill>
                <a:latin typeface="Arial" panose="020B0604020202020204" pitchFamily="34" charset="0"/>
              </a:defRPr>
            </a:lvl3pPr>
            <a:lvl4pPr marL="1600200" indent="-228600">
              <a:defRPr sz="2400">
                <a:solidFill>
                  <a:srgbClr val="CC0000"/>
                </a:solidFill>
                <a:latin typeface="Arial" panose="020B0604020202020204" pitchFamily="34" charset="0"/>
              </a:defRPr>
            </a:lvl4pPr>
            <a:lvl5pPr marL="2057400" indent="-228600">
              <a:defRPr sz="2400">
                <a:solidFill>
                  <a:srgbClr val="CC0000"/>
                </a:solidFill>
                <a:latin typeface="Arial" panose="020B0604020202020204" pitchFamily="34" charset="0"/>
              </a:defRPr>
            </a:lvl5pPr>
            <a:lvl6pPr marL="2514600" indent="-228600" eaLnBrk="0" fontAlgn="base" hangingPunct="0">
              <a:spcBef>
                <a:spcPct val="0"/>
              </a:spcBef>
              <a:spcAft>
                <a:spcPct val="0"/>
              </a:spcAft>
              <a:defRPr sz="2400">
                <a:solidFill>
                  <a:srgbClr val="CC0000"/>
                </a:solidFill>
                <a:latin typeface="Arial" panose="020B0604020202020204" pitchFamily="34" charset="0"/>
              </a:defRPr>
            </a:lvl6pPr>
            <a:lvl7pPr marL="2971800" indent="-228600" eaLnBrk="0" fontAlgn="base" hangingPunct="0">
              <a:spcBef>
                <a:spcPct val="0"/>
              </a:spcBef>
              <a:spcAft>
                <a:spcPct val="0"/>
              </a:spcAft>
              <a:defRPr sz="2400">
                <a:solidFill>
                  <a:srgbClr val="CC0000"/>
                </a:solidFill>
                <a:latin typeface="Arial" panose="020B0604020202020204" pitchFamily="34" charset="0"/>
              </a:defRPr>
            </a:lvl7pPr>
            <a:lvl8pPr marL="3429000" indent="-228600" eaLnBrk="0" fontAlgn="base" hangingPunct="0">
              <a:spcBef>
                <a:spcPct val="0"/>
              </a:spcBef>
              <a:spcAft>
                <a:spcPct val="0"/>
              </a:spcAft>
              <a:defRPr sz="2400">
                <a:solidFill>
                  <a:srgbClr val="CC0000"/>
                </a:solidFill>
                <a:latin typeface="Arial" panose="020B0604020202020204" pitchFamily="34" charset="0"/>
              </a:defRPr>
            </a:lvl8pPr>
            <a:lvl9pPr marL="3886200" indent="-228600" eaLnBrk="0" fontAlgn="base" hangingPunct="0">
              <a:spcBef>
                <a:spcPct val="0"/>
              </a:spcBef>
              <a:spcAft>
                <a:spcPct val="0"/>
              </a:spcAft>
              <a:defRPr sz="2400">
                <a:solidFill>
                  <a:srgbClr val="CC0000"/>
                </a:solidFill>
                <a:latin typeface="Arial" panose="020B0604020202020204" pitchFamily="34" charset="0"/>
              </a:defRPr>
            </a:lvl9pPr>
          </a:lstStyle>
          <a:p>
            <a:pPr eaLnBrk="1" hangingPunct="1"/>
            <a:r>
              <a:rPr lang="en-US" altLang="en-US">
                <a:solidFill>
                  <a:schemeClr val="bg1"/>
                </a:solidFill>
              </a:rPr>
              <a:t>Unfortunately, the treaty that ended the “war to end all wars” merely provided the motivation for </a:t>
            </a:r>
            <a:r>
              <a:rPr lang="en-US" altLang="en-US" u="sng">
                <a:solidFill>
                  <a:schemeClr val="bg1"/>
                </a:solidFill>
              </a:rPr>
              <a:t>WWII</a:t>
            </a:r>
            <a:r>
              <a:rPr lang="en-US" altLang="en-US">
                <a:solidFill>
                  <a:schemeClr val="bg1"/>
                </a:solidFill>
              </a:rPr>
              <a:t>, just twenty years later.  </a:t>
            </a:r>
          </a:p>
        </p:txBody>
      </p:sp>
      <p:pic>
        <p:nvPicPr>
          <p:cNvPr id="66576" name="Picture 16">
            <a:extLst>
              <a:ext uri="{FF2B5EF4-FFF2-40B4-BE49-F238E27FC236}">
                <a16:creationId xmlns:a16="http://schemas.microsoft.com/office/drawing/2014/main" id="{F8E59C05-F25C-490E-8AF4-F2C4D69195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15200" y="1600200"/>
            <a:ext cx="1676400" cy="9906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577" name="Picture 17">
            <a:extLst>
              <a:ext uri="{FF2B5EF4-FFF2-40B4-BE49-F238E27FC236}">
                <a16:creationId xmlns:a16="http://schemas.microsoft.com/office/drawing/2014/main" id="{A8B259B0-6B60-46E1-B614-84E7A89A0D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7979"/>
          <a:stretch>
            <a:fillRect/>
          </a:stretch>
        </p:blipFill>
        <p:spPr bwMode="auto">
          <a:xfrm>
            <a:off x="3657600" y="3922713"/>
            <a:ext cx="5349875" cy="2811462"/>
          </a:xfrm>
          <a:prstGeom prst="rect">
            <a:avLst/>
          </a:prstGeom>
          <a:noFill/>
          <a:ln w="381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66563"/>
                                        </p:tgtEl>
                                        <p:attrNameLst>
                                          <p:attrName>style.visibility</p:attrName>
                                        </p:attrNameLst>
                                      </p:cBhvr>
                                      <p:to>
                                        <p:strVal val="visible"/>
                                      </p:to>
                                    </p:set>
                                    <p:animEffect transition="in" filter="blinds(horizontal)">
                                      <p:cBhvr>
                                        <p:cTn id="7" dur="500"/>
                                        <p:tgtEl>
                                          <p:spTgt spid="66563"/>
                                        </p:tgtEl>
                                      </p:cBhvr>
                                    </p:animEffect>
                                  </p:childTnLst>
                                </p:cTn>
                              </p:par>
                            </p:childTnLst>
                          </p:cTn>
                        </p:par>
                        <p:par>
                          <p:cTn id="8" fill="hold" nodeType="afterGroup">
                            <p:stCondLst>
                              <p:cond delay="500"/>
                            </p:stCondLst>
                            <p:childTnLst>
                              <p:par>
                                <p:cTn id="9" presetID="23" presetClass="entr" presetSubtype="16" fill="hold" nodeType="afterEffect">
                                  <p:stCondLst>
                                    <p:cond delay="0"/>
                                  </p:stCondLst>
                                  <p:childTnLst>
                                    <p:set>
                                      <p:cBhvr>
                                        <p:cTn id="10" dur="1" fill="hold">
                                          <p:stCondLst>
                                            <p:cond delay="0"/>
                                          </p:stCondLst>
                                        </p:cTn>
                                        <p:tgtEl>
                                          <p:spTgt spid="66576"/>
                                        </p:tgtEl>
                                        <p:attrNameLst>
                                          <p:attrName>style.visibility</p:attrName>
                                        </p:attrNameLst>
                                      </p:cBhvr>
                                      <p:to>
                                        <p:strVal val="visible"/>
                                      </p:to>
                                    </p:set>
                                    <p:anim calcmode="lin" valueType="num">
                                      <p:cBhvr>
                                        <p:cTn id="11" dur="500" fill="hold"/>
                                        <p:tgtEl>
                                          <p:spTgt spid="66576"/>
                                        </p:tgtEl>
                                        <p:attrNameLst>
                                          <p:attrName>ppt_w</p:attrName>
                                        </p:attrNameLst>
                                      </p:cBhvr>
                                      <p:tavLst>
                                        <p:tav tm="0">
                                          <p:val>
                                            <p:fltVal val="0"/>
                                          </p:val>
                                        </p:tav>
                                        <p:tav tm="100000">
                                          <p:val>
                                            <p:strVal val="#ppt_w"/>
                                          </p:val>
                                        </p:tav>
                                      </p:tavLst>
                                    </p:anim>
                                    <p:anim calcmode="lin" valueType="num">
                                      <p:cBhvr>
                                        <p:cTn id="12" dur="500" fill="hold"/>
                                        <p:tgtEl>
                                          <p:spTgt spid="66576"/>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6564"/>
                                        </p:tgtEl>
                                        <p:attrNameLst>
                                          <p:attrName>style.visibility</p:attrName>
                                        </p:attrNameLst>
                                      </p:cBhvr>
                                      <p:to>
                                        <p:strVal val="visible"/>
                                      </p:to>
                                    </p:set>
                                    <p:animEffect transition="in" filter="blinds(horizontal)">
                                      <p:cBhvr>
                                        <p:cTn id="17" dur="500"/>
                                        <p:tgtEl>
                                          <p:spTgt spid="66564"/>
                                        </p:tgtEl>
                                      </p:cBhvr>
                                    </p:animEffect>
                                  </p:childTnLst>
                                </p:cTn>
                              </p:par>
                            </p:childTnLst>
                          </p:cTn>
                        </p:par>
                        <p:par>
                          <p:cTn id="18" fill="hold" nodeType="afterGroup">
                            <p:stCondLst>
                              <p:cond delay="500"/>
                            </p:stCondLst>
                            <p:childTnLst>
                              <p:par>
                                <p:cTn id="19" presetID="23" presetClass="entr" presetSubtype="16" fill="hold" nodeType="afterEffect">
                                  <p:stCondLst>
                                    <p:cond delay="0"/>
                                  </p:stCondLst>
                                  <p:childTnLst>
                                    <p:set>
                                      <p:cBhvr>
                                        <p:cTn id="20" dur="1" fill="hold">
                                          <p:stCondLst>
                                            <p:cond delay="0"/>
                                          </p:stCondLst>
                                        </p:cTn>
                                        <p:tgtEl>
                                          <p:spTgt spid="66572"/>
                                        </p:tgtEl>
                                        <p:attrNameLst>
                                          <p:attrName>style.visibility</p:attrName>
                                        </p:attrNameLst>
                                      </p:cBhvr>
                                      <p:to>
                                        <p:strVal val="visible"/>
                                      </p:to>
                                    </p:set>
                                    <p:anim calcmode="lin" valueType="num">
                                      <p:cBhvr>
                                        <p:cTn id="21" dur="500" fill="hold"/>
                                        <p:tgtEl>
                                          <p:spTgt spid="66572"/>
                                        </p:tgtEl>
                                        <p:attrNameLst>
                                          <p:attrName>ppt_w</p:attrName>
                                        </p:attrNameLst>
                                      </p:cBhvr>
                                      <p:tavLst>
                                        <p:tav tm="0">
                                          <p:val>
                                            <p:fltVal val="0"/>
                                          </p:val>
                                        </p:tav>
                                        <p:tav tm="100000">
                                          <p:val>
                                            <p:strVal val="#ppt_w"/>
                                          </p:val>
                                        </p:tav>
                                      </p:tavLst>
                                    </p:anim>
                                    <p:anim calcmode="lin" valueType="num">
                                      <p:cBhvr>
                                        <p:cTn id="22" dur="500" fill="hold"/>
                                        <p:tgtEl>
                                          <p:spTgt spid="66572"/>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6574"/>
                                        </p:tgtEl>
                                        <p:attrNameLst>
                                          <p:attrName>style.visibility</p:attrName>
                                        </p:attrNameLst>
                                      </p:cBhvr>
                                      <p:to>
                                        <p:strVal val="visible"/>
                                      </p:to>
                                    </p:set>
                                    <p:animEffect transition="in" filter="blinds(horizontal)">
                                      <p:cBhvr>
                                        <p:cTn id="27" dur="500"/>
                                        <p:tgtEl>
                                          <p:spTgt spid="66574"/>
                                        </p:tgtEl>
                                      </p:cBhvr>
                                    </p:animEffect>
                                  </p:childTnLst>
                                </p:cTn>
                              </p:par>
                            </p:childTnLst>
                          </p:cTn>
                        </p:par>
                        <p:par>
                          <p:cTn id="28" fill="hold" nodeType="afterGroup">
                            <p:stCondLst>
                              <p:cond delay="500"/>
                            </p:stCondLst>
                            <p:childTnLst>
                              <p:par>
                                <p:cTn id="29" presetID="23" presetClass="entr" presetSubtype="16" fill="hold" nodeType="afterEffect">
                                  <p:stCondLst>
                                    <p:cond delay="0"/>
                                  </p:stCondLst>
                                  <p:childTnLst>
                                    <p:set>
                                      <p:cBhvr>
                                        <p:cTn id="30" dur="1" fill="hold">
                                          <p:stCondLst>
                                            <p:cond delay="0"/>
                                          </p:stCondLst>
                                        </p:cTn>
                                        <p:tgtEl>
                                          <p:spTgt spid="66577"/>
                                        </p:tgtEl>
                                        <p:attrNameLst>
                                          <p:attrName>style.visibility</p:attrName>
                                        </p:attrNameLst>
                                      </p:cBhvr>
                                      <p:to>
                                        <p:strVal val="visible"/>
                                      </p:to>
                                    </p:set>
                                    <p:anim calcmode="lin" valueType="num">
                                      <p:cBhvr>
                                        <p:cTn id="31" dur="500" fill="hold"/>
                                        <p:tgtEl>
                                          <p:spTgt spid="66577"/>
                                        </p:tgtEl>
                                        <p:attrNameLst>
                                          <p:attrName>ppt_w</p:attrName>
                                        </p:attrNameLst>
                                      </p:cBhvr>
                                      <p:tavLst>
                                        <p:tav tm="0">
                                          <p:val>
                                            <p:fltVal val="0"/>
                                          </p:val>
                                        </p:tav>
                                        <p:tav tm="100000">
                                          <p:val>
                                            <p:strVal val="#ppt_w"/>
                                          </p:val>
                                        </p:tav>
                                      </p:tavLst>
                                    </p:anim>
                                    <p:anim calcmode="lin" valueType="num">
                                      <p:cBhvr>
                                        <p:cTn id="32" dur="500" fill="hold"/>
                                        <p:tgtEl>
                                          <p:spTgt spid="665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autoUpdateAnimBg="0"/>
      <p:bldP spid="66564" grpId="0" autoUpdateAnimBg="0"/>
      <p:bldP spid="66574" grpId="0" autoUpdateAnimBg="0"/>
    </p:bld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400" b="0" i="0" u="none" strike="noStrike" cap="none" normalizeH="0" baseline="0" smtClean="0">
            <a:ln>
              <a:noFill/>
            </a:ln>
            <a:solidFill>
              <a:srgbClr val="CC0000"/>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400" b="0" i="0" u="none" strike="noStrike" cap="none" normalizeH="0" baseline="0" smtClean="0">
            <a:ln>
              <a:noFill/>
            </a:ln>
            <a:solidFill>
              <a:srgbClr val="CC0000"/>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1958</TotalTime>
  <Words>1182</Words>
  <Application>Microsoft Office PowerPoint</Application>
  <PresentationFormat>On-screen Show (4:3)</PresentationFormat>
  <Paragraphs>134</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Times New Roman</vt:lpstr>
      <vt:lpstr>Calibri</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dc:creator>
  <cp:lastModifiedBy>Tokio Marine Management</cp:lastModifiedBy>
  <cp:revision>60</cp:revision>
  <dcterms:created xsi:type="dcterms:W3CDTF">2005-01-01T19:44:12Z</dcterms:created>
  <dcterms:modified xsi:type="dcterms:W3CDTF">2018-02-08T12:35:34Z</dcterms:modified>
</cp:coreProperties>
</file>