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80" r:id="rId2"/>
    <p:sldId id="284" r:id="rId3"/>
    <p:sldId id="283" r:id="rId4"/>
    <p:sldId id="286" r:id="rId5"/>
    <p:sldId id="292" r:id="rId6"/>
    <p:sldId id="282" r:id="rId7"/>
    <p:sldId id="302" r:id="rId8"/>
    <p:sldId id="294" r:id="rId9"/>
    <p:sldId id="303" r:id="rId10"/>
    <p:sldId id="304" r:id="rId11"/>
    <p:sldId id="305" r:id="rId12"/>
    <p:sldId id="287" r:id="rId13"/>
    <p:sldId id="301" r:id="rId14"/>
    <p:sldId id="300" r:id="rId15"/>
    <p:sldId id="306" r:id="rId16"/>
    <p:sldId id="288" r:id="rId17"/>
    <p:sldId id="307" r:id="rId18"/>
    <p:sldId id="295" r:id="rId19"/>
    <p:sldId id="308" r:id="rId20"/>
    <p:sldId id="309" r:id="rId21"/>
    <p:sldId id="291" r:id="rId22"/>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CC"/>
    <a:srgbClr val="FFFFCC"/>
    <a:srgbClr val="CCECFF"/>
    <a:srgbClr val="CCCCFF"/>
    <a:srgbClr val="FFCC99"/>
    <a:srgbClr val="00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6" autoAdjust="0"/>
    <p:restoredTop sz="79919" autoAdjust="0"/>
  </p:normalViewPr>
  <p:slideViewPr>
    <p:cSldViewPr>
      <p:cViewPr>
        <p:scale>
          <a:sx n="89" d="100"/>
          <a:sy n="89" d="100"/>
        </p:scale>
        <p:origin x="-426"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F0FCCAF3-2F1B-462A-BF89-923DF822B028}" type="slidenum">
              <a:rPr lang="en-US"/>
              <a:pPr>
                <a:defRPr/>
              </a:pPr>
              <a:t>‹#›</a:t>
            </a:fld>
            <a:endParaRPr lang="en-US"/>
          </a:p>
        </p:txBody>
      </p:sp>
    </p:spTree>
    <p:extLst>
      <p:ext uri="{BB962C8B-B14F-4D97-AF65-F5344CB8AC3E}">
        <p14:creationId xmlns:p14="http://schemas.microsoft.com/office/powerpoint/2010/main" val="124959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100A0B4A-E1B3-41C3-B080-980A86FC5159}" type="slidenum">
              <a:rPr lang="en-US" smtClean="0"/>
              <a:pPr>
                <a:defRPr/>
              </a:pPr>
              <a:t>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780D73-D85B-4067-B2F3-AA1B814F6F67}" type="slidenum">
              <a:rPr lang="en-US"/>
              <a:pPr>
                <a:defRPr/>
              </a:pPr>
              <a:t>12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F378ED-1D83-4086-AF0F-6F8B4356235D}" type="slidenum">
              <a:rPr lang="en-US"/>
              <a:pPr>
                <a:defRPr/>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585C5F-18C1-44C7-88AF-64396155F8F5}" type="slidenum">
              <a:rPr lang="en-US"/>
              <a:pPr>
                <a:defRPr/>
              </a:pPr>
              <a:t>14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t>While in jail, Hitler wrote </a:t>
            </a:r>
            <a:r>
              <a:rPr lang="en-US" b="1" i="1" smtClean="0"/>
              <a:t>Mein Kampf (My</a:t>
            </a:r>
          </a:p>
          <a:p>
            <a:r>
              <a:rPr lang="en-US" i="1" smtClean="0"/>
              <a:t>Struggle). This book set forth his beliefs and his </a:t>
            </a:r>
            <a:r>
              <a:rPr lang="en-US" smtClean="0"/>
              <a:t>goals for Germany. Hitler asserted that the Germans, whom he incorrectly called “Aryans,” were a “master race.”  He declared that non-Aryan “races,” such as Jews, Slavs, and Gypsies, were inferior. He called the Versailles Treaty an outrage and vowed to regain German lands. Hitler also declared that Germany was overcrowded and needed more </a:t>
            </a:r>
            <a:r>
              <a:rPr lang="en-US" b="1" i="1" smtClean="0"/>
              <a:t>lebensraum, or  </a:t>
            </a:r>
            <a:r>
              <a:rPr lang="en-US" smtClean="0"/>
              <a:t>living space. He promised to get that space by conquering eastern Europe and Russia.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6C8E4A-A54C-4744-A7D5-927C3357DC36}" type="slidenum">
              <a:rPr lang="en-US"/>
              <a:pPr>
                <a:defRPr/>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B8C444-AC79-4B2E-8BC0-5B05BF1BDBEE}" type="slidenum">
              <a:rPr lang="en-US"/>
              <a:pPr>
                <a:defRPr/>
              </a:pPr>
              <a:t>16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CF6ADBA-9FFB-459E-B8E7-E0F1EAA8C2F5}"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C71467-0A07-4668-B651-AF524240F693}" type="slidenum">
              <a:rPr lang="en-US"/>
              <a:pPr>
                <a:defRPr/>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6C29F6-711E-4996-A805-B8C3F873C078}" type="slidenum">
              <a:rPr lang="en-US"/>
              <a:pPr>
                <a:defRPr/>
              </a:pPr>
              <a:t>19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912DFE-1B7E-47D7-BD78-F91B8B212EBA}" type="slidenum">
              <a:rPr lang="en-US"/>
              <a:pPr>
                <a:defRPr/>
              </a:pPr>
              <a:t>20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2C1F46-FEB8-4342-ACE6-054C18C8B774}" type="slidenum">
              <a:rPr lang="en-US"/>
              <a:pPr>
                <a:defRPr/>
              </a:pPr>
              <a:t>21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0335EC-393F-483D-800E-B1F612897375}" type="slidenum">
              <a:rPr lang="en-US"/>
              <a:pPr>
                <a:defRPr/>
              </a:pPr>
              <a:t>2</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439ACD-62D6-4B12-8F35-8A7B758D5909}" type="slidenum">
              <a:rPr lang="en-US"/>
              <a:pPr>
                <a:defRPr/>
              </a:pPr>
              <a:t>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7E5380-5574-48AE-8C04-1CEC0FBE0E75}" type="slidenum">
              <a:rPr lang="en-US"/>
              <a:pPr>
                <a:defRPr/>
              </a:pPr>
              <a:t>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100C65-5279-48EE-8027-6010C68D51AF}" type="slidenum">
              <a:rPr lang="en-US"/>
              <a:pPr>
                <a:defRPr/>
              </a:pPr>
              <a:t>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69215F-2EF3-4DF3-82F9-4A0B3DE1413F}" type="slidenum">
              <a:rPr lang="en-US"/>
              <a:pPr>
                <a:defRPr/>
              </a:pPr>
              <a:t>6</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4A33CA-D566-4557-BA3B-D83739EF08DC}" type="slidenum">
              <a:rPr lang="en-US"/>
              <a:pPr>
                <a:defRPr/>
              </a:pPr>
              <a:t>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CDC30D-D82B-490B-95EF-14BC7C8695DF}" type="slidenum">
              <a:rPr lang="en-US"/>
              <a:pPr>
                <a:defRPr/>
              </a:pPr>
              <a:t>8</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mtClean="0"/>
              <a:t>In some ways, fascism was similar to communism. Both systems were ruled</a:t>
            </a:r>
          </a:p>
          <a:p>
            <a:r>
              <a:rPr lang="en-US" smtClean="0"/>
              <a:t>by dictators who allowed only their own political party (one-party rule). Both</a:t>
            </a:r>
          </a:p>
          <a:p>
            <a:r>
              <a:rPr lang="en-US" smtClean="0"/>
              <a:t>denied individual rights. In both, the state was supreme. Neither practiced any</a:t>
            </a:r>
          </a:p>
          <a:p>
            <a:r>
              <a:rPr lang="en-US" smtClean="0"/>
              <a:t>kind of democracy. However, unlike Communists, Fascists did not seek a classless</a:t>
            </a:r>
          </a:p>
          <a:p>
            <a:r>
              <a:rPr lang="en-US" smtClean="0"/>
              <a:t>society. Rather, they believed that each class had its place and function. In</a:t>
            </a:r>
          </a:p>
          <a:p>
            <a:r>
              <a:rPr lang="en-US" smtClean="0"/>
              <a:t>most cases, Fascist parties were made up of aristocrats and industrialists, war veterans, and the lower middle class. Also, Fascists were nationalists, and</a:t>
            </a:r>
          </a:p>
          <a:p>
            <a:r>
              <a:rPr lang="en-US" smtClean="0"/>
              <a:t>Communists were internationalists, hoping to unite workers worldwide.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2E2F86-3540-4492-9220-51707A6AC5DB}" type="slidenum">
              <a:rPr lang="en-US"/>
              <a:pPr>
                <a:defRPr/>
              </a:pPr>
              <a:t>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7"/>
              <a:chOff x="-3" y="1562"/>
              <a:chExt cx="5763" cy="647"/>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8"/>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2"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68"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4"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4"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56" y="1681"/>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83" y="176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26"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39"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76" y="165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34"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26"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44" y="164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685" y="1655"/>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32" y="173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49"/>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61" y="1669"/>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62" y="1695"/>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6" r:id="rId1"/>
    <p:sldLayoutId id="2147483751" r:id="rId2"/>
    <p:sldLayoutId id="2147483752" r:id="rId3"/>
    <p:sldLayoutId id="2147483753" r:id="rId4"/>
    <p:sldLayoutId id="2147483754" r:id="rId5"/>
    <p:sldLayoutId id="2147483755"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447800"/>
            <a:ext cx="8305800" cy="5410200"/>
          </a:xfrm>
        </p:spPr>
        <p:txBody>
          <a:bodyPr/>
          <a:lstStyle/>
          <a:p>
            <a:pPr eaLnBrk="1" hangingPunct="1">
              <a:lnSpc>
                <a:spcPct val="90000"/>
              </a:lnSpc>
              <a:spcBef>
                <a:spcPct val="0"/>
              </a:spcBef>
            </a:pPr>
            <a:r>
              <a:rPr lang="en-US" sz="3800" u="sng" dirty="0" smtClean="0"/>
              <a:t>Essential Question</a:t>
            </a:r>
            <a:r>
              <a:rPr lang="en-US" sz="3800" dirty="0" smtClean="0"/>
              <a:t>:</a:t>
            </a:r>
          </a:p>
          <a:p>
            <a:pPr lvl="1" eaLnBrk="1" hangingPunct="1">
              <a:lnSpc>
                <a:spcPct val="90000"/>
              </a:lnSpc>
              <a:spcBef>
                <a:spcPct val="0"/>
              </a:spcBef>
              <a:spcAft>
                <a:spcPts val="600"/>
              </a:spcAft>
            </a:pPr>
            <a:r>
              <a:rPr lang="en-US" sz="3800" dirty="0" smtClean="0"/>
              <a:t>Who were the major totalitarian leaders in the 1920s &amp; 1930s?</a:t>
            </a:r>
          </a:p>
          <a:p>
            <a:pPr lvl="1" eaLnBrk="1" hangingPunct="1">
              <a:lnSpc>
                <a:spcPct val="90000"/>
              </a:lnSpc>
              <a:spcBef>
                <a:spcPct val="0"/>
              </a:spcBef>
              <a:spcAft>
                <a:spcPts val="600"/>
              </a:spcAft>
            </a:pPr>
            <a:r>
              <a:rPr lang="en-US" sz="3800" dirty="0" smtClean="0"/>
              <a:t>What were the basic ideologies of Fascists, Nazis, and Communists?</a:t>
            </a:r>
          </a:p>
          <a:p>
            <a:pPr eaLnBrk="1" hangingPunct="1">
              <a:lnSpc>
                <a:spcPct val="90000"/>
              </a:lnSpc>
              <a:spcBef>
                <a:spcPct val="0"/>
              </a:spcBef>
              <a:buFont typeface="Arial" charset="0"/>
              <a:buNone/>
            </a:pPr>
            <a:endParaRPr lang="en-US" sz="3800" dirty="0" smtClean="0"/>
          </a:p>
          <a:p>
            <a:pPr eaLnBrk="1" hangingPunct="1">
              <a:lnSpc>
                <a:spcPct val="90000"/>
              </a:lnSpc>
              <a:spcBef>
                <a:spcPct val="0"/>
              </a:spcBef>
            </a:pPr>
            <a:r>
              <a:rPr lang="en-US" sz="3800" u="sng" dirty="0" smtClean="0">
                <a:solidFill>
                  <a:schemeClr val="folHlink"/>
                </a:solidFill>
              </a:rPr>
              <a:t>Warm Up Question</a:t>
            </a:r>
            <a:r>
              <a:rPr lang="en-US" sz="3800" dirty="0" smtClean="0">
                <a:solidFill>
                  <a:schemeClr val="folHlink"/>
                </a:solidFill>
              </a:rPr>
              <a:t>: What was the economic effect of the Great Depression?</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smtClean="0"/>
          </a:p>
        </p:txBody>
      </p:sp>
      <p:sp>
        <p:nvSpPr>
          <p:cNvPr id="13315" name="Rectangle 3"/>
          <p:cNvSpPr>
            <a:spLocks noGrp="1" noChangeArrowheads="1"/>
          </p:cNvSpPr>
          <p:nvPr>
            <p:ph type="body" idx="1"/>
          </p:nvPr>
        </p:nvSpPr>
        <p:spPr/>
        <p:txBody>
          <a:bodyPr/>
          <a:lstStyle/>
          <a:p>
            <a:endParaRPr lang="en-US" smtClean="0"/>
          </a:p>
        </p:txBody>
      </p:sp>
      <p:pic>
        <p:nvPicPr>
          <p:cNvPr id="13316" name="Picture 7" descr="blackshirts-1934"/>
          <p:cNvPicPr>
            <a:picLocks noChangeAspect="1" noChangeArrowheads="1"/>
          </p:cNvPicPr>
          <p:nvPr/>
        </p:nvPicPr>
        <p:blipFill>
          <a:blip r:embed="rId2" cstate="print"/>
          <a:srcRect r="13600" b="12360"/>
          <a:stretch>
            <a:fillRect/>
          </a:stretch>
        </p:blipFill>
        <p:spPr bwMode="auto">
          <a:xfrm>
            <a:off x="0" y="-20638"/>
            <a:ext cx="9144000" cy="6878638"/>
          </a:xfrm>
          <a:prstGeom prst="rect">
            <a:avLst/>
          </a:prstGeom>
          <a:noFill/>
          <a:ln w="9525">
            <a:noFill/>
            <a:miter lim="800000"/>
            <a:headEnd/>
            <a:tailEnd/>
          </a:ln>
        </p:spPr>
      </p:pic>
      <p:sp>
        <p:nvSpPr>
          <p:cNvPr id="13317" name="Rectangle 9"/>
          <p:cNvSpPr>
            <a:spLocks noChangeArrowheads="1"/>
          </p:cNvSpPr>
          <p:nvPr/>
        </p:nvSpPr>
        <p:spPr bwMode="auto">
          <a:xfrm>
            <a:off x="457200" y="5815013"/>
            <a:ext cx="8229600" cy="890587"/>
          </a:xfrm>
          <a:prstGeom prst="rect">
            <a:avLst/>
          </a:prstGeom>
          <a:solidFill>
            <a:srgbClr val="CCFFCC"/>
          </a:solidFill>
          <a:ln w="38100">
            <a:solidFill>
              <a:schemeClr val="tx1"/>
            </a:solidFill>
            <a:miter lim="800000"/>
            <a:headEnd/>
            <a:tailEnd/>
          </a:ln>
        </p:spPr>
        <p:txBody>
          <a:bodyPr>
            <a:spAutoFit/>
          </a:bodyPr>
          <a:lstStyle/>
          <a:p>
            <a:pPr algn="ctr">
              <a:lnSpc>
                <a:spcPct val="80000"/>
              </a:lnSpc>
              <a:spcBef>
                <a:spcPct val="20000"/>
              </a:spcBef>
            </a:pPr>
            <a:r>
              <a:rPr lang="en-US" sz="3200"/>
              <a:t>Mussolini created the Blackshirts (a secret police force) to enforce the goals of his Fascist Party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smtClean="0"/>
          </a:p>
        </p:txBody>
      </p:sp>
      <p:sp>
        <p:nvSpPr>
          <p:cNvPr id="14339" name="Rectangle 3"/>
          <p:cNvSpPr>
            <a:spLocks noGrp="1" noChangeArrowheads="1"/>
          </p:cNvSpPr>
          <p:nvPr>
            <p:ph type="body" idx="1"/>
          </p:nvPr>
        </p:nvSpPr>
        <p:spPr/>
        <p:txBody>
          <a:bodyPr/>
          <a:lstStyle/>
          <a:p>
            <a:endParaRPr lang="en-US" smtClean="0"/>
          </a:p>
        </p:txBody>
      </p:sp>
      <p:pic>
        <p:nvPicPr>
          <p:cNvPr id="14340" name="Picture 10" descr="Mussolini"/>
          <p:cNvPicPr>
            <a:picLocks noChangeAspect="1" noChangeArrowheads="1"/>
          </p:cNvPicPr>
          <p:nvPr/>
        </p:nvPicPr>
        <p:blipFill>
          <a:blip r:embed="rId2" cstate="print"/>
          <a:srcRect/>
          <a:stretch>
            <a:fillRect/>
          </a:stretch>
        </p:blipFill>
        <p:spPr bwMode="auto">
          <a:xfrm>
            <a:off x="0" y="53975"/>
            <a:ext cx="9144000" cy="6804025"/>
          </a:xfrm>
          <a:prstGeom prst="rect">
            <a:avLst/>
          </a:prstGeom>
          <a:noFill/>
          <a:ln w="9525">
            <a:noFill/>
            <a:miter lim="800000"/>
            <a:headEnd/>
            <a:tailEnd/>
          </a:ln>
        </p:spPr>
      </p:pic>
      <p:sp>
        <p:nvSpPr>
          <p:cNvPr id="14341" name="Rectangle 11"/>
          <p:cNvSpPr>
            <a:spLocks noChangeArrowheads="1"/>
          </p:cNvSpPr>
          <p:nvPr/>
        </p:nvSpPr>
        <p:spPr bwMode="auto">
          <a:xfrm>
            <a:off x="685800" y="152400"/>
            <a:ext cx="7848600" cy="1422400"/>
          </a:xfrm>
          <a:prstGeom prst="rect">
            <a:avLst/>
          </a:prstGeom>
          <a:solidFill>
            <a:srgbClr val="FFCC99"/>
          </a:solidFill>
          <a:ln w="38100">
            <a:solidFill>
              <a:schemeClr val="tx1"/>
            </a:solidFill>
            <a:miter lim="800000"/>
            <a:headEnd/>
            <a:tailEnd/>
          </a:ln>
        </p:spPr>
        <p:txBody>
          <a:bodyPr>
            <a:spAutoFit/>
          </a:bodyPr>
          <a:lstStyle/>
          <a:p>
            <a:pPr algn="ctr">
              <a:lnSpc>
                <a:spcPct val="80000"/>
              </a:lnSpc>
            </a:pPr>
            <a:r>
              <a:rPr lang="en-US" sz="3600"/>
              <a:t>By 1922, Mussolini was popular enough to lead a “March on Rome” &amp; forced the Italian king to name him prime minister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http://4.bp.blogspot.com/_KcNKPCDgtMw/TGMk29-jVYI/AAAAAAAABgM/ZP7yn1fbTeo/s1600/Benito_Mussolini_Roman_Salute.jpg"/>
          <p:cNvPicPr>
            <a:picLocks noChangeAspect="1" noChangeArrowheads="1"/>
          </p:cNvPicPr>
          <p:nvPr/>
        </p:nvPicPr>
        <p:blipFill>
          <a:blip r:embed="rId3" cstate="print"/>
          <a:srcRect r="16583"/>
          <a:stretch>
            <a:fillRect/>
          </a:stretch>
        </p:blipFill>
        <p:spPr bwMode="auto">
          <a:xfrm>
            <a:off x="160338" y="1219200"/>
            <a:ext cx="6164262" cy="5486400"/>
          </a:xfrm>
          <a:prstGeom prst="rect">
            <a:avLst/>
          </a:prstGeom>
          <a:noFill/>
          <a:ln w="9525">
            <a:noFill/>
            <a:miter lim="800000"/>
            <a:headEnd/>
            <a:tailEnd/>
          </a:ln>
        </p:spPr>
      </p:pic>
      <p:sp>
        <p:nvSpPr>
          <p:cNvPr id="15363" name="Rectangle 11"/>
          <p:cNvSpPr>
            <a:spLocks noChangeArrowheads="1"/>
          </p:cNvSpPr>
          <p:nvPr/>
        </p:nvSpPr>
        <p:spPr bwMode="auto">
          <a:xfrm>
            <a:off x="1143000" y="76200"/>
            <a:ext cx="6934200" cy="979488"/>
          </a:xfrm>
          <a:prstGeom prst="rect">
            <a:avLst/>
          </a:prstGeom>
          <a:solidFill>
            <a:srgbClr val="FFCC99"/>
          </a:solidFill>
          <a:ln w="38100">
            <a:solidFill>
              <a:schemeClr val="tx1"/>
            </a:solidFill>
            <a:miter lim="800000"/>
            <a:headEnd/>
            <a:tailEnd/>
          </a:ln>
        </p:spPr>
        <p:txBody>
          <a:bodyPr>
            <a:spAutoFit/>
          </a:bodyPr>
          <a:lstStyle/>
          <a:p>
            <a:pPr algn="ctr">
              <a:lnSpc>
                <a:spcPct val="80000"/>
              </a:lnSpc>
            </a:pPr>
            <a:r>
              <a:rPr lang="en-US" sz="3600"/>
              <a:t>As prime minister, Benito Mussolini was known as “Il Duce” (the chief) </a:t>
            </a:r>
          </a:p>
        </p:txBody>
      </p:sp>
      <p:sp>
        <p:nvSpPr>
          <p:cNvPr id="15364" name="Rectangle 11"/>
          <p:cNvSpPr>
            <a:spLocks noChangeArrowheads="1"/>
          </p:cNvSpPr>
          <p:nvPr/>
        </p:nvSpPr>
        <p:spPr bwMode="auto">
          <a:xfrm>
            <a:off x="5334000" y="1450975"/>
            <a:ext cx="3657600" cy="1433513"/>
          </a:xfrm>
          <a:prstGeom prst="rect">
            <a:avLst/>
          </a:prstGeom>
          <a:solidFill>
            <a:srgbClr val="CCECFF"/>
          </a:solidFill>
          <a:ln w="38100">
            <a:solidFill>
              <a:schemeClr val="tx1"/>
            </a:solidFill>
            <a:miter lim="800000"/>
            <a:headEnd/>
            <a:tailEnd/>
          </a:ln>
        </p:spPr>
        <p:txBody>
          <a:bodyPr>
            <a:spAutoFit/>
          </a:bodyPr>
          <a:lstStyle/>
          <a:p>
            <a:pPr algn="ctr">
              <a:lnSpc>
                <a:spcPct val="80000"/>
              </a:lnSpc>
            </a:pPr>
            <a:r>
              <a:rPr lang="en-US" sz="3600"/>
              <a:t>Mussolini ended democracy &amp; all opposition parties</a:t>
            </a:r>
          </a:p>
        </p:txBody>
      </p:sp>
      <p:sp>
        <p:nvSpPr>
          <p:cNvPr id="15365" name="Rectangle 11"/>
          <p:cNvSpPr>
            <a:spLocks noChangeArrowheads="1"/>
          </p:cNvSpPr>
          <p:nvPr/>
        </p:nvSpPr>
        <p:spPr bwMode="auto">
          <a:xfrm>
            <a:off x="5334000" y="3051175"/>
            <a:ext cx="3657600" cy="1422400"/>
          </a:xfrm>
          <a:prstGeom prst="rect">
            <a:avLst/>
          </a:prstGeom>
          <a:solidFill>
            <a:srgbClr val="FFFFCC"/>
          </a:solidFill>
          <a:ln w="38100">
            <a:solidFill>
              <a:schemeClr val="tx1"/>
            </a:solidFill>
            <a:miter lim="800000"/>
            <a:headEnd/>
            <a:tailEnd/>
          </a:ln>
        </p:spPr>
        <p:txBody>
          <a:bodyPr>
            <a:spAutoFit/>
          </a:bodyPr>
          <a:lstStyle/>
          <a:p>
            <a:pPr algn="ctr">
              <a:lnSpc>
                <a:spcPct val="80000"/>
              </a:lnSpc>
            </a:pPr>
            <a:r>
              <a:rPr lang="en-US" sz="3600"/>
              <a:t>Mussolini built up the military to create new jobs </a:t>
            </a:r>
          </a:p>
        </p:txBody>
      </p:sp>
      <p:sp>
        <p:nvSpPr>
          <p:cNvPr id="15366" name="Rectangle 11"/>
          <p:cNvSpPr>
            <a:spLocks noChangeArrowheads="1"/>
          </p:cNvSpPr>
          <p:nvPr/>
        </p:nvSpPr>
        <p:spPr bwMode="auto">
          <a:xfrm>
            <a:off x="5334000" y="4676775"/>
            <a:ext cx="3657600" cy="1876425"/>
          </a:xfrm>
          <a:prstGeom prst="rect">
            <a:avLst/>
          </a:prstGeom>
          <a:solidFill>
            <a:srgbClr val="CCFFCC"/>
          </a:solidFill>
          <a:ln w="38100">
            <a:solidFill>
              <a:schemeClr val="tx1"/>
            </a:solidFill>
            <a:miter lim="800000"/>
            <a:headEnd/>
            <a:tailEnd/>
          </a:ln>
        </p:spPr>
        <p:txBody>
          <a:bodyPr>
            <a:spAutoFit/>
          </a:bodyPr>
          <a:lstStyle/>
          <a:p>
            <a:pPr algn="ctr">
              <a:lnSpc>
                <a:spcPct val="80000"/>
              </a:lnSpc>
            </a:pPr>
            <a:r>
              <a:rPr lang="en-US" sz="3600"/>
              <a:t>He planned to conquer new territories in Africa for Italy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0" y="1371600"/>
            <a:ext cx="9144000" cy="5426075"/>
          </a:xfrm>
          <a:prstGeom prst="rect">
            <a:avLst/>
          </a:prstGeom>
          <a:noFill/>
          <a:ln w="9525">
            <a:noFill/>
            <a:miter lim="800000"/>
            <a:headEnd/>
            <a:tailEnd/>
          </a:ln>
        </p:spPr>
      </p:pic>
      <p:sp>
        <p:nvSpPr>
          <p:cNvPr id="16387" name="Rectangular Callout 22"/>
          <p:cNvSpPr>
            <a:spLocks noChangeArrowheads="1"/>
          </p:cNvSpPr>
          <p:nvPr/>
        </p:nvSpPr>
        <p:spPr bwMode="auto">
          <a:xfrm>
            <a:off x="152400" y="76200"/>
            <a:ext cx="4724400" cy="1524000"/>
          </a:xfrm>
          <a:prstGeom prst="wedgeRectCallout">
            <a:avLst>
              <a:gd name="adj1" fmla="val -12190"/>
              <a:gd name="adj2" fmla="val 15394"/>
            </a:avLst>
          </a:prstGeom>
          <a:solidFill>
            <a:srgbClr val="FFCCFF"/>
          </a:solidFill>
          <a:ln w="9525" algn="ctr">
            <a:solidFill>
              <a:schemeClr val="tx1"/>
            </a:solidFill>
            <a:round/>
            <a:headEnd/>
            <a:tailEnd/>
          </a:ln>
        </p:spPr>
        <p:txBody>
          <a:bodyPr/>
          <a:lstStyle/>
          <a:p>
            <a:pPr algn="ctr">
              <a:lnSpc>
                <a:spcPct val="75000"/>
              </a:lnSpc>
            </a:pPr>
            <a:r>
              <a:rPr lang="en-US" sz="3200"/>
              <a:t>The Nazis were a fascist group in Germany that wanted to overthrow the disloyal Weimar Republic</a:t>
            </a:r>
          </a:p>
        </p:txBody>
      </p:sp>
      <p:sp>
        <p:nvSpPr>
          <p:cNvPr id="12" name="Rectangular Callout 11"/>
          <p:cNvSpPr>
            <a:spLocks noChangeArrowheads="1"/>
          </p:cNvSpPr>
          <p:nvPr/>
        </p:nvSpPr>
        <p:spPr bwMode="auto">
          <a:xfrm>
            <a:off x="228600" y="5105400"/>
            <a:ext cx="4800600" cy="1600200"/>
          </a:xfrm>
          <a:prstGeom prst="wedgeRectCallout">
            <a:avLst>
              <a:gd name="adj1" fmla="val -12190"/>
              <a:gd name="adj2" fmla="val 15394"/>
            </a:avLst>
          </a:prstGeom>
          <a:solidFill>
            <a:srgbClr val="FFFFCC"/>
          </a:solidFill>
          <a:ln w="9525" algn="ctr">
            <a:solidFill>
              <a:schemeClr val="tx1"/>
            </a:solidFill>
            <a:round/>
            <a:headEnd/>
            <a:tailEnd/>
          </a:ln>
        </p:spPr>
        <p:txBody>
          <a:bodyPr/>
          <a:lstStyle/>
          <a:p>
            <a:pPr algn="ctr" eaLnBrk="0" hangingPunct="0">
              <a:lnSpc>
                <a:spcPct val="80000"/>
              </a:lnSpc>
            </a:pPr>
            <a:r>
              <a:rPr lang="en-US" sz="3200"/>
              <a:t>Hitler was impressed by Mussolini &amp; used many of his ideas to make the Nazi Party strong in Germany </a:t>
            </a:r>
          </a:p>
        </p:txBody>
      </p:sp>
      <p:sp>
        <p:nvSpPr>
          <p:cNvPr id="16389" name="Rectangular Callout 5"/>
          <p:cNvSpPr>
            <a:spLocks noChangeArrowheads="1"/>
          </p:cNvSpPr>
          <p:nvPr/>
        </p:nvSpPr>
        <p:spPr bwMode="auto">
          <a:xfrm>
            <a:off x="5029200" y="76200"/>
            <a:ext cx="3886200" cy="1524000"/>
          </a:xfrm>
          <a:prstGeom prst="wedgeRectCallout">
            <a:avLst>
              <a:gd name="adj1" fmla="val -12190"/>
              <a:gd name="adj2" fmla="val 15394"/>
            </a:avLst>
          </a:prstGeom>
          <a:solidFill>
            <a:srgbClr val="CCFFCC"/>
          </a:solidFill>
          <a:ln w="9525" algn="ctr">
            <a:solidFill>
              <a:schemeClr val="tx1"/>
            </a:solidFill>
            <a:round/>
            <a:headEnd/>
            <a:tailEnd/>
          </a:ln>
        </p:spPr>
        <p:txBody>
          <a:bodyPr/>
          <a:lstStyle/>
          <a:p>
            <a:pPr algn="ctr">
              <a:lnSpc>
                <a:spcPct val="75000"/>
              </a:lnSpc>
            </a:pPr>
            <a:r>
              <a:rPr lang="en-US" sz="3200"/>
              <a:t>Adolf Hitler was </a:t>
            </a:r>
            <a:br>
              <a:rPr lang="en-US" sz="3200"/>
            </a:br>
            <a:r>
              <a:rPr lang="en-US" sz="3200"/>
              <a:t>an early Nazi recruit </a:t>
            </a:r>
            <a:br>
              <a:rPr lang="en-US" sz="3200"/>
            </a:br>
            <a:r>
              <a:rPr lang="en-US" sz="3200"/>
              <a:t>&amp; quickly rose to </a:t>
            </a:r>
            <a:br>
              <a:rPr lang="en-US" sz="3200"/>
            </a:br>
            <a:r>
              <a:rPr lang="en-US" sz="3200"/>
              <a:t>power in the party </a:t>
            </a:r>
          </a:p>
        </p:txBody>
      </p:sp>
      <p:pic>
        <p:nvPicPr>
          <p:cNvPr id="16390" name="Picture 1032" descr="adolf_hitler"/>
          <p:cNvPicPr>
            <a:picLocks noChangeAspect="1" noChangeArrowheads="1"/>
          </p:cNvPicPr>
          <p:nvPr/>
        </p:nvPicPr>
        <p:blipFill>
          <a:blip r:embed="rId4" cstate="print"/>
          <a:srcRect l="26643"/>
          <a:stretch>
            <a:fillRect/>
          </a:stretch>
        </p:blipFill>
        <p:spPr bwMode="auto">
          <a:xfrm>
            <a:off x="5334000" y="1676400"/>
            <a:ext cx="3810000" cy="5029200"/>
          </a:xfrm>
          <a:prstGeom prst="rect">
            <a:avLst/>
          </a:prstGeom>
          <a:noFill/>
          <a:ln w="9525">
            <a:noFill/>
            <a:miter lim="800000"/>
            <a:headEnd/>
            <a:tailEnd/>
          </a:ln>
        </p:spPr>
      </p:pic>
      <p:sp>
        <p:nvSpPr>
          <p:cNvPr id="8" name="Rectangular Callout 7"/>
          <p:cNvSpPr/>
          <p:nvPr/>
        </p:nvSpPr>
        <p:spPr bwMode="auto">
          <a:xfrm>
            <a:off x="0" y="1676400"/>
            <a:ext cx="5181600" cy="838200"/>
          </a:xfrm>
          <a:prstGeom prst="wedgeRectCallout">
            <a:avLst>
              <a:gd name="adj1" fmla="val -12192"/>
              <a:gd name="adj2" fmla="val 15393"/>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0" hangingPunct="0">
              <a:lnSpc>
                <a:spcPct val="80000"/>
              </a:lnSpc>
              <a:defRPr/>
            </a:pPr>
            <a:r>
              <a:rPr lang="en-US" sz="3200" dirty="0"/>
              <a:t>The Nazis created their own militia called the Brown Shirts </a:t>
            </a:r>
          </a:p>
        </p:txBody>
      </p:sp>
      <p:pic>
        <p:nvPicPr>
          <p:cNvPr id="9" name="Picture 2" descr="http://3.bp.blogspot.com/_7g7vq7oz8bE/S7IkEoMsbFI/AAAAAAAACmk/W16DLdSz0SQ/s320/Brown_Shirt.jpg"/>
          <p:cNvPicPr>
            <a:picLocks noChangeAspect="1" noChangeArrowheads="1"/>
          </p:cNvPicPr>
          <p:nvPr/>
        </p:nvPicPr>
        <p:blipFill>
          <a:blip r:embed="rId5" cstate="print"/>
          <a:srcRect l="23529"/>
          <a:stretch>
            <a:fillRect/>
          </a:stretch>
        </p:blipFill>
        <p:spPr bwMode="auto">
          <a:xfrm>
            <a:off x="5240338" y="1752600"/>
            <a:ext cx="3903662" cy="5105400"/>
          </a:xfrm>
          <a:prstGeom prst="rect">
            <a:avLst/>
          </a:prstGeom>
          <a:noFill/>
          <a:ln w="9525">
            <a:noFill/>
            <a:miter lim="800000"/>
            <a:headEnd/>
            <a:tailEnd/>
          </a:ln>
        </p:spPr>
      </p:pic>
      <p:sp>
        <p:nvSpPr>
          <p:cNvPr id="10" name="Rectangular Callout 9"/>
          <p:cNvSpPr>
            <a:spLocks noChangeArrowheads="1"/>
          </p:cNvSpPr>
          <p:nvPr/>
        </p:nvSpPr>
        <p:spPr bwMode="auto">
          <a:xfrm>
            <a:off x="0" y="2590800"/>
            <a:ext cx="5181600" cy="1219200"/>
          </a:xfrm>
          <a:prstGeom prst="wedgeRectCallout">
            <a:avLst>
              <a:gd name="adj1" fmla="val -12190"/>
              <a:gd name="adj2" fmla="val 15394"/>
            </a:avLst>
          </a:prstGeom>
          <a:solidFill>
            <a:srgbClr val="FFCC99"/>
          </a:solidFill>
          <a:ln w="9525" algn="ctr">
            <a:solidFill>
              <a:schemeClr val="tx1"/>
            </a:solidFill>
            <a:round/>
            <a:headEnd/>
            <a:tailEnd/>
          </a:ln>
        </p:spPr>
        <p:txBody>
          <a:bodyPr/>
          <a:lstStyle/>
          <a:p>
            <a:pPr algn="ctr" eaLnBrk="0" hangingPunct="0">
              <a:lnSpc>
                <a:spcPct val="80000"/>
              </a:lnSpc>
            </a:pPr>
            <a:r>
              <a:rPr lang="en-US" sz="3200"/>
              <a:t>Hitler planned a march on Munich but he was arrested </a:t>
            </a:r>
            <a:br>
              <a:rPr lang="en-US" sz="3200"/>
            </a:br>
            <a:r>
              <a:rPr lang="en-US" sz="3200"/>
              <a:t>&amp; jailed for 9 months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ular Callout 11"/>
          <p:cNvSpPr>
            <a:spLocks noChangeArrowheads="1"/>
          </p:cNvSpPr>
          <p:nvPr/>
        </p:nvSpPr>
        <p:spPr bwMode="auto">
          <a:xfrm>
            <a:off x="4114800" y="152400"/>
            <a:ext cx="4876800" cy="1295400"/>
          </a:xfrm>
          <a:prstGeom prst="wedgeRectCallout">
            <a:avLst>
              <a:gd name="adj1" fmla="val -12190"/>
              <a:gd name="adj2" fmla="val 15394"/>
            </a:avLst>
          </a:prstGeom>
          <a:solidFill>
            <a:srgbClr val="FFFFCC"/>
          </a:solidFill>
          <a:ln w="9525" algn="ctr">
            <a:solidFill>
              <a:schemeClr val="tx1"/>
            </a:solidFill>
            <a:round/>
            <a:headEnd/>
            <a:tailEnd/>
          </a:ln>
        </p:spPr>
        <p:txBody>
          <a:bodyPr/>
          <a:lstStyle/>
          <a:p>
            <a:pPr algn="ctr" eaLnBrk="0" hangingPunct="0">
              <a:lnSpc>
                <a:spcPct val="80000"/>
              </a:lnSpc>
            </a:pPr>
            <a:r>
              <a:rPr lang="en-US" sz="3200"/>
              <a:t>While in jail, Hitler wrote </a:t>
            </a:r>
            <a:r>
              <a:rPr lang="en-US" sz="3200" i="1"/>
              <a:t>Mein Kampf </a:t>
            </a:r>
            <a:r>
              <a:rPr lang="en-US" sz="3200"/>
              <a:t>which outlined his plans for Germany </a:t>
            </a:r>
          </a:p>
        </p:txBody>
      </p:sp>
      <p:pic>
        <p:nvPicPr>
          <p:cNvPr id="17411" name="Picture 4" descr="http://photo.goodreads.com/books/1248429782l/54270.jpg"/>
          <p:cNvPicPr>
            <a:picLocks noChangeAspect="1" noChangeArrowheads="1"/>
          </p:cNvPicPr>
          <p:nvPr/>
        </p:nvPicPr>
        <p:blipFill>
          <a:blip r:embed="rId3" cstate="print"/>
          <a:srcRect/>
          <a:stretch>
            <a:fillRect/>
          </a:stretch>
        </p:blipFill>
        <p:spPr bwMode="auto">
          <a:xfrm>
            <a:off x="61913" y="381000"/>
            <a:ext cx="3932237" cy="6103938"/>
          </a:xfrm>
          <a:prstGeom prst="rect">
            <a:avLst/>
          </a:prstGeom>
          <a:noFill/>
          <a:ln w="9525">
            <a:noFill/>
            <a:miter lim="800000"/>
            <a:headEnd/>
            <a:tailEnd/>
          </a:ln>
        </p:spPr>
      </p:pic>
      <p:sp>
        <p:nvSpPr>
          <p:cNvPr id="9" name="Rectangular Callout 8"/>
          <p:cNvSpPr>
            <a:spLocks noChangeArrowheads="1"/>
          </p:cNvSpPr>
          <p:nvPr/>
        </p:nvSpPr>
        <p:spPr bwMode="auto">
          <a:xfrm>
            <a:off x="4114800" y="1600200"/>
            <a:ext cx="4876800" cy="1600200"/>
          </a:xfrm>
          <a:prstGeom prst="wedgeRectCallout">
            <a:avLst>
              <a:gd name="adj1" fmla="val -12190"/>
              <a:gd name="adj2" fmla="val 15394"/>
            </a:avLst>
          </a:prstGeom>
          <a:solidFill>
            <a:srgbClr val="CCECFF"/>
          </a:solidFill>
          <a:ln w="9525" algn="ctr">
            <a:solidFill>
              <a:schemeClr val="tx1"/>
            </a:solidFill>
            <a:round/>
            <a:headEnd/>
            <a:tailEnd/>
          </a:ln>
        </p:spPr>
        <p:txBody>
          <a:bodyPr/>
          <a:lstStyle/>
          <a:p>
            <a:pPr algn="ctr" eaLnBrk="0" hangingPunct="0">
              <a:lnSpc>
                <a:spcPct val="80000"/>
              </a:lnSpc>
            </a:pPr>
            <a:r>
              <a:rPr lang="en-US" sz="3200"/>
              <a:t>He wrote that Germans were members of a master race called Aryans &amp; all non-Aryans were inferior </a:t>
            </a:r>
          </a:p>
        </p:txBody>
      </p:sp>
      <p:sp>
        <p:nvSpPr>
          <p:cNvPr id="10" name="Rectangular Callout 9"/>
          <p:cNvSpPr>
            <a:spLocks noChangeArrowheads="1"/>
          </p:cNvSpPr>
          <p:nvPr/>
        </p:nvSpPr>
        <p:spPr bwMode="auto">
          <a:xfrm>
            <a:off x="4038600" y="3352800"/>
            <a:ext cx="4953000" cy="1600200"/>
          </a:xfrm>
          <a:prstGeom prst="wedgeRectCallout">
            <a:avLst>
              <a:gd name="adj1" fmla="val -12190"/>
              <a:gd name="adj2" fmla="val 15394"/>
            </a:avLst>
          </a:prstGeom>
          <a:solidFill>
            <a:srgbClr val="FFCCFF"/>
          </a:solidFill>
          <a:ln w="9525" algn="ctr">
            <a:solidFill>
              <a:schemeClr val="tx1"/>
            </a:solidFill>
            <a:round/>
            <a:headEnd/>
            <a:tailEnd/>
          </a:ln>
        </p:spPr>
        <p:txBody>
          <a:bodyPr/>
          <a:lstStyle/>
          <a:p>
            <a:pPr algn="ctr" eaLnBrk="0" hangingPunct="0">
              <a:lnSpc>
                <a:spcPct val="80000"/>
              </a:lnSpc>
            </a:pPr>
            <a:r>
              <a:rPr lang="en-US" sz="3200"/>
              <a:t>He declared that Germans needed lebensraum (living space) &amp; should conquer Eastern Europe &amp; Russia </a:t>
            </a:r>
          </a:p>
        </p:txBody>
      </p:sp>
      <p:sp>
        <p:nvSpPr>
          <p:cNvPr id="11" name="Rectangular Callout 10"/>
          <p:cNvSpPr>
            <a:spLocks noChangeArrowheads="1"/>
          </p:cNvSpPr>
          <p:nvPr/>
        </p:nvSpPr>
        <p:spPr bwMode="auto">
          <a:xfrm>
            <a:off x="4038600" y="5105400"/>
            <a:ext cx="4953000" cy="1600200"/>
          </a:xfrm>
          <a:prstGeom prst="wedgeRectCallout">
            <a:avLst>
              <a:gd name="adj1" fmla="val -12190"/>
              <a:gd name="adj2" fmla="val 15394"/>
            </a:avLst>
          </a:prstGeom>
          <a:solidFill>
            <a:srgbClr val="CCCCFF"/>
          </a:solidFill>
          <a:ln w="9525" algn="ctr">
            <a:solidFill>
              <a:schemeClr val="tx1"/>
            </a:solidFill>
            <a:round/>
            <a:headEnd/>
            <a:tailEnd/>
          </a:ln>
        </p:spPr>
        <p:txBody>
          <a:bodyPr/>
          <a:lstStyle/>
          <a:p>
            <a:pPr algn="ctr" eaLnBrk="0" hangingPunct="0">
              <a:lnSpc>
                <a:spcPct val="80000"/>
              </a:lnSpc>
            </a:pPr>
            <a:r>
              <a:rPr lang="en-US" sz="3200"/>
              <a:t>He called the Versailles Treaty an outraged &amp; vowed to regain land taken from Germany after the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ular Callout 3"/>
          <p:cNvSpPr>
            <a:spLocks noChangeArrowheads="1"/>
          </p:cNvSpPr>
          <p:nvPr/>
        </p:nvSpPr>
        <p:spPr bwMode="auto">
          <a:xfrm>
            <a:off x="762000" y="152400"/>
            <a:ext cx="7467600" cy="1295400"/>
          </a:xfrm>
          <a:prstGeom prst="wedgeRectCallout">
            <a:avLst>
              <a:gd name="adj1" fmla="val -12190"/>
              <a:gd name="adj2" fmla="val 15394"/>
            </a:avLst>
          </a:prstGeom>
          <a:solidFill>
            <a:srgbClr val="CCFFCC"/>
          </a:solidFill>
          <a:ln w="9525" algn="ctr">
            <a:solidFill>
              <a:schemeClr val="tx1"/>
            </a:solidFill>
            <a:round/>
            <a:headEnd/>
            <a:tailEnd/>
          </a:ln>
        </p:spPr>
        <p:txBody>
          <a:bodyPr/>
          <a:lstStyle/>
          <a:p>
            <a:pPr algn="ctr" eaLnBrk="0" hangingPunct="0">
              <a:lnSpc>
                <a:spcPct val="80000"/>
              </a:lnSpc>
            </a:pPr>
            <a:r>
              <a:rPr lang="en-US" sz="3200"/>
              <a:t>When Hitler was released from jail in 1924, </a:t>
            </a:r>
            <a:br>
              <a:rPr lang="en-US" sz="3200"/>
            </a:br>
            <a:r>
              <a:rPr lang="en-US" sz="3200"/>
              <a:t>he spent years organizing the Nazis into Germany’s most powerful political party </a:t>
            </a:r>
          </a:p>
        </p:txBody>
      </p:sp>
      <p:pic>
        <p:nvPicPr>
          <p:cNvPr id="50180" name="Picture 4" descr="http://www.google.com/url?source=imgres&amp;ct=img&amp;q=http://www.ushmm.org/propaganda/assets/images/500x/hitler-nazi-parade.jpg&amp;sa=X&amp;ei=u7uKTcm0GoLAtged2oGCDg&amp;ved=0CAQQ8wc&amp;usg=AFQjCNGwfzZ3hmkZwhUs4Jkq3bO0zSJHbA"/>
          <p:cNvPicPr>
            <a:picLocks noChangeAspect="1" noChangeArrowheads="1"/>
          </p:cNvPicPr>
          <p:nvPr/>
        </p:nvPicPr>
        <p:blipFill>
          <a:blip r:embed="rId3" cstate="print"/>
          <a:srcRect/>
          <a:stretch>
            <a:fillRect/>
          </a:stretch>
        </p:blipFill>
        <p:spPr bwMode="auto">
          <a:xfrm>
            <a:off x="276225" y="1600200"/>
            <a:ext cx="8562975" cy="5257800"/>
          </a:xfrm>
          <a:prstGeom prst="rect">
            <a:avLst/>
          </a:prstGeom>
          <a:noFill/>
          <a:ln w="9525">
            <a:noFill/>
            <a:miter lim="800000"/>
            <a:headEnd/>
            <a:tailEnd/>
          </a:ln>
        </p:spPr>
      </p:pic>
      <p:sp>
        <p:nvSpPr>
          <p:cNvPr id="6" name="Rectangular Callout 5"/>
          <p:cNvSpPr>
            <a:spLocks noChangeArrowheads="1"/>
          </p:cNvSpPr>
          <p:nvPr/>
        </p:nvSpPr>
        <p:spPr bwMode="auto">
          <a:xfrm>
            <a:off x="5791200" y="1600200"/>
            <a:ext cx="3276600" cy="1676400"/>
          </a:xfrm>
          <a:prstGeom prst="wedgeRectCallout">
            <a:avLst>
              <a:gd name="adj1" fmla="val -12190"/>
              <a:gd name="adj2" fmla="val 15394"/>
            </a:avLst>
          </a:prstGeom>
          <a:solidFill>
            <a:srgbClr val="FFFFCC"/>
          </a:solidFill>
          <a:ln w="9525" algn="ctr">
            <a:solidFill>
              <a:schemeClr val="tx1"/>
            </a:solidFill>
            <a:round/>
            <a:headEnd/>
            <a:tailEnd/>
          </a:ln>
        </p:spPr>
        <p:txBody>
          <a:bodyPr/>
          <a:lstStyle/>
          <a:p>
            <a:pPr algn="ctr" eaLnBrk="0" hangingPunct="0">
              <a:lnSpc>
                <a:spcPct val="80000"/>
              </a:lnSpc>
            </a:pPr>
            <a:r>
              <a:rPr lang="en-US" sz="3200"/>
              <a:t>In 1933, Hitler was named chancellor (prime minister) </a:t>
            </a:r>
            <a:br>
              <a:rPr lang="en-US" sz="3200"/>
            </a:br>
            <a:r>
              <a:rPr lang="en-US" sz="3200"/>
              <a:t>of Germany </a:t>
            </a:r>
          </a:p>
        </p:txBody>
      </p:sp>
      <p:pic>
        <p:nvPicPr>
          <p:cNvPr id="7" name="Picture 2" descr="http://www.google.com/url?source=imgres&amp;ct=img&amp;q=http://cdn.dipity.com/uploads/events/4acdf9a16c56f9ddb3f5a77143fa9d51.jpg&amp;sa=X&amp;ei=KLuKTeO1CYqatwem6_XPCQ&amp;ved=0CAQQ8wc&amp;usg=AFQjCNHnaxSbm4tq7f3MQZVyYVLKSEtwTg"/>
          <p:cNvPicPr>
            <a:picLocks noChangeAspect="1" noChangeArrowheads="1"/>
          </p:cNvPicPr>
          <p:nvPr/>
        </p:nvPicPr>
        <p:blipFill>
          <a:blip r:embed="rId4" cstate="print">
            <a:lum contrast="20000"/>
          </a:blip>
          <a:srcRect/>
          <a:stretch>
            <a:fillRect/>
          </a:stretch>
        </p:blipFill>
        <p:spPr bwMode="auto">
          <a:xfrm>
            <a:off x="0" y="1905000"/>
            <a:ext cx="5624513" cy="4476750"/>
          </a:xfrm>
          <a:prstGeom prst="rect">
            <a:avLst/>
          </a:prstGeom>
          <a:noFill/>
          <a:ln w="9525">
            <a:noFill/>
            <a:miter lim="800000"/>
            <a:headEnd/>
            <a:tailEnd/>
          </a:ln>
        </p:spPr>
      </p:pic>
      <p:sp>
        <p:nvSpPr>
          <p:cNvPr id="8" name="Rectangular Callout 7"/>
          <p:cNvSpPr>
            <a:spLocks noChangeArrowheads="1"/>
          </p:cNvSpPr>
          <p:nvPr/>
        </p:nvSpPr>
        <p:spPr bwMode="auto">
          <a:xfrm>
            <a:off x="5791200" y="3352800"/>
            <a:ext cx="3276600" cy="1676400"/>
          </a:xfrm>
          <a:prstGeom prst="wedgeRectCallout">
            <a:avLst>
              <a:gd name="adj1" fmla="val -12190"/>
              <a:gd name="adj2" fmla="val 15394"/>
            </a:avLst>
          </a:prstGeom>
          <a:solidFill>
            <a:srgbClr val="CCECFF"/>
          </a:solidFill>
          <a:ln w="9525" algn="ctr">
            <a:solidFill>
              <a:schemeClr val="tx1"/>
            </a:solidFill>
            <a:round/>
            <a:headEnd/>
            <a:tailEnd/>
          </a:ln>
        </p:spPr>
        <p:txBody>
          <a:bodyPr/>
          <a:lstStyle/>
          <a:p>
            <a:pPr algn="ctr">
              <a:lnSpc>
                <a:spcPct val="80000"/>
              </a:lnSpc>
            </a:pPr>
            <a:r>
              <a:rPr lang="en-US" sz="3200"/>
              <a:t>As chancellor, Hitler used his power to name himself dictator</a:t>
            </a:r>
          </a:p>
        </p:txBody>
      </p:sp>
      <p:sp>
        <p:nvSpPr>
          <p:cNvPr id="9" name="Rectangular Callout 8"/>
          <p:cNvSpPr>
            <a:spLocks noChangeArrowheads="1"/>
          </p:cNvSpPr>
          <p:nvPr/>
        </p:nvSpPr>
        <p:spPr bwMode="auto">
          <a:xfrm>
            <a:off x="5791200" y="5105400"/>
            <a:ext cx="3276600" cy="1600200"/>
          </a:xfrm>
          <a:prstGeom prst="wedgeRectCallout">
            <a:avLst>
              <a:gd name="adj1" fmla="val -12190"/>
              <a:gd name="adj2" fmla="val 15394"/>
            </a:avLst>
          </a:prstGeom>
          <a:solidFill>
            <a:srgbClr val="FFCCFF"/>
          </a:solidFill>
          <a:ln w="9525" algn="ctr">
            <a:solidFill>
              <a:schemeClr val="tx1"/>
            </a:solidFill>
            <a:round/>
            <a:headEnd/>
            <a:tailEnd/>
          </a:ln>
        </p:spPr>
        <p:txBody>
          <a:bodyPr/>
          <a:lstStyle/>
          <a:p>
            <a:pPr algn="ctr">
              <a:lnSpc>
                <a:spcPct val="80000"/>
              </a:lnSpc>
            </a:pPr>
            <a:r>
              <a:rPr lang="en-US" sz="3200"/>
              <a:t>He called his gov’t the </a:t>
            </a:r>
            <a:r>
              <a:rPr lang="en-US" sz="3200" i="1"/>
              <a:t>Third Reich</a:t>
            </a:r>
            <a:r>
              <a:rPr lang="en-US" sz="3200"/>
              <a:t> to promote pride &amp; nationalism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0180"/>
                                        </p:tgtEl>
                                      </p:cBhvr>
                                    </p:animEffect>
                                    <p:set>
                                      <p:cBhvr>
                                        <p:cTn id="7" dur="1" fill="hold">
                                          <p:stCondLst>
                                            <p:cond delay="999"/>
                                          </p:stCondLst>
                                        </p:cTn>
                                        <p:tgtEl>
                                          <p:spTgt spid="5018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google.com/url?source=imgres&amp;ct=img&amp;q=http://3.bp.blogspot.com/_CDYQUoORc8k/TL1EWO49UsI/AAAAAAAAAMw/bY0PcOwWWq8/s640/adolf_hitler_04.jpg&amp;sa=X&amp;ei=WL2KTcLuCNG2tgf0wP3zDQ&amp;ved=0CAQQ8wc&amp;usg=AFQjCNHoroco6OmIImyD2czw_ksSjbn24w"/>
          <p:cNvPicPr>
            <a:picLocks noChangeAspect="1" noChangeArrowheads="1"/>
          </p:cNvPicPr>
          <p:nvPr/>
        </p:nvPicPr>
        <p:blipFill>
          <a:blip r:embed="rId3" cstate="print"/>
          <a:srcRect/>
          <a:stretch>
            <a:fillRect/>
          </a:stretch>
        </p:blipFill>
        <p:spPr bwMode="auto">
          <a:xfrm>
            <a:off x="112713" y="1143000"/>
            <a:ext cx="8955087" cy="5638800"/>
          </a:xfrm>
          <a:prstGeom prst="rect">
            <a:avLst/>
          </a:prstGeom>
          <a:noFill/>
          <a:ln w="9525">
            <a:noFill/>
            <a:miter lim="800000"/>
            <a:headEnd/>
            <a:tailEnd/>
          </a:ln>
        </p:spPr>
      </p:pic>
      <p:sp>
        <p:nvSpPr>
          <p:cNvPr id="19459" name="Rectangular Callout 3"/>
          <p:cNvSpPr>
            <a:spLocks noChangeArrowheads="1"/>
          </p:cNvSpPr>
          <p:nvPr/>
        </p:nvSpPr>
        <p:spPr bwMode="auto">
          <a:xfrm>
            <a:off x="381000" y="76200"/>
            <a:ext cx="8458200" cy="914400"/>
          </a:xfrm>
          <a:prstGeom prst="wedgeRectCallout">
            <a:avLst>
              <a:gd name="adj1" fmla="val -12190"/>
              <a:gd name="adj2" fmla="val 15394"/>
            </a:avLst>
          </a:prstGeom>
          <a:solidFill>
            <a:srgbClr val="FFFFCC"/>
          </a:solidFill>
          <a:ln w="9525" algn="ctr">
            <a:solidFill>
              <a:schemeClr val="tx1"/>
            </a:solidFill>
            <a:round/>
            <a:headEnd/>
            <a:tailEnd/>
          </a:ln>
        </p:spPr>
        <p:txBody>
          <a:bodyPr/>
          <a:lstStyle/>
          <a:p>
            <a:pPr algn="ctr" eaLnBrk="0" hangingPunct="0">
              <a:lnSpc>
                <a:spcPct val="80000"/>
              </a:lnSpc>
            </a:pPr>
            <a:r>
              <a:rPr lang="en-US" sz="3200"/>
              <a:t>Hitler put Germans to work by building factories, highways, weapons, &amp; increasing the military </a:t>
            </a:r>
          </a:p>
        </p:txBody>
      </p:sp>
      <p:sp>
        <p:nvSpPr>
          <p:cNvPr id="5" name="Rectangular Callout 4"/>
          <p:cNvSpPr>
            <a:spLocks noChangeArrowheads="1"/>
          </p:cNvSpPr>
          <p:nvPr/>
        </p:nvSpPr>
        <p:spPr bwMode="auto">
          <a:xfrm>
            <a:off x="381000" y="5562600"/>
            <a:ext cx="8458200" cy="1219200"/>
          </a:xfrm>
          <a:prstGeom prst="wedgeRectCallout">
            <a:avLst>
              <a:gd name="adj1" fmla="val -12190"/>
              <a:gd name="adj2" fmla="val 15394"/>
            </a:avLst>
          </a:prstGeom>
          <a:solidFill>
            <a:srgbClr val="CCECFF"/>
          </a:solidFill>
          <a:ln w="9525" algn="ctr">
            <a:solidFill>
              <a:schemeClr val="tx1"/>
            </a:solidFill>
            <a:round/>
            <a:headEnd/>
            <a:tailEnd/>
          </a:ln>
        </p:spPr>
        <p:txBody>
          <a:bodyPr/>
          <a:lstStyle/>
          <a:p>
            <a:pPr algn="ctr" eaLnBrk="0" hangingPunct="0">
              <a:lnSpc>
                <a:spcPct val="80000"/>
              </a:lnSpc>
            </a:pPr>
            <a:r>
              <a:rPr lang="en-US" sz="3200"/>
              <a:t>He created the gov’t protection squad called the SS and a secret police called the Gestapo to eliminate rivals &amp; control all aspects of Germany  </a:t>
            </a:r>
          </a:p>
        </p:txBody>
      </p:sp>
      <p:pic>
        <p:nvPicPr>
          <p:cNvPr id="45060" name="Picture 4" descr="http://www.google.com/url?source=imgres&amp;ct=img&amp;q=http://faculty-web.at.northwestern.edu/art-history/werckmeister/April_29_1999/SS.jpg&amp;sa=X&amp;ei=r76KTd_2JtK1tgepzJiIDg&amp;ved=0CAQQ8wc&amp;usg=AFQjCNGy5_xhxFljVXmuispgz1xUFt-AkA"/>
          <p:cNvPicPr>
            <a:picLocks noChangeAspect="1" noChangeArrowheads="1"/>
          </p:cNvPicPr>
          <p:nvPr/>
        </p:nvPicPr>
        <p:blipFill>
          <a:blip r:embed="rId4" cstate="print"/>
          <a:srcRect/>
          <a:stretch>
            <a:fillRect/>
          </a:stretch>
        </p:blipFill>
        <p:spPr bwMode="auto">
          <a:xfrm>
            <a:off x="76200" y="1219200"/>
            <a:ext cx="4267200" cy="4229100"/>
          </a:xfrm>
          <a:prstGeom prst="rect">
            <a:avLst/>
          </a:prstGeom>
          <a:noFill/>
          <a:ln w="9525">
            <a:noFill/>
            <a:miter lim="800000"/>
            <a:headEnd/>
            <a:tailEnd/>
          </a:ln>
        </p:spPr>
      </p:pic>
      <p:pic>
        <p:nvPicPr>
          <p:cNvPr id="45062" name="Picture 6" descr="http://www.google.com/url?source=imgres&amp;ct=img&amp;q=http://ghostline.files.wordpress.com/2008/09/gestapo1.png%3Fw%3D408%26h%3D294&amp;sa=X&amp;ei=WsCKTYmYNoG4tgf_ydyIDg&amp;ved=0CAQQ8wc&amp;usg=AFQjCNHvN-Tyiy1o--JcoEmi3qp1EeWqKg"/>
          <p:cNvPicPr>
            <a:picLocks noChangeAspect="1" noChangeArrowheads="1"/>
          </p:cNvPicPr>
          <p:nvPr/>
        </p:nvPicPr>
        <p:blipFill>
          <a:blip r:embed="rId5" cstate="print"/>
          <a:srcRect/>
          <a:stretch>
            <a:fillRect/>
          </a:stretch>
        </p:blipFill>
        <p:spPr bwMode="auto">
          <a:xfrm>
            <a:off x="4419600" y="1219200"/>
            <a:ext cx="4648200" cy="432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5058"/>
                                        </p:tgtEl>
                                      </p:cBhvr>
                                    </p:animEffect>
                                    <p:set>
                                      <p:cBhvr>
                                        <p:cTn id="7" dur="1" fill="hold">
                                          <p:stCondLst>
                                            <p:cond delay="999"/>
                                          </p:stCondLst>
                                        </p:cTn>
                                        <p:tgtEl>
                                          <p:spTgt spid="4505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5062"/>
                                        </p:tgtEl>
                                        <p:attrNameLst>
                                          <p:attrName>style.visibility</p:attrName>
                                        </p:attrNameLst>
                                      </p:cBhvr>
                                      <p:to>
                                        <p:strVal val="visible"/>
                                      </p:to>
                                    </p:set>
                                    <p:animEffect transition="in" filter="fade">
                                      <p:cBhvr>
                                        <p:cTn id="10" dur="1000"/>
                                        <p:tgtEl>
                                          <p:spTgt spid="45062"/>
                                        </p:tgtEl>
                                      </p:cBhvr>
                                    </p:animEffect>
                                  </p:childTnLst>
                                </p:cTn>
                              </p:par>
                              <p:par>
                                <p:cTn id="11" presetID="10" presetClass="entr" presetSubtype="0" fill="hold" nodeType="withEffect">
                                  <p:stCondLst>
                                    <p:cond delay="0"/>
                                  </p:stCondLst>
                                  <p:childTnLst>
                                    <p:set>
                                      <p:cBhvr>
                                        <p:cTn id="12" dur="1" fill="hold">
                                          <p:stCondLst>
                                            <p:cond delay="0"/>
                                          </p:stCondLst>
                                        </p:cTn>
                                        <p:tgtEl>
                                          <p:spTgt spid="45060"/>
                                        </p:tgtEl>
                                        <p:attrNameLst>
                                          <p:attrName>style.visibility</p:attrName>
                                        </p:attrNameLst>
                                      </p:cBhvr>
                                      <p:to>
                                        <p:strVal val="visible"/>
                                      </p:to>
                                    </p:set>
                                    <p:animEffect transition="in" filter="fade">
                                      <p:cBhvr>
                                        <p:cTn id="13" dur="1000"/>
                                        <p:tgtEl>
                                          <p:spTgt spid="450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8" name="Picture 4" descr="http://www.google.com/url?source=imgres&amp;ct=img&amp;q=http://www.holocaustresearchproject.org/nazioccupation/images/Belgian%2520Jews%2520wearing%2520the%2520star%2520of%2520David.jpg&amp;sa=X&amp;ei=38KKTbX_DsK1tgfHx4joDQ&amp;ved=0CAQQ8wc&amp;usg=AFQjCNHDjyLu6ALHzRnxDILZB8Be36uXbw"/>
          <p:cNvPicPr>
            <a:picLocks noChangeAspect="1" noChangeArrowheads="1"/>
          </p:cNvPicPr>
          <p:nvPr/>
        </p:nvPicPr>
        <p:blipFill>
          <a:blip r:embed="rId3" cstate="print"/>
          <a:srcRect/>
          <a:stretch>
            <a:fillRect/>
          </a:stretch>
        </p:blipFill>
        <p:spPr bwMode="auto">
          <a:xfrm>
            <a:off x="76200" y="1766888"/>
            <a:ext cx="3581400" cy="4938712"/>
          </a:xfrm>
          <a:prstGeom prst="rect">
            <a:avLst/>
          </a:prstGeom>
          <a:noFill/>
          <a:ln w="9525">
            <a:noFill/>
            <a:miter lim="800000"/>
            <a:headEnd/>
            <a:tailEnd/>
          </a:ln>
        </p:spPr>
      </p:pic>
      <p:sp>
        <p:nvSpPr>
          <p:cNvPr id="20483" name="Rectangular Callout 5"/>
          <p:cNvSpPr>
            <a:spLocks noChangeArrowheads="1"/>
          </p:cNvSpPr>
          <p:nvPr/>
        </p:nvSpPr>
        <p:spPr bwMode="auto">
          <a:xfrm>
            <a:off x="228600" y="76200"/>
            <a:ext cx="8763000" cy="1600200"/>
          </a:xfrm>
          <a:prstGeom prst="wedgeRectCallout">
            <a:avLst>
              <a:gd name="adj1" fmla="val -12190"/>
              <a:gd name="adj2" fmla="val 15394"/>
            </a:avLst>
          </a:prstGeom>
          <a:solidFill>
            <a:srgbClr val="CCFFCC"/>
          </a:solidFill>
          <a:ln w="9525" algn="ctr">
            <a:solidFill>
              <a:schemeClr val="tx1"/>
            </a:solidFill>
            <a:round/>
            <a:headEnd/>
            <a:tailEnd/>
          </a:ln>
        </p:spPr>
        <p:txBody>
          <a:bodyPr/>
          <a:lstStyle/>
          <a:p>
            <a:pPr algn="ctr" eaLnBrk="0" hangingPunct="0">
              <a:lnSpc>
                <a:spcPct val="80000"/>
              </a:lnSpc>
            </a:pPr>
            <a:r>
              <a:rPr lang="en-US" sz="3200"/>
              <a:t>In 1935, Hitler began a series of anti-Semitic laws called the Nuremburg Laws that deprived German Jews of the rights of citizens, forbade mixed Jewish marriages, &amp; required Jews to wear a yellow star</a:t>
            </a:r>
          </a:p>
        </p:txBody>
      </p:sp>
      <p:pic>
        <p:nvPicPr>
          <p:cNvPr id="62470" name="Picture 6" descr="http://www.google.com/url?source=imgres&amp;ct=img&amp;q=http://doctorbulldog.files.wordpress.com/2011/02/nazi-a-jew-with-star-of-david.gif&amp;sa=X&amp;ei=vMOKTebfOtS4tgfinNDdDQ&amp;ved=0CAQQ8wc&amp;usg=AFQjCNGqZPLBXyysUL2bmjuNKL024u8RvA"/>
          <p:cNvPicPr>
            <a:picLocks noChangeAspect="1" noChangeArrowheads="1"/>
          </p:cNvPicPr>
          <p:nvPr/>
        </p:nvPicPr>
        <p:blipFill>
          <a:blip r:embed="rId4" cstate="print"/>
          <a:srcRect/>
          <a:stretch>
            <a:fillRect/>
          </a:stretch>
        </p:blipFill>
        <p:spPr bwMode="auto">
          <a:xfrm>
            <a:off x="3771900" y="2371725"/>
            <a:ext cx="5229225" cy="3800475"/>
          </a:xfrm>
          <a:prstGeom prst="rect">
            <a:avLst/>
          </a:prstGeom>
          <a:noFill/>
          <a:ln w="9525">
            <a:noFill/>
            <a:miter lim="800000"/>
            <a:headEnd/>
            <a:tailEnd/>
          </a:ln>
        </p:spPr>
      </p:pic>
      <p:sp>
        <p:nvSpPr>
          <p:cNvPr id="8" name="Rectangular Callout 7"/>
          <p:cNvSpPr>
            <a:spLocks noChangeArrowheads="1"/>
          </p:cNvSpPr>
          <p:nvPr/>
        </p:nvSpPr>
        <p:spPr bwMode="auto">
          <a:xfrm>
            <a:off x="3505200" y="1828800"/>
            <a:ext cx="5562600" cy="1676400"/>
          </a:xfrm>
          <a:prstGeom prst="wedgeRectCallout">
            <a:avLst>
              <a:gd name="adj1" fmla="val -12190"/>
              <a:gd name="adj2" fmla="val 15394"/>
            </a:avLst>
          </a:prstGeom>
          <a:solidFill>
            <a:srgbClr val="FFCCFF"/>
          </a:solidFill>
          <a:ln w="9525" algn="ctr">
            <a:solidFill>
              <a:schemeClr val="tx1"/>
            </a:solidFill>
            <a:round/>
            <a:headEnd/>
            <a:tailEnd/>
          </a:ln>
        </p:spPr>
        <p:txBody>
          <a:bodyPr/>
          <a:lstStyle/>
          <a:p>
            <a:pPr algn="ctr" eaLnBrk="0" hangingPunct="0">
              <a:lnSpc>
                <a:spcPct val="80000"/>
              </a:lnSpc>
            </a:pPr>
            <a:r>
              <a:rPr lang="en-US" sz="3200"/>
              <a:t>In 1938, Hitler ordered Kristallnacht (Night of Broken Glass), a series of attacks on Jewish synagogues &amp; businesses</a:t>
            </a:r>
          </a:p>
        </p:txBody>
      </p:sp>
      <p:pic>
        <p:nvPicPr>
          <p:cNvPr id="9" name="Picture 4" descr="KristallnachtSynagogus destryed"/>
          <p:cNvPicPr>
            <a:picLocks noChangeAspect="1" noChangeArrowheads="1"/>
          </p:cNvPicPr>
          <p:nvPr/>
        </p:nvPicPr>
        <p:blipFill>
          <a:blip r:embed="rId5" cstate="print"/>
          <a:srcRect/>
          <a:stretch>
            <a:fillRect/>
          </a:stretch>
        </p:blipFill>
        <p:spPr bwMode="auto">
          <a:xfrm>
            <a:off x="5257800" y="3594100"/>
            <a:ext cx="3733800" cy="3187700"/>
          </a:xfrm>
          <a:prstGeom prst="rect">
            <a:avLst/>
          </a:prstGeom>
          <a:noFill/>
          <a:ln w="9525">
            <a:noFill/>
            <a:miter lim="800000"/>
            <a:headEnd/>
            <a:tailEnd/>
          </a:ln>
        </p:spPr>
      </p:pic>
      <p:pic>
        <p:nvPicPr>
          <p:cNvPr id="11" name="Picture 5" descr="kristallnacht"/>
          <p:cNvPicPr>
            <a:picLocks noChangeAspect="1" noChangeArrowheads="1"/>
          </p:cNvPicPr>
          <p:nvPr/>
        </p:nvPicPr>
        <p:blipFill>
          <a:blip r:embed="rId6" cstate="print"/>
          <a:srcRect/>
          <a:stretch>
            <a:fillRect/>
          </a:stretch>
        </p:blipFill>
        <p:spPr bwMode="auto">
          <a:xfrm>
            <a:off x="304800" y="3733800"/>
            <a:ext cx="4800600" cy="3032125"/>
          </a:xfrm>
          <a:prstGeom prst="rect">
            <a:avLst/>
          </a:prstGeom>
          <a:noFill/>
          <a:ln w="38100">
            <a:solidFill>
              <a:schemeClr val="tx1"/>
            </a:solidFill>
            <a:miter lim="800000"/>
            <a:headEnd/>
            <a:tailEnd/>
          </a:ln>
        </p:spPr>
      </p:pic>
      <p:pic>
        <p:nvPicPr>
          <p:cNvPr id="62472" name="Picture 8" descr="http://t2.gstatic.com/images?q=tbn:ANd9GcRGb7_gcTVVTw0lVrCws_Q_mhszuNNFtXOSrOSod4f8e5rtK0k9kQ"/>
          <p:cNvPicPr>
            <a:picLocks noChangeAspect="1" noChangeArrowheads="1"/>
          </p:cNvPicPr>
          <p:nvPr/>
        </p:nvPicPr>
        <p:blipFill>
          <a:blip r:embed="rId7" cstate="print">
            <a:lum contrast="40000"/>
          </a:blip>
          <a:srcRect/>
          <a:stretch>
            <a:fillRect/>
          </a:stretch>
        </p:blipFill>
        <p:spPr bwMode="auto">
          <a:xfrm>
            <a:off x="152400" y="1219200"/>
            <a:ext cx="3230563" cy="2486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2470"/>
                                        </p:tgtEl>
                                      </p:cBhvr>
                                    </p:animEffect>
                                    <p:set>
                                      <p:cBhvr>
                                        <p:cTn id="7" dur="1" fill="hold">
                                          <p:stCondLst>
                                            <p:cond delay="999"/>
                                          </p:stCondLst>
                                        </p:cTn>
                                        <p:tgtEl>
                                          <p:spTgt spid="6247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xit" presetSubtype="0" fill="hold" nodeType="withEffect">
                                  <p:stCondLst>
                                    <p:cond delay="0"/>
                                  </p:stCondLst>
                                  <p:childTnLst>
                                    <p:animEffect transition="out" filter="fade">
                                      <p:cBhvr>
                                        <p:cTn id="12" dur="1000"/>
                                        <p:tgtEl>
                                          <p:spTgt spid="62468"/>
                                        </p:tgtEl>
                                      </p:cBhvr>
                                    </p:animEffect>
                                    <p:set>
                                      <p:cBhvr>
                                        <p:cTn id="13" dur="1" fill="hold">
                                          <p:stCondLst>
                                            <p:cond delay="999"/>
                                          </p:stCondLst>
                                        </p:cTn>
                                        <p:tgtEl>
                                          <p:spTgt spid="62468"/>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62472"/>
                                        </p:tgtEl>
                                        <p:attrNameLst>
                                          <p:attrName>style.visibility</p:attrName>
                                        </p:attrNameLst>
                                      </p:cBhvr>
                                      <p:to>
                                        <p:strVal val="visible"/>
                                      </p:to>
                                    </p:set>
                                    <p:animEffect transition="in" filter="fade">
                                      <p:cBhvr>
                                        <p:cTn id="22" dur="1000"/>
                                        <p:tgtEl>
                                          <p:spTgt spid="6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endParaRPr lang="en-US" smtClean="0"/>
          </a:p>
        </p:txBody>
      </p:sp>
      <p:pic>
        <p:nvPicPr>
          <p:cNvPr id="21507" name="Picture 4"/>
          <p:cNvPicPr>
            <a:picLocks noChangeAspect="1" noChangeArrowheads="1"/>
          </p:cNvPicPr>
          <p:nvPr/>
        </p:nvPicPr>
        <p:blipFill>
          <a:blip r:embed="rId3" cstate="print"/>
          <a:srcRect/>
          <a:stretch>
            <a:fillRect/>
          </a:stretch>
        </p:blipFill>
        <p:spPr bwMode="auto">
          <a:xfrm>
            <a:off x="0" y="1066800"/>
            <a:ext cx="9144000" cy="5426075"/>
          </a:xfrm>
          <a:prstGeom prst="rect">
            <a:avLst/>
          </a:prstGeom>
          <a:noFill/>
          <a:ln w="9525">
            <a:noFill/>
            <a:miter lim="800000"/>
            <a:headEnd/>
            <a:tailEnd/>
          </a:ln>
        </p:spPr>
      </p:pic>
      <p:sp>
        <p:nvSpPr>
          <p:cNvPr id="21508" name="AutoShape 5"/>
          <p:cNvSpPr>
            <a:spLocks noChangeArrowheads="1"/>
          </p:cNvSpPr>
          <p:nvPr/>
        </p:nvSpPr>
        <p:spPr bwMode="auto">
          <a:xfrm>
            <a:off x="914400" y="76200"/>
            <a:ext cx="7315200" cy="1219200"/>
          </a:xfrm>
          <a:prstGeom prst="wedgeRectCallout">
            <a:avLst>
              <a:gd name="adj1" fmla="val 23296"/>
              <a:gd name="adj2" fmla="val -4449"/>
            </a:avLst>
          </a:prstGeom>
          <a:solidFill>
            <a:srgbClr val="FFCCFF"/>
          </a:solidFill>
          <a:ln w="12700">
            <a:solidFill>
              <a:schemeClr val="tx1"/>
            </a:solidFill>
            <a:miter lim="800000"/>
            <a:headEnd/>
            <a:tailEnd/>
          </a:ln>
        </p:spPr>
        <p:txBody>
          <a:bodyPr/>
          <a:lstStyle/>
          <a:p>
            <a:pPr algn="ctr">
              <a:lnSpc>
                <a:spcPct val="80000"/>
              </a:lnSpc>
            </a:pPr>
            <a:r>
              <a:rPr lang="en-US" sz="3200"/>
              <a:t>After WWI, Japan was the strongest nation in Asia &amp; was ready to conquer new lands to provide resources for Japanese industry </a:t>
            </a:r>
          </a:p>
        </p:txBody>
      </p:sp>
      <p:pic>
        <p:nvPicPr>
          <p:cNvPr id="434183" name="Picture 7" descr="Image:Tojo3.jpg"/>
          <p:cNvPicPr>
            <a:picLocks noChangeAspect="1" noChangeArrowheads="1"/>
          </p:cNvPicPr>
          <p:nvPr/>
        </p:nvPicPr>
        <p:blipFill>
          <a:blip r:embed="rId4" cstate="print"/>
          <a:srcRect l="19101" t="11667" b="3955"/>
          <a:stretch>
            <a:fillRect/>
          </a:stretch>
        </p:blipFill>
        <p:spPr bwMode="auto">
          <a:xfrm>
            <a:off x="228600" y="3048000"/>
            <a:ext cx="1992313" cy="3733800"/>
          </a:xfrm>
          <a:prstGeom prst="rect">
            <a:avLst/>
          </a:prstGeom>
          <a:noFill/>
          <a:ln w="9525">
            <a:noFill/>
            <a:miter lim="800000"/>
            <a:headEnd/>
            <a:tailEnd/>
          </a:ln>
        </p:spPr>
      </p:pic>
      <p:sp>
        <p:nvSpPr>
          <p:cNvPr id="9" name="AutoShape 5"/>
          <p:cNvSpPr>
            <a:spLocks noChangeArrowheads="1"/>
          </p:cNvSpPr>
          <p:nvPr/>
        </p:nvSpPr>
        <p:spPr bwMode="auto">
          <a:xfrm>
            <a:off x="152400" y="1371600"/>
            <a:ext cx="4876800" cy="1600200"/>
          </a:xfrm>
          <a:prstGeom prst="wedgeRectCallout">
            <a:avLst>
              <a:gd name="adj1" fmla="val 23296"/>
              <a:gd name="adj2" fmla="val -4449"/>
            </a:avLst>
          </a:prstGeom>
          <a:solidFill>
            <a:srgbClr val="FFFFCC"/>
          </a:solidFill>
          <a:ln w="12700">
            <a:solidFill>
              <a:schemeClr val="tx1"/>
            </a:solidFill>
            <a:miter lim="800000"/>
            <a:headEnd/>
            <a:tailEnd/>
          </a:ln>
        </p:spPr>
        <p:txBody>
          <a:bodyPr/>
          <a:lstStyle/>
          <a:p>
            <a:pPr algn="ctr">
              <a:lnSpc>
                <a:spcPct val="80000"/>
              </a:lnSpc>
            </a:pPr>
            <a:r>
              <a:rPr lang="en-US" sz="3200"/>
              <a:t>Emperor Hirohito, gave </a:t>
            </a:r>
            <a:br>
              <a:rPr lang="en-US" sz="3200"/>
            </a:br>
            <a:r>
              <a:rPr lang="en-US" sz="3200"/>
              <a:t>full control of the Japanese military to Hideki Tojo who served as a military dictator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183"/>
                                        </p:tgtEl>
                                        <p:attrNameLst>
                                          <p:attrName>style.visibility</p:attrName>
                                        </p:attrNameLst>
                                      </p:cBhvr>
                                      <p:to>
                                        <p:strVal val="visible"/>
                                      </p:to>
                                    </p:set>
                                    <p:animEffect transition="in" filter="fade">
                                      <p:cBhvr>
                                        <p:cTn id="7" dur="1000"/>
                                        <p:tgtEl>
                                          <p:spTgt spid="4341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3" cstate="print"/>
          <a:srcRect/>
          <a:stretch>
            <a:fillRect/>
          </a:stretch>
        </p:blipFill>
        <p:spPr bwMode="auto">
          <a:xfrm>
            <a:off x="0" y="1963738"/>
            <a:ext cx="9140825" cy="4894262"/>
          </a:xfrm>
          <a:prstGeom prst="rect">
            <a:avLst/>
          </a:prstGeom>
          <a:noFill/>
          <a:ln w="38100">
            <a:solidFill>
              <a:schemeClr val="tx1"/>
            </a:solidFill>
            <a:miter lim="800000"/>
            <a:headEnd/>
            <a:tailEnd/>
          </a:ln>
        </p:spPr>
      </p:pic>
      <p:sp>
        <p:nvSpPr>
          <p:cNvPr id="22531" name="AutoShape 5"/>
          <p:cNvSpPr>
            <a:spLocks noChangeArrowheads="1"/>
          </p:cNvSpPr>
          <p:nvPr/>
        </p:nvSpPr>
        <p:spPr bwMode="auto">
          <a:xfrm>
            <a:off x="457200" y="76200"/>
            <a:ext cx="8229600" cy="1219200"/>
          </a:xfrm>
          <a:prstGeom prst="wedgeRectCallout">
            <a:avLst>
              <a:gd name="adj1" fmla="val 23296"/>
              <a:gd name="adj2" fmla="val -4449"/>
            </a:avLst>
          </a:prstGeom>
          <a:solidFill>
            <a:srgbClr val="CCFFCC"/>
          </a:solidFill>
          <a:ln w="12700">
            <a:solidFill>
              <a:schemeClr val="tx1"/>
            </a:solidFill>
            <a:miter lim="800000"/>
            <a:headEnd/>
            <a:tailEnd/>
          </a:ln>
        </p:spPr>
        <p:txBody>
          <a:bodyPr/>
          <a:lstStyle/>
          <a:p>
            <a:pPr algn="ctr">
              <a:lnSpc>
                <a:spcPct val="80000"/>
              </a:lnSpc>
            </a:pPr>
            <a:r>
              <a:rPr lang="en-US" sz="3200"/>
              <a:t>In the 1930s, Japan, Italy, &amp; Germany began aggressively expanding into new territories… these actions caused World War II in 1939 </a:t>
            </a:r>
          </a:p>
        </p:txBody>
      </p:sp>
      <p:sp>
        <p:nvSpPr>
          <p:cNvPr id="10" name="AutoShape 6"/>
          <p:cNvSpPr>
            <a:spLocks noChangeArrowheads="1"/>
          </p:cNvSpPr>
          <p:nvPr/>
        </p:nvSpPr>
        <p:spPr bwMode="auto">
          <a:xfrm>
            <a:off x="3581400" y="1371600"/>
            <a:ext cx="5410200" cy="1219200"/>
          </a:xfrm>
          <a:prstGeom prst="wedgeRectCallout">
            <a:avLst>
              <a:gd name="adj1" fmla="val 36889"/>
              <a:gd name="adj2" fmla="val -19690"/>
            </a:avLst>
          </a:prstGeom>
          <a:solidFill>
            <a:srgbClr val="CCCCFF"/>
          </a:solidFill>
          <a:ln w="38100">
            <a:solidFill>
              <a:schemeClr val="tx1"/>
            </a:solidFill>
            <a:miter lim="800000"/>
            <a:headEnd/>
            <a:tailEnd/>
          </a:ln>
        </p:spPr>
        <p:txBody>
          <a:bodyPr/>
          <a:lstStyle/>
          <a:p>
            <a:pPr algn="ctr">
              <a:lnSpc>
                <a:spcPct val="80000"/>
              </a:lnSpc>
              <a:spcBef>
                <a:spcPct val="10000"/>
              </a:spcBef>
            </a:pPr>
            <a:r>
              <a:rPr lang="en-US" sz="3200"/>
              <a:t>Japan invaded Manchuria, northern China; invaded Indochina &amp; the East Indies</a:t>
            </a:r>
          </a:p>
        </p:txBody>
      </p:sp>
      <p:sp>
        <p:nvSpPr>
          <p:cNvPr id="11" name="AutoShape 7"/>
          <p:cNvSpPr>
            <a:spLocks noChangeArrowheads="1"/>
          </p:cNvSpPr>
          <p:nvPr/>
        </p:nvSpPr>
        <p:spPr bwMode="auto">
          <a:xfrm>
            <a:off x="228600" y="1371600"/>
            <a:ext cx="3276600" cy="914400"/>
          </a:xfrm>
          <a:prstGeom prst="wedgeRectCallout">
            <a:avLst>
              <a:gd name="adj1" fmla="val 1111"/>
              <a:gd name="adj2" fmla="val 21370"/>
            </a:avLst>
          </a:prstGeom>
          <a:solidFill>
            <a:srgbClr val="FFCCFF"/>
          </a:solidFill>
          <a:ln w="38100">
            <a:solidFill>
              <a:schemeClr val="tx1"/>
            </a:solidFill>
            <a:miter lim="800000"/>
            <a:headEnd/>
            <a:tailEnd/>
          </a:ln>
        </p:spPr>
        <p:txBody>
          <a:bodyPr/>
          <a:lstStyle/>
          <a:p>
            <a:pPr algn="ctr">
              <a:lnSpc>
                <a:spcPct val="80000"/>
              </a:lnSpc>
              <a:spcBef>
                <a:spcPct val="10000"/>
              </a:spcBef>
            </a:pPr>
            <a:r>
              <a:rPr lang="en-US" sz="3200"/>
              <a:t>Italy invaded Ethiopia &amp; Albania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4" cstate="print">
            <a:lum bright="-12000" contrast="24000"/>
          </a:blip>
          <a:srcRect/>
          <a:stretch>
            <a:fillRect/>
          </a:stretch>
        </p:blipFill>
        <p:spPr bwMode="auto">
          <a:xfrm>
            <a:off x="217488" y="990600"/>
            <a:ext cx="8697912" cy="5943600"/>
          </a:xfrm>
          <a:prstGeom prst="rect">
            <a:avLst/>
          </a:prstGeom>
          <a:noFill/>
          <a:ln w="9525">
            <a:noFill/>
            <a:miter lim="800000"/>
            <a:headEnd/>
            <a:tailEnd/>
          </a:ln>
        </p:spPr>
      </p:pic>
      <p:sp>
        <p:nvSpPr>
          <p:cNvPr id="4099" name="AutoShape 5"/>
          <p:cNvSpPr>
            <a:spLocks noChangeArrowheads="1"/>
          </p:cNvSpPr>
          <p:nvPr/>
        </p:nvSpPr>
        <p:spPr bwMode="auto">
          <a:xfrm>
            <a:off x="76200" y="76200"/>
            <a:ext cx="3429000" cy="1143000"/>
          </a:xfrm>
          <a:prstGeom prst="wedgeRectCallout">
            <a:avLst>
              <a:gd name="adj1" fmla="val 6727"/>
              <a:gd name="adj2" fmla="val 11676"/>
            </a:avLst>
          </a:prstGeom>
          <a:solidFill>
            <a:srgbClr val="FFCCFF"/>
          </a:solidFill>
          <a:ln w="12700">
            <a:solidFill>
              <a:schemeClr val="tx1"/>
            </a:solidFill>
            <a:miter lim="800000"/>
            <a:headEnd/>
            <a:tailEnd/>
          </a:ln>
        </p:spPr>
        <p:txBody>
          <a:bodyPr/>
          <a:lstStyle/>
          <a:p>
            <a:pPr algn="ctr">
              <a:lnSpc>
                <a:spcPct val="75000"/>
              </a:lnSpc>
              <a:buFont typeface="Arial" charset="0"/>
              <a:buNone/>
            </a:pPr>
            <a:r>
              <a:rPr kumimoji="1" lang="en-US" sz="3100"/>
              <a:t>After WWI, many nations were struggling to rebuild </a:t>
            </a:r>
          </a:p>
        </p:txBody>
      </p:sp>
      <p:sp>
        <p:nvSpPr>
          <p:cNvPr id="4100" name="AutoShape 5"/>
          <p:cNvSpPr>
            <a:spLocks noChangeArrowheads="1"/>
          </p:cNvSpPr>
          <p:nvPr/>
        </p:nvSpPr>
        <p:spPr bwMode="auto">
          <a:xfrm>
            <a:off x="3657600" y="76200"/>
            <a:ext cx="5410200" cy="1143000"/>
          </a:xfrm>
          <a:prstGeom prst="wedgeRectCallout">
            <a:avLst>
              <a:gd name="adj1" fmla="val 6727"/>
              <a:gd name="adj2" fmla="val 11676"/>
            </a:avLst>
          </a:prstGeom>
          <a:solidFill>
            <a:srgbClr val="CCFFCC"/>
          </a:solidFill>
          <a:ln w="12700">
            <a:solidFill>
              <a:schemeClr val="tx1"/>
            </a:solidFill>
            <a:miter lim="800000"/>
            <a:headEnd/>
            <a:tailEnd/>
          </a:ln>
        </p:spPr>
        <p:txBody>
          <a:bodyPr/>
          <a:lstStyle/>
          <a:p>
            <a:pPr algn="ctr">
              <a:lnSpc>
                <a:spcPct val="75000"/>
              </a:lnSpc>
              <a:buFont typeface="Arial" charset="0"/>
              <a:buNone/>
            </a:pPr>
            <a:r>
              <a:rPr kumimoji="1" lang="en-US" sz="3100"/>
              <a:t>A global depression in the 1930s led to high unemployment &amp; </a:t>
            </a:r>
            <a:br>
              <a:rPr kumimoji="1" lang="en-US" sz="3100"/>
            </a:br>
            <a:r>
              <a:rPr kumimoji="1" lang="en-US" sz="3100"/>
              <a:t>a sense of desperation in Europe</a:t>
            </a:r>
          </a:p>
        </p:txBody>
      </p:sp>
      <p:sp>
        <p:nvSpPr>
          <p:cNvPr id="4101" name="AutoShape 5"/>
          <p:cNvSpPr>
            <a:spLocks noChangeArrowheads="1"/>
          </p:cNvSpPr>
          <p:nvPr/>
        </p:nvSpPr>
        <p:spPr bwMode="auto">
          <a:xfrm>
            <a:off x="76200" y="1295400"/>
            <a:ext cx="5486400" cy="762000"/>
          </a:xfrm>
          <a:prstGeom prst="wedgeRectCallout">
            <a:avLst>
              <a:gd name="adj1" fmla="val 6727"/>
              <a:gd name="adj2" fmla="val 11676"/>
            </a:avLst>
          </a:prstGeom>
          <a:solidFill>
            <a:srgbClr val="FFFFCC"/>
          </a:solidFill>
          <a:ln w="12700">
            <a:solidFill>
              <a:schemeClr val="tx1"/>
            </a:solidFill>
            <a:miter lim="800000"/>
            <a:headEnd/>
            <a:tailEnd/>
          </a:ln>
        </p:spPr>
        <p:txBody>
          <a:bodyPr/>
          <a:lstStyle/>
          <a:p>
            <a:pPr algn="ctr">
              <a:lnSpc>
                <a:spcPct val="75000"/>
              </a:lnSpc>
              <a:buFont typeface="Arial" charset="0"/>
              <a:buNone/>
            </a:pPr>
            <a:r>
              <a:rPr kumimoji="1" lang="en-US" sz="3100"/>
              <a:t>The Treaty of Versailles created bitterness among many nations </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0" y="762000"/>
            <a:ext cx="9144000" cy="5791200"/>
          </a:xfrm>
          <a:prstGeom prst="rect">
            <a:avLst/>
          </a:prstGeom>
          <a:noFill/>
          <a:ln w="9525">
            <a:noFill/>
            <a:miter lim="800000"/>
            <a:headEnd/>
            <a:tailEnd/>
          </a:ln>
        </p:spPr>
      </p:pic>
      <p:sp>
        <p:nvSpPr>
          <p:cNvPr id="23555" name="Rectangle 4"/>
          <p:cNvSpPr>
            <a:spLocks noChangeArrowheads="1"/>
          </p:cNvSpPr>
          <p:nvPr/>
        </p:nvSpPr>
        <p:spPr bwMode="auto">
          <a:xfrm>
            <a:off x="0" y="457200"/>
            <a:ext cx="2971800" cy="37338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23556" name="AutoShape 6"/>
          <p:cNvSpPr>
            <a:spLocks noChangeArrowheads="1"/>
          </p:cNvSpPr>
          <p:nvPr/>
        </p:nvSpPr>
        <p:spPr bwMode="auto">
          <a:xfrm>
            <a:off x="152400" y="1066800"/>
            <a:ext cx="2819400" cy="1676400"/>
          </a:xfrm>
          <a:prstGeom prst="wedgeRectCallout">
            <a:avLst>
              <a:gd name="adj1" fmla="val 12287"/>
              <a:gd name="adj2" fmla="val 15426"/>
            </a:avLst>
          </a:prstGeom>
          <a:solidFill>
            <a:srgbClr val="FFCCFF"/>
          </a:solidFill>
          <a:ln w="38100">
            <a:solidFill>
              <a:schemeClr val="tx1"/>
            </a:solidFill>
            <a:miter lim="800000"/>
            <a:headEnd/>
            <a:tailEnd/>
          </a:ln>
        </p:spPr>
        <p:txBody>
          <a:bodyPr/>
          <a:lstStyle/>
          <a:p>
            <a:pPr algn="ctr">
              <a:lnSpc>
                <a:spcPct val="80000"/>
              </a:lnSpc>
              <a:spcBef>
                <a:spcPct val="10000"/>
              </a:spcBef>
            </a:pPr>
            <a:r>
              <a:rPr lang="en-US" sz="3200"/>
              <a:t>Germany annexed Austria &amp; Czechoslovakia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8915400" cy="1143000"/>
          </a:xfrm>
        </p:spPr>
        <p:txBody>
          <a:bodyPr/>
          <a:lstStyle/>
          <a:p>
            <a:pPr>
              <a:lnSpc>
                <a:spcPct val="80000"/>
              </a:lnSpc>
            </a:pPr>
            <a:r>
              <a:rPr lang="en-US" sz="3600" u="sng" smtClean="0"/>
              <a:t>Closure Activity:</a:t>
            </a:r>
            <a:r>
              <a:rPr lang="en-US" sz="3600" smtClean="0"/>
              <a:t/>
            </a:r>
            <a:br>
              <a:rPr lang="en-US" sz="3600" smtClean="0"/>
            </a:br>
            <a:r>
              <a:rPr lang="en-US" sz="3600" smtClean="0">
                <a:solidFill>
                  <a:srgbClr val="C00000"/>
                </a:solidFill>
              </a:rPr>
              <a:t>Compare Fascism, Communism, &amp; Democracy  </a:t>
            </a:r>
          </a:p>
        </p:txBody>
      </p:sp>
      <p:sp>
        <p:nvSpPr>
          <p:cNvPr id="24579" name="Content Placeholder 2"/>
          <p:cNvSpPr>
            <a:spLocks noGrp="1"/>
          </p:cNvSpPr>
          <p:nvPr>
            <p:ph idx="1"/>
          </p:nvPr>
        </p:nvSpPr>
        <p:spPr>
          <a:xfrm>
            <a:off x="0" y="1219200"/>
            <a:ext cx="9144000" cy="5638800"/>
          </a:xfrm>
        </p:spPr>
        <p:txBody>
          <a:bodyPr/>
          <a:lstStyle/>
          <a:p>
            <a:pPr>
              <a:spcBef>
                <a:spcPct val="0"/>
              </a:spcBef>
              <a:spcAft>
                <a:spcPts val="600"/>
              </a:spcAft>
            </a:pPr>
            <a:r>
              <a:rPr lang="en-US" sz="3800" dirty="0" smtClean="0"/>
              <a:t>Use your notes &amp; knowledge of fascism, communism, &amp; democracy to complete   the chart on the back of the notes</a:t>
            </a:r>
          </a:p>
          <a:p>
            <a:pPr lvl="1">
              <a:spcBef>
                <a:spcPct val="0"/>
              </a:spcBef>
              <a:spcAft>
                <a:spcPts val="600"/>
              </a:spcAft>
            </a:pPr>
            <a:r>
              <a:rPr lang="en-US" sz="3800" dirty="0" smtClean="0"/>
              <a:t>Define each form of government</a:t>
            </a:r>
          </a:p>
          <a:p>
            <a:pPr lvl="1">
              <a:spcBef>
                <a:spcPct val="0"/>
              </a:spcBef>
              <a:spcAft>
                <a:spcPts val="600"/>
              </a:spcAft>
            </a:pPr>
            <a:r>
              <a:rPr lang="en-US" sz="3800" dirty="0" smtClean="0"/>
              <a:t>Provide as many differences &amp; similarities as you can</a:t>
            </a:r>
          </a:p>
          <a:p>
            <a:pPr lvl="1">
              <a:spcBef>
                <a:spcPct val="0"/>
              </a:spcBef>
              <a:spcAft>
                <a:spcPts val="600"/>
              </a:spcAft>
            </a:pPr>
            <a:r>
              <a:rPr lang="en-US" sz="3800" dirty="0" smtClean="0"/>
              <a:t>Be prepared to share your answers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ular Callout 22"/>
          <p:cNvSpPr/>
          <p:nvPr/>
        </p:nvSpPr>
        <p:spPr bwMode="auto">
          <a:xfrm>
            <a:off x="838200" y="76200"/>
            <a:ext cx="7239000" cy="1171575"/>
          </a:xfrm>
          <a:prstGeom prst="wedgeRectCallout">
            <a:avLst>
              <a:gd name="adj1" fmla="val -12192"/>
              <a:gd name="adj2" fmla="val 15393"/>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0" hangingPunct="0">
              <a:lnSpc>
                <a:spcPct val="80000"/>
              </a:lnSpc>
              <a:defRPr/>
            </a:pPr>
            <a:r>
              <a:rPr lang="en-US" sz="3200" dirty="0"/>
              <a:t>In this climate of postwar uncertainty, nationalism increased &amp; citizens turned </a:t>
            </a:r>
            <a:br>
              <a:rPr lang="en-US" sz="3200" dirty="0"/>
            </a:br>
            <a:r>
              <a:rPr lang="en-US" sz="3200" dirty="0"/>
              <a:t>to totalitarian dictators to rule the nation </a:t>
            </a:r>
          </a:p>
        </p:txBody>
      </p:sp>
      <p:pic>
        <p:nvPicPr>
          <p:cNvPr id="5123" name="Picture 4"/>
          <p:cNvPicPr>
            <a:picLocks noChangeAspect="1" noChangeArrowheads="1"/>
          </p:cNvPicPr>
          <p:nvPr/>
        </p:nvPicPr>
        <p:blipFill>
          <a:blip r:embed="rId3" cstate="print"/>
          <a:srcRect/>
          <a:stretch>
            <a:fillRect/>
          </a:stretch>
        </p:blipFill>
        <p:spPr bwMode="auto">
          <a:xfrm>
            <a:off x="0" y="1371600"/>
            <a:ext cx="9144000" cy="5426075"/>
          </a:xfrm>
          <a:prstGeom prst="rect">
            <a:avLst/>
          </a:prstGeom>
          <a:noFill/>
          <a:ln w="9525">
            <a:noFill/>
            <a:miter lim="800000"/>
            <a:headEnd/>
            <a:tailEnd/>
          </a:ln>
        </p:spPr>
      </p:pic>
      <p:sp>
        <p:nvSpPr>
          <p:cNvPr id="14" name="AutoShape 13"/>
          <p:cNvSpPr>
            <a:spLocks noChangeArrowheads="1"/>
          </p:cNvSpPr>
          <p:nvPr/>
        </p:nvSpPr>
        <p:spPr bwMode="auto">
          <a:xfrm>
            <a:off x="6858000" y="3200400"/>
            <a:ext cx="2209800" cy="3581400"/>
          </a:xfrm>
          <a:prstGeom prst="wedgeRectCallout">
            <a:avLst>
              <a:gd name="adj1" fmla="val -152324"/>
              <a:gd name="adj2" fmla="val -1653"/>
            </a:avLst>
          </a:prstGeom>
          <a:solidFill>
            <a:srgbClr val="0000CC"/>
          </a:solidFill>
          <a:ln w="38100">
            <a:solidFill>
              <a:schemeClr val="tx1"/>
            </a:solidFill>
            <a:miter lim="800000"/>
            <a:headEnd/>
            <a:tailEnd/>
          </a:ln>
        </p:spPr>
        <p:txBody>
          <a:bodyPr/>
          <a:lstStyle/>
          <a:p>
            <a:pPr algn="ctr"/>
            <a:endParaRPr lang="en-US" sz="2400">
              <a:latin typeface="Arial" charset="0"/>
            </a:endParaRPr>
          </a:p>
        </p:txBody>
      </p:sp>
      <p:pic>
        <p:nvPicPr>
          <p:cNvPr id="15" name="Picture 14" descr="Mussolini"/>
          <p:cNvPicPr>
            <a:picLocks noChangeAspect="1" noChangeArrowheads="1"/>
          </p:cNvPicPr>
          <p:nvPr/>
        </p:nvPicPr>
        <p:blipFill>
          <a:blip r:embed="rId4" cstate="print"/>
          <a:srcRect/>
          <a:stretch>
            <a:fillRect/>
          </a:stretch>
        </p:blipFill>
        <p:spPr bwMode="auto">
          <a:xfrm>
            <a:off x="6965950" y="3276600"/>
            <a:ext cx="2020888" cy="3429000"/>
          </a:xfrm>
          <a:prstGeom prst="rect">
            <a:avLst/>
          </a:prstGeom>
          <a:noFill/>
          <a:ln w="38100">
            <a:solidFill>
              <a:schemeClr val="tx1"/>
            </a:solidFill>
            <a:miter lim="800000"/>
            <a:headEnd/>
            <a:tailEnd/>
          </a:ln>
        </p:spPr>
      </p:pic>
      <p:sp>
        <p:nvSpPr>
          <p:cNvPr id="16" name="AutoShape 15"/>
          <p:cNvSpPr>
            <a:spLocks noChangeArrowheads="1"/>
          </p:cNvSpPr>
          <p:nvPr/>
        </p:nvSpPr>
        <p:spPr bwMode="auto">
          <a:xfrm>
            <a:off x="5181600" y="152400"/>
            <a:ext cx="2743200" cy="3200400"/>
          </a:xfrm>
          <a:prstGeom prst="wedgeRectCallout">
            <a:avLst>
              <a:gd name="adj1" fmla="val -101574"/>
              <a:gd name="adj2" fmla="val 43630"/>
            </a:avLst>
          </a:prstGeom>
          <a:solidFill>
            <a:srgbClr val="660066"/>
          </a:solidFill>
          <a:ln w="38100">
            <a:solidFill>
              <a:schemeClr val="tx1"/>
            </a:solidFill>
            <a:miter lim="800000"/>
            <a:headEnd/>
            <a:tailEnd/>
          </a:ln>
        </p:spPr>
        <p:txBody>
          <a:bodyPr/>
          <a:lstStyle/>
          <a:p>
            <a:pPr algn="ctr"/>
            <a:endParaRPr lang="en-US" sz="2400">
              <a:latin typeface="Arial" charset="0"/>
            </a:endParaRPr>
          </a:p>
        </p:txBody>
      </p:sp>
      <p:pic>
        <p:nvPicPr>
          <p:cNvPr id="17" name="Picture 16" descr="screen-clip-hitler-w-paraclete2"/>
          <p:cNvPicPr>
            <a:picLocks noChangeAspect="1" noChangeArrowheads="1"/>
          </p:cNvPicPr>
          <p:nvPr/>
        </p:nvPicPr>
        <p:blipFill>
          <a:blip r:embed="rId5" cstate="print"/>
          <a:srcRect/>
          <a:stretch>
            <a:fillRect/>
          </a:stretch>
        </p:blipFill>
        <p:spPr bwMode="auto">
          <a:xfrm>
            <a:off x="5264150" y="228600"/>
            <a:ext cx="2584450" cy="3048000"/>
          </a:xfrm>
          <a:prstGeom prst="rect">
            <a:avLst/>
          </a:prstGeom>
          <a:noFill/>
          <a:ln w="9525">
            <a:noFill/>
            <a:miter lim="800000"/>
            <a:headEnd/>
            <a:tailEnd/>
          </a:ln>
        </p:spPr>
      </p:pic>
      <p:sp>
        <p:nvSpPr>
          <p:cNvPr id="18" name="AutoShape 17"/>
          <p:cNvSpPr>
            <a:spLocks noChangeArrowheads="1"/>
          </p:cNvSpPr>
          <p:nvPr/>
        </p:nvSpPr>
        <p:spPr bwMode="auto">
          <a:xfrm>
            <a:off x="152400" y="3352800"/>
            <a:ext cx="5715000" cy="3429000"/>
          </a:xfrm>
          <a:prstGeom prst="wedgeRectCallout">
            <a:avLst>
              <a:gd name="adj1" fmla="val 63565"/>
              <a:gd name="adj2" fmla="val -54060"/>
            </a:avLst>
          </a:prstGeom>
          <a:solidFill>
            <a:srgbClr val="FF0000"/>
          </a:solidFill>
          <a:ln w="38100">
            <a:solidFill>
              <a:schemeClr val="tx1"/>
            </a:solidFill>
            <a:miter lim="800000"/>
            <a:headEnd/>
            <a:tailEnd/>
          </a:ln>
        </p:spPr>
        <p:txBody>
          <a:bodyPr/>
          <a:lstStyle/>
          <a:p>
            <a:pPr algn="ctr"/>
            <a:endParaRPr lang="en-US" sz="2400">
              <a:latin typeface="Arial" charset="0"/>
            </a:endParaRPr>
          </a:p>
        </p:txBody>
      </p:sp>
      <p:pic>
        <p:nvPicPr>
          <p:cNvPr id="19" name="Picture 18" descr="stalin"/>
          <p:cNvPicPr>
            <a:picLocks noChangeAspect="1" noChangeArrowheads="1"/>
          </p:cNvPicPr>
          <p:nvPr/>
        </p:nvPicPr>
        <p:blipFill>
          <a:blip r:embed="rId6" cstate="print">
            <a:lum bright="-12000" contrast="36000"/>
          </a:blip>
          <a:srcRect/>
          <a:stretch>
            <a:fillRect/>
          </a:stretch>
        </p:blipFill>
        <p:spPr bwMode="auto">
          <a:xfrm>
            <a:off x="228600" y="3429000"/>
            <a:ext cx="5562600" cy="3252788"/>
          </a:xfrm>
          <a:prstGeom prst="rect">
            <a:avLst/>
          </a:prstGeom>
          <a:noFill/>
          <a:ln w="38100">
            <a:solidFill>
              <a:srgbClr val="000000"/>
            </a:solidFill>
            <a:miter lim="800000"/>
            <a:headEnd/>
            <a:tailEnd/>
          </a:ln>
        </p:spPr>
      </p:pic>
      <p:sp>
        <p:nvSpPr>
          <p:cNvPr id="20" name="AutoShape 6"/>
          <p:cNvSpPr>
            <a:spLocks noChangeArrowheads="1"/>
          </p:cNvSpPr>
          <p:nvPr/>
        </p:nvSpPr>
        <p:spPr bwMode="auto">
          <a:xfrm>
            <a:off x="381000" y="2209800"/>
            <a:ext cx="2514600" cy="4572000"/>
          </a:xfrm>
          <a:prstGeom prst="wedgeRectCallout">
            <a:avLst>
              <a:gd name="adj1" fmla="val 115343"/>
              <a:gd name="adj2" fmla="val 30106"/>
            </a:avLst>
          </a:prstGeom>
          <a:solidFill>
            <a:srgbClr val="FFFF99"/>
          </a:solidFill>
          <a:ln w="38100">
            <a:solidFill>
              <a:schemeClr val="tx1"/>
            </a:solidFill>
            <a:miter lim="800000"/>
            <a:headEnd/>
            <a:tailEnd/>
          </a:ln>
        </p:spPr>
        <p:txBody>
          <a:bodyPr/>
          <a:lstStyle/>
          <a:p>
            <a:pPr algn="ctr">
              <a:lnSpc>
                <a:spcPct val="85000"/>
              </a:lnSpc>
            </a:pPr>
            <a:endParaRPr lang="en-US" sz="3600"/>
          </a:p>
        </p:txBody>
      </p:sp>
      <p:pic>
        <p:nvPicPr>
          <p:cNvPr id="21" name="Picture 7" descr="Image:Tojo3.jpg"/>
          <p:cNvPicPr>
            <a:picLocks noChangeAspect="1" noChangeArrowheads="1"/>
          </p:cNvPicPr>
          <p:nvPr/>
        </p:nvPicPr>
        <p:blipFill>
          <a:blip r:embed="rId7" cstate="print"/>
          <a:srcRect l="19101" t="11667" b="3955"/>
          <a:stretch>
            <a:fillRect/>
          </a:stretch>
        </p:blipFill>
        <p:spPr bwMode="auto">
          <a:xfrm>
            <a:off x="457200" y="2286000"/>
            <a:ext cx="231775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19"/>
                                        </p:tgtEl>
                                        <p:attrNameLst>
                                          <p:attrName>ppt_w</p:attrName>
                                        </p:attrNameLst>
                                      </p:cBhvr>
                                      <p:tavLst>
                                        <p:tav tm="0">
                                          <p:val>
                                            <p:strVal val="ppt_w"/>
                                          </p:val>
                                        </p:tav>
                                        <p:tav tm="100000">
                                          <p:val>
                                            <p:fltVal val="0"/>
                                          </p:val>
                                        </p:tav>
                                      </p:tavLst>
                                    </p:anim>
                                    <p:anim calcmode="lin" valueType="num">
                                      <p:cBhvr>
                                        <p:cTn id="19" dur="500"/>
                                        <p:tgtEl>
                                          <p:spTgt spid="19"/>
                                        </p:tgtEl>
                                        <p:attrNameLst>
                                          <p:attrName>ppt_h</p:attrName>
                                        </p:attrNameLst>
                                      </p:cBhvr>
                                      <p:tavLst>
                                        <p:tav tm="0">
                                          <p:val>
                                            <p:strVal val="ppt_h"/>
                                          </p:val>
                                        </p:tav>
                                        <p:tav tm="100000">
                                          <p:val>
                                            <p:fltVal val="0"/>
                                          </p:val>
                                        </p:tav>
                                      </p:tavLst>
                                    </p:anim>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18"/>
                                        </p:tgtEl>
                                        <p:attrNameLst>
                                          <p:attrName>ppt_w</p:attrName>
                                        </p:attrNameLst>
                                      </p:cBhvr>
                                      <p:tavLst>
                                        <p:tav tm="0">
                                          <p:val>
                                            <p:strVal val="ppt_w"/>
                                          </p:val>
                                        </p:tav>
                                        <p:tav tm="100000">
                                          <p:val>
                                            <p:fltVal val="0"/>
                                          </p:val>
                                        </p:tav>
                                      </p:tavLst>
                                    </p:anim>
                                    <p:anim calcmode="lin" valueType="num">
                                      <p:cBhvr>
                                        <p:cTn id="24" dur="500"/>
                                        <p:tgtEl>
                                          <p:spTgt spid="18"/>
                                        </p:tgtEl>
                                        <p:attrNameLst>
                                          <p:attrName>ppt_h</p:attrName>
                                        </p:attrNameLst>
                                      </p:cBhvr>
                                      <p:tavLst>
                                        <p:tav tm="0">
                                          <p:val>
                                            <p:strVal val="ppt_h"/>
                                          </p:val>
                                        </p:tav>
                                        <p:tav tm="100000">
                                          <p:val>
                                            <p:fltVal val="0"/>
                                          </p:val>
                                        </p:tav>
                                      </p:tavLst>
                                    </p:anim>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500"/>
                            </p:stCondLst>
                            <p:childTnLst>
                              <p:par>
                                <p:cTn id="38" presetID="53"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0" fill="hold" grpId="1" nodeType="clickEffect">
                                  <p:stCondLst>
                                    <p:cond delay="0"/>
                                  </p:stCondLst>
                                  <p:childTnLst>
                                    <p:anim calcmode="lin" valueType="num">
                                      <p:cBhvr>
                                        <p:cTn id="51" dur="500"/>
                                        <p:tgtEl>
                                          <p:spTgt spid="14"/>
                                        </p:tgtEl>
                                        <p:attrNameLst>
                                          <p:attrName>ppt_w</p:attrName>
                                        </p:attrNameLst>
                                      </p:cBhvr>
                                      <p:tavLst>
                                        <p:tav tm="0">
                                          <p:val>
                                            <p:strVal val="ppt_w"/>
                                          </p:val>
                                        </p:tav>
                                        <p:tav tm="100000">
                                          <p:val>
                                            <p:fltVal val="0"/>
                                          </p:val>
                                        </p:tav>
                                      </p:tavLst>
                                    </p:anim>
                                    <p:anim calcmode="lin" valueType="num">
                                      <p:cBhvr>
                                        <p:cTn id="52" dur="500"/>
                                        <p:tgtEl>
                                          <p:spTgt spid="14"/>
                                        </p:tgtEl>
                                        <p:attrNameLst>
                                          <p:attrName>ppt_h</p:attrName>
                                        </p:attrNameLst>
                                      </p:cBhvr>
                                      <p:tavLst>
                                        <p:tav tm="0">
                                          <p:val>
                                            <p:strVal val="ppt_h"/>
                                          </p:val>
                                        </p:tav>
                                        <p:tav tm="100000">
                                          <p:val>
                                            <p:fltVal val="0"/>
                                          </p:val>
                                        </p:tav>
                                      </p:tavLst>
                                    </p:anim>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53" presetClass="exit" presetSubtype="0" fill="hold" nodeType="withEffect">
                                  <p:stCondLst>
                                    <p:cond delay="0"/>
                                  </p:stCondLst>
                                  <p:childTnLst>
                                    <p:anim calcmode="lin" valueType="num">
                                      <p:cBhvr>
                                        <p:cTn id="56" dur="500"/>
                                        <p:tgtEl>
                                          <p:spTgt spid="15"/>
                                        </p:tgtEl>
                                        <p:attrNameLst>
                                          <p:attrName>ppt_w</p:attrName>
                                        </p:attrNameLst>
                                      </p:cBhvr>
                                      <p:tavLst>
                                        <p:tav tm="0">
                                          <p:val>
                                            <p:strVal val="ppt_w"/>
                                          </p:val>
                                        </p:tav>
                                        <p:tav tm="100000">
                                          <p:val>
                                            <p:fltVal val="0"/>
                                          </p:val>
                                        </p:tav>
                                      </p:tavLst>
                                    </p:anim>
                                    <p:anim calcmode="lin" valueType="num">
                                      <p:cBhvr>
                                        <p:cTn id="57" dur="500"/>
                                        <p:tgtEl>
                                          <p:spTgt spid="15"/>
                                        </p:tgtEl>
                                        <p:attrNameLst>
                                          <p:attrName>ppt_h</p:attrName>
                                        </p:attrNameLst>
                                      </p:cBhvr>
                                      <p:tavLst>
                                        <p:tav tm="0">
                                          <p:val>
                                            <p:strVal val="ppt_h"/>
                                          </p:val>
                                        </p:tav>
                                        <p:tav tm="100000">
                                          <p:val>
                                            <p:fltVal val="0"/>
                                          </p:val>
                                        </p:tav>
                                      </p:tavLst>
                                    </p:anim>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par>
                                <p:cTn id="60" presetID="53" presetClass="exit" presetSubtype="0" fill="hold" nodeType="with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53" presetClass="exit" presetSubtype="0" fill="hold" grpId="1" nodeType="withEffect">
                                  <p:stCondLst>
                                    <p:cond delay="0"/>
                                  </p:stCondLst>
                                  <p:childTnLst>
                                    <p:anim calcmode="lin" valueType="num">
                                      <p:cBhvr>
                                        <p:cTn id="66" dur="500"/>
                                        <p:tgtEl>
                                          <p:spTgt spid="16"/>
                                        </p:tgtEl>
                                        <p:attrNameLst>
                                          <p:attrName>ppt_w</p:attrName>
                                        </p:attrNameLst>
                                      </p:cBhvr>
                                      <p:tavLst>
                                        <p:tav tm="0">
                                          <p:val>
                                            <p:strVal val="ppt_w"/>
                                          </p:val>
                                        </p:tav>
                                        <p:tav tm="100000">
                                          <p:val>
                                            <p:fltVal val="0"/>
                                          </p:val>
                                        </p:tav>
                                      </p:tavLst>
                                    </p:anim>
                                    <p:anim calcmode="lin" valueType="num">
                                      <p:cBhvr>
                                        <p:cTn id="67" dur="500"/>
                                        <p:tgtEl>
                                          <p:spTgt spid="16"/>
                                        </p:tgtEl>
                                        <p:attrNameLst>
                                          <p:attrName>ppt_h</p:attrName>
                                        </p:attrNameLst>
                                      </p:cBhvr>
                                      <p:tavLst>
                                        <p:tav tm="0">
                                          <p:val>
                                            <p:strVal val="ppt_h"/>
                                          </p:val>
                                        </p:tav>
                                        <p:tav tm="100000">
                                          <p:val>
                                            <p:fltVal val="0"/>
                                          </p:val>
                                        </p:tav>
                                      </p:tavLst>
                                    </p:anim>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53"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P spid="18" grpId="0" animBg="1"/>
      <p:bldP spid="18" grpId="1"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a:stretch>
            <a:fillRect/>
          </a:stretch>
        </p:blipFill>
        <p:spPr bwMode="auto">
          <a:xfrm>
            <a:off x="3119438" y="1066800"/>
            <a:ext cx="6397625" cy="6069013"/>
          </a:xfrm>
          <a:prstGeom prst="rect">
            <a:avLst/>
          </a:prstGeom>
          <a:noFill/>
          <a:ln w="9525">
            <a:noFill/>
            <a:miter lim="800000"/>
            <a:headEnd/>
            <a:tailEnd/>
          </a:ln>
        </p:spPr>
      </p:pic>
      <p:sp>
        <p:nvSpPr>
          <p:cNvPr id="6147" name="Rectangular Callout 4"/>
          <p:cNvSpPr>
            <a:spLocks noChangeArrowheads="1"/>
          </p:cNvSpPr>
          <p:nvPr/>
        </p:nvSpPr>
        <p:spPr bwMode="auto">
          <a:xfrm>
            <a:off x="152400" y="76200"/>
            <a:ext cx="8839200" cy="838200"/>
          </a:xfrm>
          <a:prstGeom prst="wedgeRectCallout">
            <a:avLst>
              <a:gd name="adj1" fmla="val -12190"/>
              <a:gd name="adj2" fmla="val 15394"/>
            </a:avLst>
          </a:prstGeom>
          <a:solidFill>
            <a:srgbClr val="CCCCFF"/>
          </a:solidFill>
          <a:ln w="9525" algn="ctr">
            <a:solidFill>
              <a:schemeClr val="tx1"/>
            </a:solidFill>
            <a:round/>
            <a:headEnd/>
            <a:tailEnd/>
          </a:ln>
        </p:spPr>
        <p:txBody>
          <a:bodyPr/>
          <a:lstStyle/>
          <a:p>
            <a:pPr algn="ctr" eaLnBrk="0" hangingPunct="0">
              <a:lnSpc>
                <a:spcPct val="80000"/>
              </a:lnSpc>
            </a:pPr>
            <a:r>
              <a:rPr lang="en-US" sz="3200"/>
              <a:t>Totalitarian leaders are dictators who control all aspects of the government &amp; the lives of the citizens </a:t>
            </a:r>
          </a:p>
        </p:txBody>
      </p:sp>
      <p:sp>
        <p:nvSpPr>
          <p:cNvPr id="6" name="Rectangular Callout 5"/>
          <p:cNvSpPr>
            <a:spLocks noChangeArrowheads="1"/>
          </p:cNvSpPr>
          <p:nvPr/>
        </p:nvSpPr>
        <p:spPr bwMode="auto">
          <a:xfrm>
            <a:off x="76200" y="990600"/>
            <a:ext cx="3124200" cy="2667000"/>
          </a:xfrm>
          <a:prstGeom prst="wedgeRectCallout">
            <a:avLst>
              <a:gd name="adj1" fmla="val 19333"/>
              <a:gd name="adj2" fmla="val -14343"/>
            </a:avLst>
          </a:prstGeom>
          <a:solidFill>
            <a:srgbClr val="FFCCFF"/>
          </a:solidFill>
          <a:ln w="28575" algn="ctr">
            <a:solidFill>
              <a:srgbClr val="C00000"/>
            </a:solidFill>
            <a:round/>
            <a:headEnd/>
            <a:tailEnd/>
          </a:ln>
        </p:spPr>
        <p:txBody>
          <a:bodyPr/>
          <a:lstStyle/>
          <a:p>
            <a:pPr marL="0" lvl="1" algn="ctr" eaLnBrk="0" hangingPunct="0">
              <a:lnSpc>
                <a:spcPct val="80000"/>
              </a:lnSpc>
            </a:pPr>
            <a:r>
              <a:rPr lang="en-US" sz="3100"/>
              <a:t>Totalitarian leaders gained support by promising jobs, promoting  nationalism, &amp; using propaganda </a:t>
            </a:r>
          </a:p>
        </p:txBody>
      </p:sp>
      <p:sp>
        <p:nvSpPr>
          <p:cNvPr id="7" name="Pie 6"/>
          <p:cNvSpPr/>
          <p:nvPr/>
        </p:nvSpPr>
        <p:spPr bwMode="auto">
          <a:xfrm rot="19728463">
            <a:off x="3335338" y="1096963"/>
            <a:ext cx="6002337" cy="5930900"/>
          </a:xfrm>
          <a:prstGeom prst="pie">
            <a:avLst>
              <a:gd name="adj1" fmla="val 11911292"/>
              <a:gd name="adj2" fmla="val 14876168"/>
            </a:avLst>
          </a:prstGeom>
          <a:noFill/>
          <a:ln w="76200" cap="flat" cmpd="sng" algn="ctr">
            <a:solidFill>
              <a:srgbClr val="C00000"/>
            </a:solidFill>
            <a:prstDash val="solid"/>
            <a:round/>
            <a:headEnd type="none" w="med" len="med"/>
            <a:tailEnd type="none" w="med" len="med"/>
          </a:ln>
          <a:effectLst/>
        </p:spPr>
        <p:txBody>
          <a:bodyPr/>
          <a:lstStyle/>
          <a:p>
            <a:pPr eaLnBrk="0" hangingPunct="0">
              <a:defRPr/>
            </a:pPr>
            <a:endParaRPr lang="en-US"/>
          </a:p>
        </p:txBody>
      </p:sp>
      <p:sp>
        <p:nvSpPr>
          <p:cNvPr id="8" name="Pie 7"/>
          <p:cNvSpPr/>
          <p:nvPr/>
        </p:nvSpPr>
        <p:spPr bwMode="auto">
          <a:xfrm rot="1190070">
            <a:off x="3343275" y="1150938"/>
            <a:ext cx="6000750" cy="5930900"/>
          </a:xfrm>
          <a:prstGeom prst="pie">
            <a:avLst>
              <a:gd name="adj1" fmla="val 11911292"/>
              <a:gd name="adj2" fmla="val 14972375"/>
            </a:avLst>
          </a:prstGeom>
          <a:noFill/>
          <a:ln w="76200" cap="flat" cmpd="sng" algn="ctr">
            <a:solidFill>
              <a:srgbClr val="C00000"/>
            </a:solidFill>
            <a:prstDash val="solid"/>
            <a:round/>
            <a:headEnd type="none" w="med" len="med"/>
            <a:tailEnd type="none" w="med" len="med"/>
          </a:ln>
          <a:effectLst/>
        </p:spPr>
        <p:txBody>
          <a:bodyPr/>
          <a:lstStyle/>
          <a:p>
            <a:pPr eaLnBrk="0" hangingPunct="0">
              <a:defRPr/>
            </a:pPr>
            <a:endParaRPr lang="en-US"/>
          </a:p>
        </p:txBody>
      </p:sp>
      <p:sp>
        <p:nvSpPr>
          <p:cNvPr id="9" name="Pie 8"/>
          <p:cNvSpPr/>
          <p:nvPr/>
        </p:nvSpPr>
        <p:spPr bwMode="auto">
          <a:xfrm rot="10459579">
            <a:off x="3325813" y="1044575"/>
            <a:ext cx="6002337" cy="5930900"/>
          </a:xfrm>
          <a:prstGeom prst="pie">
            <a:avLst>
              <a:gd name="adj1" fmla="val 11911292"/>
              <a:gd name="adj2" fmla="val 14972375"/>
            </a:avLst>
          </a:prstGeom>
          <a:noFill/>
          <a:ln w="76200" cap="flat" cmpd="sng" algn="ctr">
            <a:solidFill>
              <a:srgbClr val="C00000"/>
            </a:solidFill>
            <a:prstDash val="solid"/>
            <a:round/>
            <a:headEnd type="none" w="med" len="med"/>
            <a:tailEnd type="none" w="med" len="med"/>
          </a:ln>
          <a:effectLst/>
        </p:spPr>
        <p:txBody>
          <a:bodyPr/>
          <a:lstStyle/>
          <a:p>
            <a:pPr eaLnBrk="0" hangingPunct="0">
              <a:defRPr/>
            </a:pPr>
            <a:endParaRPr lang="en-US"/>
          </a:p>
        </p:txBody>
      </p:sp>
      <p:sp>
        <p:nvSpPr>
          <p:cNvPr id="11" name="Rectangular Callout 10"/>
          <p:cNvSpPr/>
          <p:nvPr/>
        </p:nvSpPr>
        <p:spPr bwMode="auto">
          <a:xfrm>
            <a:off x="76200" y="3733800"/>
            <a:ext cx="3124200" cy="3048000"/>
          </a:xfrm>
          <a:prstGeom prst="wedgeRectCallout">
            <a:avLst>
              <a:gd name="adj1" fmla="val 19332"/>
              <a:gd name="adj2" fmla="val -14341"/>
            </a:avLst>
          </a:prstGeom>
          <a:solidFill>
            <a:schemeClr val="accent1">
              <a:lumMod val="20000"/>
              <a:lumOff val="80000"/>
            </a:schemeClr>
          </a:solidFill>
          <a:ln w="28575" cap="flat" cmpd="sng" algn="ctr">
            <a:solidFill>
              <a:srgbClr val="0000CC"/>
            </a:solidFill>
            <a:prstDash val="solid"/>
            <a:round/>
            <a:headEnd type="none" w="med" len="med"/>
            <a:tailEnd type="none" w="med" len="med"/>
          </a:ln>
          <a:effectLst/>
        </p:spPr>
        <p:txBody>
          <a:bodyPr/>
          <a:lstStyle/>
          <a:p>
            <a:pPr marL="0" lvl="1" algn="ctr" eaLnBrk="0" hangingPunct="0">
              <a:lnSpc>
                <a:spcPct val="80000"/>
              </a:lnSpc>
              <a:defRPr/>
            </a:pPr>
            <a:r>
              <a:rPr lang="en-US" sz="3100" dirty="0">
                <a:cs typeface="Calibri" pitchFamily="34" charset="0"/>
              </a:rPr>
              <a:t>Dictators held on to their power by using censorship, secret police, denying liberties, &amp; eliminating opposing rivals or political parties </a:t>
            </a:r>
          </a:p>
        </p:txBody>
      </p:sp>
      <p:sp>
        <p:nvSpPr>
          <p:cNvPr id="12" name="Pie 11"/>
          <p:cNvSpPr/>
          <p:nvPr/>
        </p:nvSpPr>
        <p:spPr bwMode="auto">
          <a:xfrm rot="16623435">
            <a:off x="3391694" y="1108869"/>
            <a:ext cx="5754688" cy="5930900"/>
          </a:xfrm>
          <a:prstGeom prst="pie">
            <a:avLst>
              <a:gd name="adj1" fmla="val 11917673"/>
              <a:gd name="adj2" fmla="val 15026131"/>
            </a:avLst>
          </a:prstGeom>
          <a:noFill/>
          <a:ln w="76200" cap="flat" cmpd="sng" algn="ctr">
            <a:solidFill>
              <a:srgbClr val="0000CC"/>
            </a:solidFill>
            <a:prstDash val="solid"/>
            <a:round/>
            <a:headEnd type="none" w="med" len="med"/>
            <a:tailEnd type="none" w="med" len="med"/>
          </a:ln>
          <a:effectLst/>
        </p:spPr>
        <p:txBody>
          <a:bodyPr/>
          <a:lstStyle/>
          <a:p>
            <a:pPr eaLnBrk="0" hangingPunct="0">
              <a:defRPr/>
            </a:pPr>
            <a:endParaRPr lang="en-US"/>
          </a:p>
        </p:txBody>
      </p:sp>
      <p:sp>
        <p:nvSpPr>
          <p:cNvPr id="13" name="Pie 12"/>
          <p:cNvSpPr/>
          <p:nvPr/>
        </p:nvSpPr>
        <p:spPr bwMode="auto">
          <a:xfrm rot="13681416">
            <a:off x="3344863" y="1020763"/>
            <a:ext cx="6000750" cy="5930900"/>
          </a:xfrm>
          <a:prstGeom prst="pie">
            <a:avLst>
              <a:gd name="adj1" fmla="val 11826353"/>
              <a:gd name="adj2" fmla="val 14876168"/>
            </a:avLst>
          </a:prstGeom>
          <a:noFill/>
          <a:ln w="76200" cap="flat" cmpd="sng" algn="ctr">
            <a:solidFill>
              <a:srgbClr val="0000CC"/>
            </a:solidFill>
            <a:prstDash val="solid"/>
            <a:round/>
            <a:headEnd type="none" w="med" len="med"/>
            <a:tailEnd type="none" w="med" len="med"/>
          </a:ln>
          <a:effectLst/>
        </p:spPr>
        <p:txBody>
          <a:bodyPr/>
          <a:lstStyle/>
          <a:p>
            <a:pPr eaLnBrk="0" hangingPunct="0">
              <a:defRPr/>
            </a:pPr>
            <a:endParaRPr lang="en-US"/>
          </a:p>
        </p:txBody>
      </p:sp>
      <p:sp>
        <p:nvSpPr>
          <p:cNvPr id="14" name="Pie 13"/>
          <p:cNvSpPr/>
          <p:nvPr/>
        </p:nvSpPr>
        <p:spPr bwMode="auto">
          <a:xfrm rot="7419169">
            <a:off x="3347244" y="1110457"/>
            <a:ext cx="5972175" cy="5932487"/>
          </a:xfrm>
          <a:prstGeom prst="pie">
            <a:avLst>
              <a:gd name="adj1" fmla="val 11848398"/>
              <a:gd name="adj2" fmla="val 14876168"/>
            </a:avLst>
          </a:prstGeom>
          <a:noFill/>
          <a:ln w="76200" cap="flat" cmpd="sng" algn="ctr">
            <a:solidFill>
              <a:srgbClr val="0000CC"/>
            </a:solidFill>
            <a:prstDash val="solid"/>
            <a:round/>
            <a:headEnd type="none" w="med" len="med"/>
            <a:tailEnd type="none" w="med" len="med"/>
          </a:ln>
          <a:effectLst/>
        </p:spPr>
        <p:txBody>
          <a:bodyPr/>
          <a:lstStyle/>
          <a:p>
            <a:pPr eaLnBrk="0" hangingPunct="0">
              <a:defRPr/>
            </a:pPr>
            <a:endParaRPr lang="en-US"/>
          </a:p>
        </p:txBody>
      </p:sp>
      <p:sp>
        <p:nvSpPr>
          <p:cNvPr id="15" name="Pie 14"/>
          <p:cNvSpPr/>
          <p:nvPr/>
        </p:nvSpPr>
        <p:spPr bwMode="auto">
          <a:xfrm rot="4288680">
            <a:off x="3368675" y="1171575"/>
            <a:ext cx="6000750" cy="5930900"/>
          </a:xfrm>
          <a:prstGeom prst="pie">
            <a:avLst>
              <a:gd name="adj1" fmla="val 11826353"/>
              <a:gd name="adj2" fmla="val 14876168"/>
            </a:avLst>
          </a:prstGeom>
          <a:noFill/>
          <a:ln w="76200" cap="flat" cmpd="sng" algn="ctr">
            <a:solidFill>
              <a:srgbClr val="0000CC"/>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7"/>
                                        </p:tgtEl>
                                      </p:cBhvr>
                                    </p:animEffect>
                                    <p:set>
                                      <p:cBhvr>
                                        <p:cTn id="24" dur="1" fill="hold">
                                          <p:stCondLst>
                                            <p:cond delay="1999"/>
                                          </p:stCondLst>
                                        </p:cTn>
                                        <p:tgtEl>
                                          <p:spTgt spid="7"/>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9"/>
                                        </p:tgtEl>
                                      </p:cBhvr>
                                    </p:animEffect>
                                    <p:set>
                                      <p:cBhvr>
                                        <p:cTn id="30" dur="1" fill="hold">
                                          <p:stCondLst>
                                            <p:cond delay="1999"/>
                                          </p:stCondLst>
                                        </p:cTn>
                                        <p:tgtEl>
                                          <p:spTgt spid="9"/>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0" y="1371600"/>
            <a:ext cx="9144000" cy="5426075"/>
          </a:xfrm>
          <a:prstGeom prst="rect">
            <a:avLst/>
          </a:prstGeom>
          <a:noFill/>
          <a:ln w="9525">
            <a:noFill/>
            <a:miter lim="800000"/>
            <a:headEnd/>
            <a:tailEnd/>
          </a:ln>
        </p:spPr>
      </p:pic>
      <p:pic>
        <p:nvPicPr>
          <p:cNvPr id="7171" name="Picture 18" descr="stalin"/>
          <p:cNvPicPr>
            <a:picLocks noChangeAspect="1" noChangeArrowheads="1"/>
          </p:cNvPicPr>
          <p:nvPr/>
        </p:nvPicPr>
        <p:blipFill>
          <a:blip r:embed="rId4" cstate="print">
            <a:lum bright="-12000" contrast="36000"/>
          </a:blip>
          <a:srcRect/>
          <a:stretch>
            <a:fillRect/>
          </a:stretch>
        </p:blipFill>
        <p:spPr bwMode="auto">
          <a:xfrm>
            <a:off x="5105400" y="76200"/>
            <a:ext cx="3886200" cy="2271713"/>
          </a:xfrm>
          <a:prstGeom prst="rect">
            <a:avLst/>
          </a:prstGeom>
          <a:noFill/>
          <a:ln w="38100">
            <a:solidFill>
              <a:srgbClr val="000000"/>
            </a:solidFill>
            <a:miter lim="800000"/>
            <a:headEnd/>
            <a:tailEnd/>
          </a:ln>
        </p:spPr>
      </p:pic>
      <p:sp>
        <p:nvSpPr>
          <p:cNvPr id="7172" name="Rectangular Callout 22"/>
          <p:cNvSpPr>
            <a:spLocks noChangeArrowheads="1"/>
          </p:cNvSpPr>
          <p:nvPr/>
        </p:nvSpPr>
        <p:spPr bwMode="auto">
          <a:xfrm>
            <a:off x="152400" y="76200"/>
            <a:ext cx="4800600" cy="1219200"/>
          </a:xfrm>
          <a:prstGeom prst="wedgeRectCallout">
            <a:avLst>
              <a:gd name="adj1" fmla="val -12190"/>
              <a:gd name="adj2" fmla="val 15394"/>
            </a:avLst>
          </a:prstGeom>
          <a:solidFill>
            <a:srgbClr val="FFCCFF"/>
          </a:solidFill>
          <a:ln w="9525" algn="ctr">
            <a:solidFill>
              <a:schemeClr val="tx1"/>
            </a:solidFill>
            <a:round/>
            <a:headEnd/>
            <a:tailEnd/>
          </a:ln>
        </p:spPr>
        <p:txBody>
          <a:bodyPr/>
          <a:lstStyle/>
          <a:p>
            <a:pPr algn="ctr" eaLnBrk="0" hangingPunct="0">
              <a:lnSpc>
                <a:spcPct val="80000"/>
              </a:lnSpc>
            </a:pPr>
            <a:r>
              <a:rPr lang="en-US" sz="3200"/>
              <a:t>Among the first totalitarian dictators was Joseph Stalin of the Soviet Union </a:t>
            </a:r>
          </a:p>
        </p:txBody>
      </p:sp>
      <p:sp>
        <p:nvSpPr>
          <p:cNvPr id="12" name="Rectangular Callout 11"/>
          <p:cNvSpPr>
            <a:spLocks noChangeArrowheads="1"/>
          </p:cNvSpPr>
          <p:nvPr/>
        </p:nvSpPr>
        <p:spPr bwMode="auto">
          <a:xfrm>
            <a:off x="76200" y="5181600"/>
            <a:ext cx="5334000" cy="1600200"/>
          </a:xfrm>
          <a:prstGeom prst="wedgeRectCallout">
            <a:avLst>
              <a:gd name="adj1" fmla="val -12190"/>
              <a:gd name="adj2" fmla="val 15394"/>
            </a:avLst>
          </a:prstGeom>
          <a:solidFill>
            <a:srgbClr val="FFFFCC"/>
          </a:solidFill>
          <a:ln w="9525" algn="ctr">
            <a:solidFill>
              <a:schemeClr val="tx1"/>
            </a:solidFill>
            <a:round/>
            <a:headEnd/>
            <a:tailEnd/>
          </a:ln>
        </p:spPr>
        <p:txBody>
          <a:bodyPr/>
          <a:lstStyle/>
          <a:p>
            <a:pPr algn="ctr" eaLnBrk="0" hangingPunct="0">
              <a:lnSpc>
                <a:spcPct val="80000"/>
              </a:lnSpc>
            </a:pPr>
            <a:r>
              <a:rPr lang="en-US" sz="3200"/>
              <a:t>Stalin was Communist &amp; </a:t>
            </a:r>
            <a:br>
              <a:rPr lang="en-US" sz="3200"/>
            </a:br>
            <a:r>
              <a:rPr lang="en-US" sz="3200"/>
              <a:t>seized all property, farms, factories in order to control the economy &amp; create equality </a:t>
            </a:r>
          </a:p>
        </p:txBody>
      </p:sp>
      <p:sp>
        <p:nvSpPr>
          <p:cNvPr id="13" name="Rectangular Callout 12"/>
          <p:cNvSpPr>
            <a:spLocks noChangeArrowheads="1"/>
          </p:cNvSpPr>
          <p:nvPr/>
        </p:nvSpPr>
        <p:spPr bwMode="auto">
          <a:xfrm>
            <a:off x="5562600" y="5181600"/>
            <a:ext cx="3429000" cy="1600200"/>
          </a:xfrm>
          <a:prstGeom prst="wedgeRectCallout">
            <a:avLst>
              <a:gd name="adj1" fmla="val -12190"/>
              <a:gd name="adj2" fmla="val 15394"/>
            </a:avLst>
          </a:prstGeom>
          <a:solidFill>
            <a:srgbClr val="CCCCFF"/>
          </a:solidFill>
          <a:ln w="9525" algn="ctr">
            <a:solidFill>
              <a:schemeClr val="tx1"/>
            </a:solidFill>
            <a:round/>
            <a:headEnd/>
            <a:tailEnd/>
          </a:ln>
        </p:spPr>
        <p:txBody>
          <a:bodyPr/>
          <a:lstStyle/>
          <a:p>
            <a:pPr algn="ctr" eaLnBrk="0" hangingPunct="0">
              <a:lnSpc>
                <a:spcPct val="80000"/>
              </a:lnSpc>
            </a:pPr>
            <a:r>
              <a:rPr lang="en-US" sz="3200"/>
              <a:t>He used a </a:t>
            </a:r>
            <a:br>
              <a:rPr lang="en-US" sz="3200"/>
            </a:br>
            <a:r>
              <a:rPr lang="en-US" sz="3200"/>
              <a:t>secret police &amp; </a:t>
            </a:r>
            <a:br>
              <a:rPr lang="en-US" sz="3200"/>
            </a:br>
            <a:r>
              <a:rPr lang="en-US" sz="3200"/>
              <a:t>the Great Purge </a:t>
            </a:r>
            <a:br>
              <a:rPr lang="en-US" sz="3200"/>
            </a:br>
            <a:r>
              <a:rPr lang="en-US" sz="3200"/>
              <a:t>to eliminate rivals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ular Callout 3"/>
          <p:cNvSpPr>
            <a:spLocks noChangeArrowheads="1"/>
          </p:cNvSpPr>
          <p:nvPr/>
        </p:nvSpPr>
        <p:spPr bwMode="auto">
          <a:xfrm>
            <a:off x="304800" y="76200"/>
            <a:ext cx="8686800" cy="838200"/>
          </a:xfrm>
          <a:prstGeom prst="wedgeRectCallout">
            <a:avLst>
              <a:gd name="adj1" fmla="val -12190"/>
              <a:gd name="adj2" fmla="val 15394"/>
            </a:avLst>
          </a:prstGeom>
          <a:solidFill>
            <a:srgbClr val="CCECFF"/>
          </a:solidFill>
          <a:ln w="9525" algn="ctr">
            <a:solidFill>
              <a:schemeClr val="tx1"/>
            </a:solidFill>
            <a:round/>
            <a:headEnd/>
            <a:tailEnd/>
          </a:ln>
        </p:spPr>
        <p:txBody>
          <a:bodyPr/>
          <a:lstStyle/>
          <a:p>
            <a:pPr algn="ctr" eaLnBrk="0" hangingPunct="0">
              <a:lnSpc>
                <a:spcPct val="80000"/>
              </a:lnSpc>
            </a:pPr>
            <a:r>
              <a:rPr lang="en-US" sz="3200"/>
              <a:t>Stalin’s Five Year Plans &amp; collective farms improved the Soviet Union’s industrial &amp; agricultural output</a:t>
            </a:r>
          </a:p>
        </p:txBody>
      </p:sp>
      <p:pic>
        <p:nvPicPr>
          <p:cNvPr id="8195" name="Picture 2"/>
          <p:cNvPicPr>
            <a:picLocks noChangeAspect="1" noChangeArrowheads="1"/>
          </p:cNvPicPr>
          <p:nvPr/>
        </p:nvPicPr>
        <p:blipFill>
          <a:blip r:embed="rId3" cstate="print"/>
          <a:srcRect/>
          <a:stretch>
            <a:fillRect/>
          </a:stretch>
        </p:blipFill>
        <p:spPr bwMode="auto">
          <a:xfrm>
            <a:off x="0" y="990600"/>
            <a:ext cx="9144000" cy="2895600"/>
          </a:xfrm>
          <a:prstGeom prst="rect">
            <a:avLst/>
          </a:prstGeom>
          <a:noFill/>
          <a:ln w="9525">
            <a:noFill/>
            <a:miter lim="800000"/>
            <a:headEnd/>
            <a:tailEnd/>
          </a:ln>
        </p:spPr>
      </p:pic>
      <p:pic>
        <p:nvPicPr>
          <p:cNvPr id="8196" name="Picture 4" descr="http://www.soviethistory.org/images/Large/1929/RUSU1717.jpg"/>
          <p:cNvPicPr>
            <a:picLocks noChangeAspect="1" noChangeArrowheads="1"/>
          </p:cNvPicPr>
          <p:nvPr/>
        </p:nvPicPr>
        <p:blipFill>
          <a:blip r:embed="rId4" cstate="print"/>
          <a:srcRect/>
          <a:stretch>
            <a:fillRect/>
          </a:stretch>
        </p:blipFill>
        <p:spPr bwMode="auto">
          <a:xfrm>
            <a:off x="304800" y="3962400"/>
            <a:ext cx="4044950" cy="2819400"/>
          </a:xfrm>
          <a:prstGeom prst="rect">
            <a:avLst/>
          </a:prstGeom>
          <a:noFill/>
          <a:ln w="9525">
            <a:noFill/>
            <a:miter lim="800000"/>
            <a:headEnd/>
            <a:tailEnd/>
          </a:ln>
        </p:spPr>
      </p:pic>
      <p:pic>
        <p:nvPicPr>
          <p:cNvPr id="8197" name="Picture 8" descr="http://ls.berkeley.edu/departments/sociology/public_sociology_pdf/Bonnell/bonnell_images/fig_3.2.jpg"/>
          <p:cNvPicPr>
            <a:picLocks noChangeAspect="1" noChangeArrowheads="1"/>
          </p:cNvPicPr>
          <p:nvPr/>
        </p:nvPicPr>
        <p:blipFill>
          <a:blip r:embed="rId5" cstate="print"/>
          <a:srcRect/>
          <a:stretch>
            <a:fillRect/>
          </a:stretch>
        </p:blipFill>
        <p:spPr bwMode="auto">
          <a:xfrm>
            <a:off x="4600575" y="4000500"/>
            <a:ext cx="431482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0" y="1371600"/>
            <a:ext cx="9144000" cy="5426075"/>
          </a:xfrm>
          <a:prstGeom prst="rect">
            <a:avLst/>
          </a:prstGeom>
          <a:noFill/>
          <a:ln w="9525">
            <a:noFill/>
            <a:miter lim="800000"/>
            <a:headEnd/>
            <a:tailEnd/>
          </a:ln>
        </p:spPr>
      </p:pic>
      <p:sp>
        <p:nvSpPr>
          <p:cNvPr id="9219" name="Rectangular Callout 22"/>
          <p:cNvSpPr>
            <a:spLocks noChangeArrowheads="1"/>
          </p:cNvSpPr>
          <p:nvPr/>
        </p:nvSpPr>
        <p:spPr bwMode="auto">
          <a:xfrm>
            <a:off x="228600" y="76200"/>
            <a:ext cx="3352800" cy="1219200"/>
          </a:xfrm>
          <a:prstGeom prst="wedgeRectCallout">
            <a:avLst>
              <a:gd name="adj1" fmla="val -12190"/>
              <a:gd name="adj2" fmla="val 15394"/>
            </a:avLst>
          </a:prstGeom>
          <a:solidFill>
            <a:srgbClr val="FFCCFF"/>
          </a:solidFill>
          <a:ln w="9525" algn="ctr">
            <a:solidFill>
              <a:schemeClr val="tx1"/>
            </a:solidFill>
            <a:round/>
            <a:headEnd/>
            <a:tailEnd/>
          </a:ln>
        </p:spPr>
        <p:txBody>
          <a:bodyPr/>
          <a:lstStyle/>
          <a:p>
            <a:pPr algn="ctr" eaLnBrk="0" hangingPunct="0">
              <a:lnSpc>
                <a:spcPct val="80000"/>
              </a:lnSpc>
            </a:pPr>
            <a:r>
              <a:rPr lang="en-US" sz="3200"/>
              <a:t>Not all totalitarian dictators were Communists</a:t>
            </a:r>
          </a:p>
        </p:txBody>
      </p:sp>
      <p:sp>
        <p:nvSpPr>
          <p:cNvPr id="9220" name="Rectangular Callout 5"/>
          <p:cNvSpPr>
            <a:spLocks noChangeArrowheads="1"/>
          </p:cNvSpPr>
          <p:nvPr/>
        </p:nvSpPr>
        <p:spPr bwMode="auto">
          <a:xfrm>
            <a:off x="3733800" y="76200"/>
            <a:ext cx="5257800" cy="1219200"/>
          </a:xfrm>
          <a:prstGeom prst="wedgeRectCallout">
            <a:avLst>
              <a:gd name="adj1" fmla="val -12190"/>
              <a:gd name="adj2" fmla="val 15394"/>
            </a:avLst>
          </a:prstGeom>
          <a:solidFill>
            <a:srgbClr val="FFFFCC"/>
          </a:solidFill>
          <a:ln w="9525" algn="ctr">
            <a:solidFill>
              <a:schemeClr val="tx1"/>
            </a:solidFill>
            <a:round/>
            <a:headEnd/>
            <a:tailEnd/>
          </a:ln>
        </p:spPr>
        <p:txBody>
          <a:bodyPr/>
          <a:lstStyle/>
          <a:p>
            <a:pPr algn="ctr" eaLnBrk="0" hangingPunct="0">
              <a:lnSpc>
                <a:spcPct val="80000"/>
              </a:lnSpc>
            </a:pPr>
            <a:r>
              <a:rPr lang="en-US" sz="3200"/>
              <a:t>In Italy, Germany, &amp; Spain, people turned to an extremely nationalist gov’t called fascism  </a:t>
            </a:r>
          </a:p>
        </p:txBody>
      </p:sp>
      <p:pic>
        <p:nvPicPr>
          <p:cNvPr id="7" name="Picture 4"/>
          <p:cNvPicPr>
            <a:picLocks noChangeAspect="1" noChangeArrowheads="1"/>
          </p:cNvPicPr>
          <p:nvPr/>
        </p:nvPicPr>
        <p:blipFill>
          <a:blip r:embed="rId4" cstate="print"/>
          <a:srcRect/>
          <a:stretch>
            <a:fillRect/>
          </a:stretch>
        </p:blipFill>
        <p:spPr bwMode="auto">
          <a:xfrm>
            <a:off x="3451225" y="1447800"/>
            <a:ext cx="5692775" cy="5105400"/>
          </a:xfrm>
          <a:prstGeom prst="rect">
            <a:avLst/>
          </a:prstGeom>
          <a:noFill/>
          <a:ln w="9525">
            <a:noFill/>
            <a:miter lim="800000"/>
            <a:headEnd/>
            <a:tailEnd/>
          </a:ln>
        </p:spPr>
      </p:pic>
      <p:sp>
        <p:nvSpPr>
          <p:cNvPr id="8" name="Rectangular Callout 7"/>
          <p:cNvSpPr>
            <a:spLocks noChangeArrowheads="1"/>
          </p:cNvSpPr>
          <p:nvPr/>
        </p:nvSpPr>
        <p:spPr bwMode="auto">
          <a:xfrm>
            <a:off x="76200" y="1447800"/>
            <a:ext cx="3276600" cy="1981200"/>
          </a:xfrm>
          <a:prstGeom prst="wedgeRectCallout">
            <a:avLst>
              <a:gd name="adj1" fmla="val -12190"/>
              <a:gd name="adj2" fmla="val 15394"/>
            </a:avLst>
          </a:prstGeom>
          <a:solidFill>
            <a:srgbClr val="CCFFCC"/>
          </a:solidFill>
          <a:ln w="9525" algn="ctr">
            <a:solidFill>
              <a:schemeClr val="tx1"/>
            </a:solidFill>
            <a:round/>
            <a:headEnd/>
            <a:tailEnd/>
          </a:ln>
        </p:spPr>
        <p:txBody>
          <a:bodyPr/>
          <a:lstStyle/>
          <a:p>
            <a:pPr algn="ctr" eaLnBrk="0" hangingPunct="0">
              <a:lnSpc>
                <a:spcPct val="80000"/>
              </a:lnSpc>
            </a:pPr>
            <a:r>
              <a:rPr lang="en-US" sz="3200"/>
              <a:t>Fascist gov’ts were controlled by dictators who demanded loyalty from citizens </a:t>
            </a:r>
          </a:p>
        </p:txBody>
      </p:sp>
      <p:sp>
        <p:nvSpPr>
          <p:cNvPr id="9" name="Rectangular Callout 8"/>
          <p:cNvSpPr>
            <a:spLocks noChangeArrowheads="1"/>
          </p:cNvSpPr>
          <p:nvPr/>
        </p:nvSpPr>
        <p:spPr bwMode="auto">
          <a:xfrm>
            <a:off x="76200" y="3505200"/>
            <a:ext cx="3276600" cy="1600200"/>
          </a:xfrm>
          <a:prstGeom prst="wedgeRectCallout">
            <a:avLst>
              <a:gd name="adj1" fmla="val -12190"/>
              <a:gd name="adj2" fmla="val 15394"/>
            </a:avLst>
          </a:prstGeom>
          <a:solidFill>
            <a:srgbClr val="FFCC99"/>
          </a:solidFill>
          <a:ln w="9525" algn="ctr">
            <a:solidFill>
              <a:schemeClr val="tx1"/>
            </a:solidFill>
            <a:round/>
            <a:headEnd/>
            <a:tailEnd/>
          </a:ln>
        </p:spPr>
        <p:txBody>
          <a:bodyPr/>
          <a:lstStyle/>
          <a:p>
            <a:pPr algn="ctr" eaLnBrk="0" hangingPunct="0">
              <a:lnSpc>
                <a:spcPct val="80000"/>
              </a:lnSpc>
            </a:pPr>
            <a:r>
              <a:rPr lang="en-US" sz="3200"/>
              <a:t>Fascists did not offer democracy &amp; used one-party to rule the nation </a:t>
            </a:r>
          </a:p>
        </p:txBody>
      </p:sp>
      <p:sp>
        <p:nvSpPr>
          <p:cNvPr id="10" name="Rectangular Callout 9"/>
          <p:cNvSpPr>
            <a:spLocks noChangeArrowheads="1"/>
          </p:cNvSpPr>
          <p:nvPr/>
        </p:nvSpPr>
        <p:spPr bwMode="auto">
          <a:xfrm>
            <a:off x="76200" y="5181600"/>
            <a:ext cx="3581400" cy="1600200"/>
          </a:xfrm>
          <a:prstGeom prst="wedgeRectCallout">
            <a:avLst>
              <a:gd name="adj1" fmla="val -12190"/>
              <a:gd name="adj2" fmla="val 15394"/>
            </a:avLst>
          </a:prstGeom>
          <a:solidFill>
            <a:srgbClr val="CCCCFF"/>
          </a:solidFill>
          <a:ln w="9525" algn="ctr">
            <a:solidFill>
              <a:schemeClr val="tx1"/>
            </a:solidFill>
            <a:round/>
            <a:headEnd/>
            <a:tailEnd/>
          </a:ln>
        </p:spPr>
        <p:txBody>
          <a:bodyPr/>
          <a:lstStyle/>
          <a:p>
            <a:pPr algn="ctr" eaLnBrk="0" hangingPunct="0">
              <a:lnSpc>
                <a:spcPct val="80000"/>
              </a:lnSpc>
            </a:pPr>
            <a:r>
              <a:rPr lang="en-US" sz="3200"/>
              <a:t>Unlike Communists, fascists believed people could keep their property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143000"/>
          </a:xfrm>
        </p:spPr>
        <p:txBody>
          <a:bodyPr/>
          <a:lstStyle/>
          <a:p>
            <a:pPr>
              <a:lnSpc>
                <a:spcPct val="80000"/>
              </a:lnSpc>
            </a:pPr>
            <a:r>
              <a:rPr lang="en-US" sz="3200" smtClean="0">
                <a:solidFill>
                  <a:schemeClr val="tx1"/>
                </a:solidFill>
              </a:rPr>
              <a:t>Totalitarian Regimes in Europe &amp; Asia</a:t>
            </a:r>
          </a:p>
        </p:txBody>
      </p:sp>
      <p:pic>
        <p:nvPicPr>
          <p:cNvPr id="10243" name="Picture 9"/>
          <p:cNvPicPr>
            <a:picLocks noChangeAspect="1" noChangeArrowheads="1"/>
          </p:cNvPicPr>
          <p:nvPr/>
        </p:nvPicPr>
        <p:blipFill>
          <a:blip r:embed="rId4" cstate="print"/>
          <a:srcRect b="2658"/>
          <a:stretch>
            <a:fillRect/>
          </a:stretch>
        </p:blipFill>
        <p:spPr bwMode="auto">
          <a:xfrm>
            <a:off x="0" y="1276350"/>
            <a:ext cx="9144000" cy="5581650"/>
          </a:xfrm>
          <a:prstGeom prst="rect">
            <a:avLst/>
          </a:prstGeom>
          <a:noFill/>
          <a:ln w="9525">
            <a:noFill/>
            <a:miter lim="800000"/>
            <a:headEnd/>
            <a:tailEnd/>
          </a:ln>
        </p:spPr>
      </p:pic>
      <p:sp>
        <p:nvSpPr>
          <p:cNvPr id="362511" name="AutoShape 15"/>
          <p:cNvSpPr>
            <a:spLocks noChangeArrowheads="1"/>
          </p:cNvSpPr>
          <p:nvPr/>
        </p:nvSpPr>
        <p:spPr bwMode="auto">
          <a:xfrm>
            <a:off x="152400" y="76200"/>
            <a:ext cx="8915400" cy="1219200"/>
          </a:xfrm>
          <a:prstGeom prst="wedgeRectCallout">
            <a:avLst>
              <a:gd name="adj1" fmla="val -36278"/>
              <a:gd name="adj2" fmla="val 96704"/>
            </a:avLst>
          </a:prstGeom>
          <a:solidFill>
            <a:srgbClr val="CCFFCC"/>
          </a:solidFill>
          <a:ln w="38100">
            <a:solidFill>
              <a:schemeClr val="tx1"/>
            </a:solidFill>
            <a:miter lim="800000"/>
            <a:headEnd/>
            <a:tailEnd/>
          </a:ln>
        </p:spPr>
        <p:txBody>
          <a:bodyPr/>
          <a:lstStyle/>
          <a:p>
            <a:pPr algn="ctr">
              <a:lnSpc>
                <a:spcPct val="80000"/>
              </a:lnSpc>
            </a:pPr>
            <a:r>
              <a:rPr lang="en-US" sz="3200"/>
              <a:t>Mussolini &amp; Hitler believed in fascism: the idea that nations need strong dictators, total authority by one party, but that people can keep private property</a:t>
            </a:r>
          </a:p>
        </p:txBody>
      </p:sp>
      <p:sp>
        <p:nvSpPr>
          <p:cNvPr id="362513" name="AutoShape 17"/>
          <p:cNvSpPr>
            <a:spLocks noChangeArrowheads="1"/>
          </p:cNvSpPr>
          <p:nvPr/>
        </p:nvSpPr>
        <p:spPr bwMode="auto">
          <a:xfrm>
            <a:off x="152400" y="304800"/>
            <a:ext cx="8839200" cy="838200"/>
          </a:xfrm>
          <a:prstGeom prst="wedgeRectCallout">
            <a:avLst>
              <a:gd name="adj1" fmla="val 30824"/>
              <a:gd name="adj2" fmla="val 135796"/>
            </a:avLst>
          </a:prstGeom>
          <a:solidFill>
            <a:srgbClr val="CCCCFF"/>
          </a:solidFill>
          <a:ln w="38100">
            <a:solidFill>
              <a:schemeClr val="tx1"/>
            </a:solidFill>
            <a:miter lim="800000"/>
            <a:headEnd/>
            <a:tailEnd/>
          </a:ln>
        </p:spPr>
        <p:txBody>
          <a:bodyPr/>
          <a:lstStyle/>
          <a:p>
            <a:pPr algn="ctr">
              <a:lnSpc>
                <a:spcPct val="80000"/>
              </a:lnSpc>
            </a:pPr>
            <a:r>
              <a:rPr lang="en-US" sz="3200"/>
              <a:t>Stalin was a Communist believed that the government should control all property &amp; business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62511"/>
                                        </p:tgtEl>
                                      </p:cBhvr>
                                    </p:animEffect>
                                    <p:set>
                                      <p:cBhvr>
                                        <p:cTn id="7" dur="1" fill="hold">
                                          <p:stCondLst>
                                            <p:cond delay="999"/>
                                          </p:stCondLst>
                                        </p:cTn>
                                        <p:tgtEl>
                                          <p:spTgt spid="36251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62513"/>
                                        </p:tgtEl>
                                        <p:attrNameLst>
                                          <p:attrName>style.visibility</p:attrName>
                                        </p:attrNameLst>
                                      </p:cBhvr>
                                      <p:to>
                                        <p:strVal val="visible"/>
                                      </p:to>
                                    </p:set>
                                    <p:animEffect transition="in" filter="fade">
                                      <p:cBhvr>
                                        <p:cTn id="10" dur="1000"/>
                                        <p:tgtEl>
                                          <p:spTgt spid="362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11" grpId="0" animBg="1"/>
      <p:bldP spid="3625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cstate="print"/>
          <a:srcRect/>
          <a:stretch>
            <a:fillRect/>
          </a:stretch>
        </p:blipFill>
        <p:spPr bwMode="auto">
          <a:xfrm>
            <a:off x="0" y="1371600"/>
            <a:ext cx="9144000" cy="5426075"/>
          </a:xfrm>
          <a:prstGeom prst="rect">
            <a:avLst/>
          </a:prstGeom>
          <a:noFill/>
          <a:ln w="9525">
            <a:noFill/>
            <a:miter lim="800000"/>
            <a:headEnd/>
            <a:tailEnd/>
          </a:ln>
        </p:spPr>
      </p:pic>
      <p:sp>
        <p:nvSpPr>
          <p:cNvPr id="12291" name="Rectangular Callout 22"/>
          <p:cNvSpPr>
            <a:spLocks noChangeArrowheads="1"/>
          </p:cNvSpPr>
          <p:nvPr/>
        </p:nvSpPr>
        <p:spPr bwMode="auto">
          <a:xfrm>
            <a:off x="76200" y="76200"/>
            <a:ext cx="2971800" cy="1600200"/>
          </a:xfrm>
          <a:prstGeom prst="wedgeRectCallout">
            <a:avLst>
              <a:gd name="adj1" fmla="val -12190"/>
              <a:gd name="adj2" fmla="val 15394"/>
            </a:avLst>
          </a:prstGeom>
          <a:solidFill>
            <a:srgbClr val="FFCCFF"/>
          </a:solidFill>
          <a:ln w="9525" algn="ctr">
            <a:solidFill>
              <a:schemeClr val="tx1"/>
            </a:solidFill>
            <a:round/>
            <a:headEnd/>
            <a:tailEnd/>
          </a:ln>
        </p:spPr>
        <p:txBody>
          <a:bodyPr/>
          <a:lstStyle/>
          <a:p>
            <a:pPr algn="ctr" eaLnBrk="0" hangingPunct="0">
              <a:lnSpc>
                <a:spcPct val="80000"/>
              </a:lnSpc>
            </a:pPr>
            <a:r>
              <a:rPr lang="en-US" sz="3200"/>
              <a:t>In Italy, </a:t>
            </a:r>
            <a:br>
              <a:rPr lang="en-US" sz="3200"/>
            </a:br>
            <a:r>
              <a:rPr lang="en-US" sz="3200"/>
              <a:t>Benito Mussolini formed the Fascist Party </a:t>
            </a:r>
          </a:p>
        </p:txBody>
      </p:sp>
      <p:sp>
        <p:nvSpPr>
          <p:cNvPr id="12292" name="Rectangular Callout 5"/>
          <p:cNvSpPr>
            <a:spLocks noChangeArrowheads="1"/>
          </p:cNvSpPr>
          <p:nvPr/>
        </p:nvSpPr>
        <p:spPr bwMode="auto">
          <a:xfrm>
            <a:off x="3124200" y="76200"/>
            <a:ext cx="5943600" cy="1600200"/>
          </a:xfrm>
          <a:prstGeom prst="wedgeRectCallout">
            <a:avLst>
              <a:gd name="adj1" fmla="val -12190"/>
              <a:gd name="adj2" fmla="val 15394"/>
            </a:avLst>
          </a:prstGeom>
          <a:solidFill>
            <a:srgbClr val="FFFFCC"/>
          </a:solidFill>
          <a:ln w="9525" algn="ctr">
            <a:solidFill>
              <a:schemeClr val="tx1"/>
            </a:solidFill>
            <a:round/>
            <a:headEnd/>
            <a:tailEnd/>
          </a:ln>
        </p:spPr>
        <p:txBody>
          <a:bodyPr/>
          <a:lstStyle/>
          <a:p>
            <a:pPr algn="ctr" eaLnBrk="0" hangingPunct="0">
              <a:lnSpc>
                <a:spcPct val="80000"/>
              </a:lnSpc>
            </a:pPr>
            <a:r>
              <a:rPr lang="en-US" sz="3200"/>
              <a:t>Mussolini gained popularity by promising to revive the economy, rebuild the military, &amp; expand Italy to create a new Roman Empire </a:t>
            </a:r>
          </a:p>
        </p:txBody>
      </p:sp>
      <p:pic>
        <p:nvPicPr>
          <p:cNvPr id="12293" name="Picture 2" descr="https://jspivey.wikispaces.com/file/view/b._mussolini_italy.jpg/142268715/b._mussolini_italy.jpg"/>
          <p:cNvPicPr>
            <a:picLocks noChangeAspect="1" noChangeArrowheads="1"/>
          </p:cNvPicPr>
          <p:nvPr/>
        </p:nvPicPr>
        <p:blipFill>
          <a:blip r:embed="rId4" cstate="print"/>
          <a:srcRect/>
          <a:stretch>
            <a:fillRect/>
          </a:stretch>
        </p:blipFill>
        <p:spPr bwMode="auto">
          <a:xfrm>
            <a:off x="5638800" y="1752600"/>
            <a:ext cx="3405188" cy="4953000"/>
          </a:xfrm>
          <a:prstGeom prst="rect">
            <a:avLst/>
          </a:prstGeom>
          <a:noFill/>
          <a:ln w="9525">
            <a:noFill/>
            <a:miter lim="800000"/>
            <a:headEnd/>
            <a:tailEnd/>
          </a:ln>
        </p:spPr>
      </p:pic>
      <p:pic>
        <p:nvPicPr>
          <p:cNvPr id="9" name="Picture 5" descr="PLATE6DX"/>
          <p:cNvPicPr>
            <a:picLocks noChangeAspect="1" noChangeArrowheads="1"/>
          </p:cNvPicPr>
          <p:nvPr/>
        </p:nvPicPr>
        <p:blipFill>
          <a:blip r:embed="rId5" cstate="print"/>
          <a:srcRect/>
          <a:stretch>
            <a:fillRect/>
          </a:stretch>
        </p:blipFill>
        <p:spPr bwMode="auto">
          <a:xfrm>
            <a:off x="5562600" y="1752600"/>
            <a:ext cx="3505200" cy="5054600"/>
          </a:xfrm>
          <a:prstGeom prst="rect">
            <a:avLst/>
          </a:prstGeom>
          <a:noFill/>
          <a:ln w="9525">
            <a:noFill/>
            <a:miter lim="800000"/>
            <a:headEnd/>
            <a:tailEnd/>
          </a:ln>
        </p:spPr>
      </p:pic>
      <p:sp>
        <p:nvSpPr>
          <p:cNvPr id="10" name="Rectangular Callout 9"/>
          <p:cNvSpPr>
            <a:spLocks noChangeArrowheads="1"/>
          </p:cNvSpPr>
          <p:nvPr/>
        </p:nvSpPr>
        <p:spPr bwMode="auto">
          <a:xfrm>
            <a:off x="76200" y="1752600"/>
            <a:ext cx="5334000" cy="1295400"/>
          </a:xfrm>
          <a:prstGeom prst="wedgeRectCallout">
            <a:avLst>
              <a:gd name="adj1" fmla="val 58667"/>
              <a:gd name="adj2" fmla="val -5782"/>
            </a:avLst>
          </a:prstGeom>
          <a:solidFill>
            <a:srgbClr val="CCFFCC"/>
          </a:solidFill>
          <a:ln w="9525" algn="ctr">
            <a:solidFill>
              <a:schemeClr val="tx1"/>
            </a:solidFill>
            <a:round/>
            <a:headEnd/>
            <a:tailEnd/>
          </a:ln>
        </p:spPr>
        <p:txBody>
          <a:bodyPr/>
          <a:lstStyle/>
          <a:p>
            <a:pPr algn="ctr" eaLnBrk="0" hangingPunct="0">
              <a:lnSpc>
                <a:spcPct val="80000"/>
              </a:lnSpc>
            </a:pPr>
            <a:r>
              <a:rPr lang="en-US" sz="3200"/>
              <a:t>Mussolini named his Fascist Party after the fasces, a Roman symbol of authority &amp; power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Brooks Template">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Template</Template>
  <TotalTime>442</TotalTime>
  <Words>1027</Words>
  <Application>Microsoft Office PowerPoint</Application>
  <PresentationFormat>On-screen Show (4:3)</PresentationFormat>
  <Paragraphs>89</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Brooks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Totalitarian Regimes in Europe &amp; Asia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Closure Activity: Compare Fascism, Communism, &amp; Democracy  </vt:lpstr>
    </vt:vector>
  </TitlesOfParts>
  <Company>GCPS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Tokio Marine Management</cp:lastModifiedBy>
  <cp:revision>38</cp:revision>
  <dcterms:created xsi:type="dcterms:W3CDTF">2011-03-23T19:27:07Z</dcterms:created>
  <dcterms:modified xsi:type="dcterms:W3CDTF">2016-02-09T12:03:23Z</dcterms:modified>
</cp:coreProperties>
</file>