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48" r:id="rId1"/>
  </p:sldMasterIdLst>
  <p:notesMasterIdLst>
    <p:notesMasterId r:id="rId5"/>
  </p:notesMasterIdLst>
  <p:sldIdLst>
    <p:sldId id="281" r:id="rId2"/>
    <p:sldId id="262" r:id="rId3"/>
    <p:sldId id="258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3333FF"/>
    <a:srgbClr val="800080"/>
    <a:srgbClr val="336600"/>
    <a:srgbClr val="009900"/>
    <a:srgbClr val="66CCFF"/>
    <a:srgbClr val="000099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9" autoAdjust="0"/>
    <p:restoredTop sz="98243" autoAdjust="0"/>
  </p:normalViewPr>
  <p:slideViewPr>
    <p:cSldViewPr>
      <p:cViewPr>
        <p:scale>
          <a:sx n="66" d="100"/>
          <a:sy n="66" d="100"/>
        </p:scale>
        <p:origin x="-768" y="-252"/>
      </p:cViewPr>
      <p:guideLst>
        <p:guide orient="horz" pos="19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0C0FB-8EA1-4487-ADF0-A8F4E6362C68}" type="datetimeFigureOut">
              <a:rPr lang="en-US" smtClean="0"/>
              <a:pPr/>
              <a:t>2/13/2011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FA2EB-C0BD-45F1-B25D-91E3DFC032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FA2EB-C0BD-45F1-B25D-91E3DFC0322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FA2EB-C0BD-45F1-B25D-91E3DFC032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FA2EB-C0BD-45F1-B25D-91E3DFC0322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438400"/>
            <a:ext cx="5943600" cy="1143000"/>
          </a:xfrm>
          <a:effectLst/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976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103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103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5A7670-7F8C-46F3-B431-0E66489361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4267200"/>
            <a:ext cx="5562600" cy="1295400"/>
          </a:xfrm>
          <a:effectLst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4E16D-34EC-4F5E-AF7F-CABA1503A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3650" y="1981200"/>
            <a:ext cx="2114550" cy="441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981200"/>
            <a:ext cx="6191250" cy="441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CF014-C3F2-41A9-A0FC-6F40AAC55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77696-BED9-4620-82B5-FACF1966B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C085C-EC65-4FB9-9D58-35C0C9895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352800"/>
            <a:ext cx="381000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381000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792E03-14CF-4B19-9B0D-3B2AC01856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03A64-E15A-4A4A-95CC-D7D70FBEF9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EB98B-C5F5-4350-9CD7-DEC266562D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FE6ED5-D98E-4C90-9579-A594A5E3A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57FB2-5DEF-42A7-AEF2-3F464D025B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7DAA0-EDE8-4A25-91CA-753609AEEB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981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BEAB9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352800"/>
            <a:ext cx="7772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BEAB9C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6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30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30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BFF5CCB-08F3-45E9-9F18-F8631D8A9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609600" indent="-6096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752600" indent="-3810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2098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638800" y="3441680"/>
            <a:ext cx="3505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A50021"/>
                </a:solidFill>
              </a:rPr>
              <a:t>• </a:t>
            </a:r>
            <a:r>
              <a:rPr lang="en-US" sz="2400" dirty="0">
                <a:solidFill>
                  <a:srgbClr val="A50021"/>
                </a:solidFill>
              </a:rPr>
              <a:t>Celebrated the individual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A50021"/>
                </a:solidFill>
              </a:rPr>
              <a:t>• Stimulated the study of Greek and Roman literature </a:t>
            </a:r>
            <a:r>
              <a:rPr lang="en-US" sz="2400" dirty="0" smtClean="0">
                <a:solidFill>
                  <a:srgbClr val="A50021"/>
                </a:solidFill>
              </a:rPr>
              <a:t/>
            </a:r>
            <a:br>
              <a:rPr lang="en-US" sz="2400" dirty="0" smtClean="0">
                <a:solidFill>
                  <a:srgbClr val="A50021"/>
                </a:solidFill>
              </a:rPr>
            </a:br>
            <a:r>
              <a:rPr lang="en-US" sz="2400" dirty="0" smtClean="0">
                <a:solidFill>
                  <a:srgbClr val="A50021"/>
                </a:solidFill>
              </a:rPr>
              <a:t>   and </a:t>
            </a:r>
            <a:r>
              <a:rPr lang="en-US" sz="2400" dirty="0">
                <a:solidFill>
                  <a:srgbClr val="A50021"/>
                </a:solidFill>
              </a:rPr>
              <a:t>culture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A50021"/>
                </a:solidFill>
              </a:rPr>
              <a:t>• Was supported by wealthy patrons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2057400"/>
            <a:ext cx="30700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Humanism</a:t>
            </a:r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52400"/>
            <a:ext cx="2552700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228600" y="2743200"/>
            <a:ext cx="5486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An </a:t>
            </a:r>
            <a:r>
              <a:rPr lang="en-US" sz="2800" dirty="0"/>
              <a:t>intellectual movement at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the </a:t>
            </a:r>
            <a:r>
              <a:rPr lang="en-US" sz="2800" dirty="0"/>
              <a:t>heart of the Italian Renaissance that focused on worldly subjects instead of religious </a:t>
            </a:r>
            <a:r>
              <a:rPr lang="en-US" sz="2800" dirty="0" smtClean="0"/>
              <a:t>issues.</a:t>
            </a:r>
            <a:endParaRPr lang="en-US" sz="2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953000"/>
            <a:ext cx="40671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uiExpand="1" build="p" autoUpdateAnimBg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029200" y="1371600"/>
            <a:ext cx="3733800" cy="47089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 smtClean="0">
                <a:solidFill>
                  <a:srgbClr val="FF0000"/>
                </a:solidFill>
              </a:rPr>
              <a:t>Niccolò</a:t>
            </a:r>
            <a:r>
              <a:rPr lang="en-US" sz="2400" b="1" dirty="0" smtClean="0">
                <a:solidFill>
                  <a:srgbClr val="FF0000"/>
                </a:solidFill>
              </a:rPr>
              <a:t> Machiavelli</a:t>
            </a:r>
          </a:p>
          <a:p>
            <a:pPr>
              <a:spcBef>
                <a:spcPct val="50000"/>
              </a:spcBef>
            </a:pP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Prince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Machiavelli </a:t>
            </a:r>
            <a:r>
              <a:rPr 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observed city-state rulers of his day and produced guidelines for the acquisition and maintenance of power by absolute rule</a:t>
            </a: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spcBef>
                <a:spcPct val="50000"/>
              </a:spcBef>
            </a:pPr>
            <a:endParaRPr lang="en-US" sz="2400" b="1" dirty="0"/>
          </a:p>
          <a:p>
            <a:pPr>
              <a:spcBef>
                <a:spcPct val="50000"/>
              </a:spcBef>
            </a:pPr>
            <a:endParaRPr lang="en-US" sz="1600" b="1" dirty="0"/>
          </a:p>
        </p:txBody>
      </p:sp>
      <p:sp>
        <p:nvSpPr>
          <p:cNvPr id="8" name="Rectangle 7"/>
          <p:cNvSpPr/>
          <p:nvPr/>
        </p:nvSpPr>
        <p:spPr>
          <a:xfrm>
            <a:off x="5029200" y="2514600"/>
            <a:ext cx="373380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3200" b="1" dirty="0">
                <a:solidFill>
                  <a:schemeClr val="tx1"/>
                </a:solidFill>
              </a:rPr>
              <a:t>He felt that a ruler should be willing to do anything to maintain control without worrying about conscience</a:t>
            </a:r>
            <a:r>
              <a:rPr lang="en-US" sz="3200" b="1" dirty="0" smtClean="0">
                <a:solidFill>
                  <a:schemeClr val="tx1"/>
                </a:solidFill>
              </a:rPr>
              <a:t>.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600" y="228600"/>
            <a:ext cx="3810000" cy="762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Political Ideas 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of 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the Renaissance</a:t>
            </a:r>
          </a:p>
        </p:txBody>
      </p:sp>
      <p:pic>
        <p:nvPicPr>
          <p:cNvPr id="8196" name="Picture 4" descr="http://pro.corbis.com/images/CS009224.jpg?size=67&amp;uid={2f6bdaaa-f302-4dd7-a7c2-a2d96523b4fc}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57200"/>
            <a:ext cx="4441948" cy="5715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04800" y="5486400"/>
            <a:ext cx="4022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28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Niccolò</a:t>
            </a:r>
            <a:r>
              <a:rPr lang="en-US" sz="28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 Machiavelli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124200" y="2057400"/>
            <a:ext cx="6019800" cy="4267200"/>
          </a:xfr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Better for a ruler to be feared than to be loved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Ruler should be quick and decisive in decision making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Ruler keeps power by any means necessary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The end justifies the means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Be good when possible, and evil when necessary</a:t>
            </a:r>
          </a:p>
          <a:p>
            <a:pPr algn="ctr"/>
            <a:endParaRPr lang="en-US" sz="2400" dirty="0">
              <a:latin typeface="Comic Sans MS" pitchFamily="66" charset="0"/>
            </a:endParaRPr>
          </a:p>
        </p:txBody>
      </p:sp>
      <p:pic>
        <p:nvPicPr>
          <p:cNvPr id="4101" name="Picture 5" descr="C:\Documents and Settings\Cara Walton\Application Data\Microsoft\Media Catalog\Downloaded Clips\cl0\AG00547_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105400"/>
            <a:ext cx="776287" cy="1447800"/>
          </a:xfrm>
          <a:prstGeom prst="rect">
            <a:avLst/>
          </a:prstGeom>
          <a:noFill/>
        </p:spPr>
      </p:pic>
      <p:pic>
        <p:nvPicPr>
          <p:cNvPr id="7" name="Picture 5" descr="C:\Documents and Settings\Cara Walton\Application Data\Microsoft\Media Catalog\Downloaded Clips\cl0\AG00547_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304800"/>
            <a:ext cx="776287" cy="1447800"/>
          </a:xfrm>
          <a:prstGeom prst="rect">
            <a:avLst/>
          </a:prstGeom>
          <a:noFill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362200"/>
            <a:ext cx="2209800" cy="24553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Rectangle 8"/>
          <p:cNvSpPr/>
          <p:nvPr/>
        </p:nvSpPr>
        <p:spPr>
          <a:xfrm>
            <a:off x="3657600" y="381000"/>
            <a:ext cx="39624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C000"/>
                </a:solidFill>
              </a:rPr>
              <a:t>Niccolò</a:t>
            </a:r>
            <a:r>
              <a:rPr lang="en-US" sz="3200" b="1" dirty="0" smtClean="0">
                <a:solidFill>
                  <a:srgbClr val="FFC000"/>
                </a:solidFill>
              </a:rPr>
              <a:t> Machiavelli </a:t>
            </a:r>
            <a:r>
              <a:rPr lang="en-US" sz="2000" dirty="0" smtClean="0">
                <a:solidFill>
                  <a:schemeClr val="bg1"/>
                </a:solidFill>
              </a:rPr>
              <a:t>(1469 - 1527)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8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Prince (1513)</a:t>
            </a:r>
            <a:endParaRPr lang="en-US" sz="28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21433454">
            <a:off x="471062" y="30202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Machiavellian</a:t>
            </a:r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990600"/>
            <a:ext cx="2819400" cy="556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theme/theme1.xml><?xml version="1.0" encoding="utf-8"?>
<a:theme xmlns:a="http://schemas.openxmlformats.org/drawingml/2006/main" name="Da Vinci design template">
  <a:themeElements>
    <a:clrScheme name="Office Theme 7">
      <a:dk1>
        <a:srgbClr val="000000"/>
      </a:dk1>
      <a:lt1>
        <a:srgbClr val="FFFFCC"/>
      </a:lt1>
      <a:dk2>
        <a:srgbClr val="60300C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CC"/>
        </a:lt1>
        <a:dk2>
          <a:srgbClr val="60300C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 Vinci design template</Template>
  <TotalTime>3582</TotalTime>
  <Words>125</Words>
  <Application>Microsoft Office PowerPoint</Application>
  <PresentationFormat>On-screen Show (4:3)</PresentationFormat>
  <Paragraphs>22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Da Vinci design template</vt:lpstr>
      <vt:lpstr>Slide 1</vt:lpstr>
      <vt:lpstr>Political Ideas  of the Renaissance</vt:lpstr>
      <vt:lpstr>Slide 3</vt:lpstr>
    </vt:vector>
  </TitlesOfParts>
  <Company>뿿_xdbf0_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Renaissance</dc:title>
  <dc:creator>Harrisonburg High School</dc:creator>
  <cp:lastModifiedBy> </cp:lastModifiedBy>
  <cp:revision>201</cp:revision>
  <dcterms:created xsi:type="dcterms:W3CDTF">2004-12-09T17:52:30Z</dcterms:created>
  <dcterms:modified xsi:type="dcterms:W3CDTF">2011-02-13T20:37:00Z</dcterms:modified>
</cp:coreProperties>
</file>