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7" r:id="rId4"/>
    <p:sldId id="268" r:id="rId5"/>
    <p:sldId id="270" r:id="rId6"/>
    <p:sldId id="272" r:id="rId7"/>
    <p:sldId id="273" r:id="rId8"/>
    <p:sldId id="307" r:id="rId9"/>
    <p:sldId id="271" r:id="rId10"/>
    <p:sldId id="274" r:id="rId11"/>
    <p:sldId id="309" r:id="rId12"/>
    <p:sldId id="313" r:id="rId13"/>
    <p:sldId id="310" r:id="rId14"/>
    <p:sldId id="311" r:id="rId15"/>
    <p:sldId id="275" r:id="rId16"/>
  </p:sldIdLst>
  <p:sldSz cx="9144000" cy="6858000" type="screen4x3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3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68B0948E-A092-4297-BA11-81A5FCA8AD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4E300-E0F9-4AA6-B974-FEA3403011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38012-DB28-455A-B528-70A435EE3EAB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 on January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974E8-F514-4E6C-AB54-F2D3F292AEBC}" type="slidenum">
              <a:rPr lang="en-US"/>
              <a:pPr/>
              <a:t>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Ceasar refuses – rebel act.  Instead marches home with army to march on Rome.  Crosses Rubicon.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9B4E8-10CB-4645-9A15-CFC42B611723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Ides means the middle of the month  - “You too, Brutus?”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300-E0F9-4AA6-B974-FEA3403011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10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33909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3389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5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6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7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9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800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33801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803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33804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05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06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0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0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09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0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2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3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15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6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1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18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19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0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1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26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2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28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2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1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2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33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4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3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3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3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3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40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4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42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84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4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84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384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3384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48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49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1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2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3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33854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5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6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57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58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5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0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1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3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4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865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33866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67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868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69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0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33872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3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33875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6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387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33878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79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3880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3881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3882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84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5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86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97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0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3390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04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33905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6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7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89" name="Rectangle 9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90" name="Rectangle 9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91" name="Rectangle 9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353E16-9AC6-42A0-B5C9-3B06E0102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50CA-602A-40B2-871C-2A01A6497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62003-31E6-4F07-86EA-30EB1C42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F9E3DA-6E63-461B-AFB7-17ACEBE3C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D5C239-8DFF-40F7-B0CD-4FBE2E22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A7BAEC-0B5C-410B-8B44-D3B4F232E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1D5497-0046-4AB5-9B37-77CDB7D32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CE7EFC-2CEE-4F7E-9E15-B6E16F49A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ACE6F3-4988-4619-AE63-6E2BECF31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E4A7-D306-4FF8-A67E-559A478BC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B0CB2-BA4C-4DBB-9C3C-3A4A23417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27E1-A441-41C6-9F33-E93044B4D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A83E5-0B50-4219-968B-F4E254ADD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DB38-8D6C-41EC-BC6E-9AC4ECFC9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4AD72-4816-45FD-AEA8-D2E3E5812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BFAB-FFD1-4950-8F6F-150EBB1F8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746FE-7408-4C6B-B13D-71980764A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628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39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4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4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44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4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6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5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62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56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6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7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578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8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22582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22583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6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8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2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5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598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601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260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0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0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613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61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23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24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fld id="{989F6E21-3672-4339-A542-BBCA97ED1D2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0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Alex\Desktop\Cleopatra%20-%20Senate%20-%20Octavian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Alex\Desktop\Cleopatra%20-%20Cleopatra%20Summons%20Antony.wm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Alex\Desktop\Cleopatra-%20Octavian%20finds%20out%20Antony%20is%20DEAD.wmv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Alex\Desktop\Cleopatra%20-%20Death%20of%20Cleopatra.wm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com/imgres?imgurl=http://www.bible-history.com/images/cleoptra/octavian1.jpg&amp;imgrefurl=http://www.bible-history.com/augustus/AUGUSTUSImage_of_Octavian.htm&amp;h=469&amp;w=387&amp;sz=19&amp;hl=en&amp;start=9&amp;tbnid=CWtpozLcAGxReM:&amp;tbnh=128&amp;tbnw=106&amp;prev=/images?q=Octavian&amp;svnum=10&amp;hl=en&amp;lr=&amp;rls=ADBS,ADBS:2006-43,ADBS:en&amp;sa=G" TargetMode="External"/><Relationship Id="rId7" Type="http://schemas.openxmlformats.org/officeDocument/2006/relationships/hyperlink" Target="http://images.google.com/imgres?imgurl=http://www.exovedate.com/images/p_augustus.gif&amp;imgrefurl=http://www.exovedate.com/ancient_timeline_four.html&amp;h=287&amp;w=177&amp;sz=28&amp;hl=en&amp;start=13&amp;tbnid=9teqxu0zol8QfM:&amp;tbnh=115&amp;tbnw=71&amp;prev=/images?q=Lepidus&amp;svnum=10&amp;hl=en&amp;lr=&amp;rls=ADBS,ADBS:2006-43,ADBS: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www.bible-history.com/images/cleoptra/antony1.jpg&amp;imgrefurl=http://www.bible-history.com/augustus/AUGUSTUSImage_of_Mark_Antony.htm&amp;h=655&amp;w=479&amp;sz=14&amp;hl=en&amp;start=5&amp;tbnid=Ui-22XM_XabJbM:&amp;tbnh=138&amp;tbnw=101&amp;prev=/images?q=Mark+Antony&amp;svnum=10&amp;hl=en&amp;lr=&amp;rls=ADBS,ADBS:2006-43,ADBS:en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772400" cy="8382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to Empire</a:t>
            </a:r>
          </a:p>
        </p:txBody>
      </p:sp>
      <p:pic>
        <p:nvPicPr>
          <p:cNvPr id="62469" name="Picture 5" descr="rom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772400" cy="28908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953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AIM: How did the Roman Empire begin?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Now</a:t>
            </a:r>
            <a:r>
              <a:rPr lang="en-US" b="1" dirty="0" smtClean="0"/>
              <a:t>: Why was Egypt important to the Romans? (Hint: Think River Valley)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Octavian and Mark Antony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Octavian persuades the senate to declare war on Antony</a:t>
            </a:r>
          </a:p>
          <a:p>
            <a:pPr>
              <a:lnSpc>
                <a:spcPct val="90000"/>
              </a:lnSpc>
            </a:pPr>
            <a:r>
              <a:rPr lang="en-US" sz="2800"/>
              <a:t>Eventually Octavian will defeat him at the Battle of Actium</a:t>
            </a:r>
          </a:p>
          <a:p>
            <a:pPr>
              <a:lnSpc>
                <a:spcPct val="90000"/>
              </a:lnSpc>
            </a:pPr>
            <a:r>
              <a:rPr lang="en-US" sz="2800"/>
              <a:t>Mark Antony and Cleopatra fled back to Egypt</a:t>
            </a:r>
          </a:p>
          <a:p>
            <a:pPr>
              <a:lnSpc>
                <a:spcPct val="90000"/>
              </a:lnSpc>
            </a:pPr>
            <a:r>
              <a:rPr lang="en-US" sz="2800"/>
              <a:t>While in Egypt Cleopatra spreads a rumor that she has committed suicide, Mark believes the rumor and kills himself</a:t>
            </a:r>
          </a:p>
          <a:p>
            <a:pPr>
              <a:lnSpc>
                <a:spcPct val="90000"/>
              </a:lnSpc>
            </a:pPr>
            <a:r>
              <a:rPr lang="en-US" sz="2800"/>
              <a:t>Cleopatra will follow realizing that she has lost control of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eopatra - Senate - Octavi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609600"/>
            <a:ext cx="7620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267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Octavian discusses Antony’s betrayal of Rome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Roman Senate is split, some for Antony, some for Octavian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Antony makes a will, naming Egypt his preference over Rome.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Senate votes to make war with Antony and Cleopatra &amp; Egypt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267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Cleopatra summons Marc Antony to Alexandria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Wants Antony to cede territories to Egypt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This makes Rome declare war on Egypt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Antony &amp; Cleopatra fight a naval battle at Actium (Greece) &amp;</a:t>
            </a:r>
            <a:r>
              <a:rPr lang="en-US" dirty="0"/>
              <a:t> </a:t>
            </a:r>
            <a:r>
              <a:rPr lang="en-US" dirty="0" smtClean="0"/>
              <a:t>are defeated by Agrippa &amp; Octavian. They head back to Alexandria</a:t>
            </a:r>
          </a:p>
        </p:txBody>
      </p:sp>
      <p:pic>
        <p:nvPicPr>
          <p:cNvPr id="4" name="Cleopatra - Cleopatra Summons Anton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609600"/>
            <a:ext cx="7620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6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Anthony thinks Cleopatra is dead. He kills himself.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Octavian captures Alexandria &amp; finds Cleopatra alive &amp; in her tomb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Octavian finds out Antony is dead.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Octavian is now the sole leader of Rome.</a:t>
            </a:r>
          </a:p>
        </p:txBody>
      </p:sp>
      <p:pic>
        <p:nvPicPr>
          <p:cNvPr id="4" name="Cleopatra- Octavian finds out Antony is DEA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640976"/>
            <a:ext cx="7620000" cy="313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267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Cleopatra asks her servants to bring her the basket with the Asps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She knows her son (Caesarian) is dead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She kills herself by being bit by the Asp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Archaeologists have never found Antony &amp; her tomb</a:t>
            </a:r>
            <a:endParaRPr lang="en-US" dirty="0"/>
          </a:p>
        </p:txBody>
      </p:sp>
      <p:pic>
        <p:nvPicPr>
          <p:cNvPr id="3" name="Cleopatra - Death of Cleopatr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609600"/>
            <a:ext cx="762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Augustus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After the defeat of Antony and Cleopatra, Octavian becomes Augustus</a:t>
            </a:r>
          </a:p>
          <a:p>
            <a:r>
              <a:rPr lang="en-US" sz="2800" dirty="0"/>
              <a:t>“exalted one”</a:t>
            </a:r>
          </a:p>
          <a:p>
            <a:r>
              <a:rPr lang="en-US" sz="2800" dirty="0"/>
              <a:t>Will start the </a:t>
            </a:r>
            <a:r>
              <a:rPr lang="en-US" sz="2800" dirty="0" err="1">
                <a:solidFill>
                  <a:srgbClr val="FFFF00"/>
                </a:solidFill>
              </a:rPr>
              <a:t>Pax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Romana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(Roman peace)</a:t>
            </a:r>
            <a:r>
              <a:rPr lang="en-US" sz="2800" dirty="0" smtClean="0"/>
              <a:t> </a:t>
            </a:r>
            <a:r>
              <a:rPr lang="en-US" sz="2800" dirty="0" smtClean="0"/>
              <a:t>–Lasts 200 yrs</a:t>
            </a:r>
            <a:endParaRPr lang="en-US" sz="2800" dirty="0"/>
          </a:p>
        </p:txBody>
      </p:sp>
      <p:pic>
        <p:nvPicPr>
          <p:cNvPr id="86023" name="Picture 7" descr="augustus_prima_hea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2133600"/>
            <a:ext cx="275272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Julius Caesar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5562600" cy="4114800"/>
          </a:xfrm>
        </p:spPr>
        <p:txBody>
          <a:bodyPr/>
          <a:lstStyle/>
          <a:p>
            <a:r>
              <a:rPr lang="en-US" sz="2800" dirty="0"/>
              <a:t>Formed a triumvirate (“rule of three) with Crassus and Pompey (military generals)</a:t>
            </a:r>
          </a:p>
          <a:p>
            <a:r>
              <a:rPr lang="en-US" sz="2800" dirty="0"/>
              <a:t>He ruled as consul for one year, then became governor of Gaul</a:t>
            </a:r>
          </a:p>
          <a:p>
            <a:r>
              <a:rPr lang="en-US" sz="2800" dirty="0"/>
              <a:t>During his rule of Gaul he won many battles that won him popularity back in Rome</a:t>
            </a:r>
          </a:p>
        </p:txBody>
      </p:sp>
      <p:pic>
        <p:nvPicPr>
          <p:cNvPr id="75783" name="Picture 7" descr="Julius_Caes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5413" y="2133600"/>
            <a:ext cx="266858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Julius Caesar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Crassus dies in battle</a:t>
            </a:r>
          </a:p>
          <a:p>
            <a:r>
              <a:rPr lang="en-US" dirty="0"/>
              <a:t>Pompey had become his rival, he asked the senate to order Caesar to disband his army and return home.</a:t>
            </a:r>
          </a:p>
          <a:p>
            <a:r>
              <a:rPr lang="en-US" dirty="0"/>
              <a:t>Crossing of the Rubicon (Jan 10 49 BC)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Caesar defied </a:t>
            </a:r>
            <a:r>
              <a:rPr lang="en-US" dirty="0" smtClean="0">
                <a:solidFill>
                  <a:srgbClr val="FFFF00"/>
                </a:solidFill>
              </a:rPr>
              <a:t>orders of the Roman Senate </a:t>
            </a:r>
            <a:r>
              <a:rPr lang="en-US" dirty="0">
                <a:solidFill>
                  <a:srgbClr val="FFFF00"/>
                </a:solidFill>
              </a:rPr>
              <a:t>by marching across the Rubicon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Julius Caesar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05000"/>
            <a:ext cx="6096000" cy="4343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400" dirty="0"/>
              <a:t>By 44 BC Caesar become dictator for life</a:t>
            </a:r>
          </a:p>
          <a:p>
            <a:r>
              <a:rPr lang="en-US" sz="2800" dirty="0"/>
              <a:t>Expanded the senate – 900 members.</a:t>
            </a:r>
          </a:p>
          <a:p>
            <a:pPr lvl="1"/>
            <a:r>
              <a:rPr lang="en-US" sz="2400" dirty="0"/>
              <a:t>Reduced their power to advisory council.</a:t>
            </a:r>
          </a:p>
          <a:p>
            <a:r>
              <a:rPr lang="en-US" sz="2800" dirty="0"/>
              <a:t>Created jobs.</a:t>
            </a:r>
          </a:p>
          <a:p>
            <a:r>
              <a:rPr lang="en-US" sz="2800" dirty="0" smtClean="0"/>
              <a:t>Introduces 365 </a:t>
            </a:r>
            <a:r>
              <a:rPr lang="en-US" sz="2800" dirty="0"/>
              <a:t>¼ day calendar.</a:t>
            </a:r>
          </a:p>
          <a:p>
            <a:endParaRPr lang="en-US" sz="2800" dirty="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ltGray">
          <a:xfrm>
            <a:off x="2286000" y="2727325"/>
            <a:ext cx="4572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SzPct val="90000"/>
            </a:pPr>
            <a:r>
              <a:rPr lang="en-US" sz="2800"/>
              <a:t> </a:t>
            </a:r>
          </a:p>
        </p:txBody>
      </p:sp>
      <p:pic>
        <p:nvPicPr>
          <p:cNvPr id="78856" name="Picture 8" descr="caesa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227012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Ides of March</a:t>
            </a:r>
          </a:p>
        </p:txBody>
      </p:sp>
      <p:sp>
        <p:nvSpPr>
          <p:cNvPr id="80910" name="Rectangle 1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/>
              <a:t>March 15 44 B.C.</a:t>
            </a:r>
          </a:p>
          <a:p>
            <a:r>
              <a:rPr lang="en-US" sz="2800" dirty="0"/>
              <a:t>Stabbed 23 times</a:t>
            </a:r>
          </a:p>
          <a:p>
            <a:r>
              <a:rPr lang="en-US" sz="2800" dirty="0"/>
              <a:t>Led by Gaius Cassius and Marcus Brutus</a:t>
            </a:r>
          </a:p>
          <a:p>
            <a:r>
              <a:rPr lang="en-US" sz="2800" dirty="0"/>
              <a:t>Famous last words “</a:t>
            </a:r>
            <a:r>
              <a:rPr lang="en-US" sz="2800" dirty="0">
                <a:solidFill>
                  <a:srgbClr val="FFFF00"/>
                </a:solidFill>
              </a:rPr>
              <a:t>Et </a:t>
            </a:r>
            <a:r>
              <a:rPr lang="en-US" sz="2800" dirty="0" err="1">
                <a:solidFill>
                  <a:srgbClr val="FFFF00"/>
                </a:solidFill>
              </a:rPr>
              <a:t>tu</a:t>
            </a:r>
            <a:r>
              <a:rPr lang="en-US" sz="2800" dirty="0">
                <a:solidFill>
                  <a:srgbClr val="FFFF00"/>
                </a:solidFill>
              </a:rPr>
              <a:t>, Brute</a:t>
            </a:r>
            <a:r>
              <a:rPr lang="en-US" sz="2800" dirty="0"/>
              <a:t>?”</a:t>
            </a:r>
          </a:p>
        </p:txBody>
      </p:sp>
      <p:pic>
        <p:nvPicPr>
          <p:cNvPr id="80918" name="Picture 22" descr="juliu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3600"/>
            <a:ext cx="4114800" cy="3554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Caesar, Mark Antony, Cleopatra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Pompey fled to Egypt</a:t>
            </a:r>
          </a:p>
          <a:p>
            <a:pPr lvl="1"/>
            <a:r>
              <a:rPr lang="en-US" dirty="0"/>
              <a:t>Caesar followed him there.</a:t>
            </a:r>
          </a:p>
          <a:p>
            <a:pPr lvl="1"/>
            <a:r>
              <a:rPr lang="en-US" dirty="0"/>
              <a:t>Arrived to find him beheaded</a:t>
            </a:r>
          </a:p>
          <a:p>
            <a:r>
              <a:rPr lang="en-US" dirty="0"/>
              <a:t>While in Egypt Caesar met Cleopatra, he helped her to defeat her enemies</a:t>
            </a:r>
          </a:p>
          <a:p>
            <a:r>
              <a:rPr lang="en-US" dirty="0"/>
              <a:t>They fell in love, Cleopatra had a boy named </a:t>
            </a:r>
            <a:r>
              <a:rPr lang="en-US" dirty="0" err="1"/>
              <a:t>Caesarion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Caesar, Mark Antony, Cleopatra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4114800"/>
          </a:xfrm>
        </p:spPr>
        <p:txBody>
          <a:bodyPr/>
          <a:lstStyle/>
          <a:p>
            <a:r>
              <a:rPr lang="en-US"/>
              <a:t>Cleopatra returned home after Caesar’s death</a:t>
            </a:r>
          </a:p>
          <a:p>
            <a:r>
              <a:rPr lang="en-US"/>
              <a:t>Later she would meet Mark Antony in Egypt</a:t>
            </a:r>
          </a:p>
          <a:p>
            <a:pPr lvl="2"/>
            <a:r>
              <a:rPr lang="en-US"/>
              <a:t>Mark Antony fell in love with Cleopatra.</a:t>
            </a:r>
          </a:p>
          <a:p>
            <a:pPr lvl="2"/>
            <a:r>
              <a:rPr lang="en-US"/>
              <a:t>They will produce twins together. </a:t>
            </a:r>
          </a:p>
        </p:txBody>
      </p:sp>
      <p:sp>
        <p:nvSpPr>
          <p:cNvPr id="92173" name="Rectangle 1037"/>
          <p:cNvSpPr>
            <a:spLocks noChangeArrowheads="1"/>
          </p:cNvSpPr>
          <p:nvPr/>
        </p:nvSpPr>
        <p:spPr bwMode="ltGray">
          <a:xfrm>
            <a:off x="609600" y="4495800"/>
            <a:ext cx="7588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endParaRPr 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2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Triumvirate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8153400" cy="1371600"/>
          </a:xfrm>
        </p:spPr>
        <p:txBody>
          <a:bodyPr/>
          <a:lstStyle/>
          <a:p>
            <a:r>
              <a:rPr lang="en-US" sz="2800"/>
              <a:t>Second Triumvirate:  </a:t>
            </a:r>
          </a:p>
          <a:p>
            <a:pPr lvl="1"/>
            <a:r>
              <a:rPr lang="en-US" sz="2400"/>
              <a:t>Octavian, Mark Antony and Lepidus.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160774" name="Picture 6" descr="octavian1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3581400"/>
            <a:ext cx="2514600" cy="2971800"/>
          </a:xfrm>
          <a:ln/>
        </p:spPr>
      </p:pic>
      <p:sp>
        <p:nvSpPr>
          <p:cNvPr id="160772" name="Rectangle 4"/>
          <p:cNvSpPr>
            <a:spLocks noChangeArrowheads="1"/>
          </p:cNvSpPr>
          <p:nvPr/>
        </p:nvSpPr>
        <p:spPr bwMode="ltGray">
          <a:xfrm>
            <a:off x="609600" y="4495800"/>
            <a:ext cx="7588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endParaRPr lang="en-US" sz="3200">
              <a:solidFill>
                <a:schemeClr val="hlink"/>
              </a:solidFill>
            </a:endParaRPr>
          </a:p>
        </p:txBody>
      </p:sp>
      <p:pic>
        <p:nvPicPr>
          <p:cNvPr id="160777" name="Picture 9" descr="antony1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733800" y="3581400"/>
            <a:ext cx="2362200" cy="3067050"/>
          </a:xfrm>
          <a:ln/>
        </p:spPr>
      </p:pic>
      <p:pic>
        <p:nvPicPr>
          <p:cNvPr id="160780" name="Picture 12" descr="p_augustu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429000"/>
            <a:ext cx="207486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Octavian, Mark Antony, Cleopatra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43434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Octavian</a:t>
            </a:r>
            <a:r>
              <a:rPr lang="en-US" dirty="0"/>
              <a:t>-Grand-nephew of </a:t>
            </a:r>
            <a:r>
              <a:rPr lang="en-US" dirty="0" err="1"/>
              <a:t>Ceasar</a:t>
            </a:r>
            <a:r>
              <a:rPr lang="en-US" dirty="0"/>
              <a:t> was in charge of Rome</a:t>
            </a:r>
          </a:p>
          <a:p>
            <a:r>
              <a:rPr lang="en-US" dirty="0"/>
              <a:t>Mark Antony wanted to be sole ruler of Rome</a:t>
            </a:r>
          </a:p>
          <a:p>
            <a:r>
              <a:rPr lang="en-US" dirty="0"/>
              <a:t>He married and put Cleopatra in power, which angered Octavian</a:t>
            </a:r>
          </a:p>
          <a:p>
            <a:pPr lvl="1"/>
            <a:r>
              <a:rPr lang="en-US" dirty="0"/>
              <a:t>Antony was already married to Octavian’s sister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manesque">
  <a:themeElements>
    <a:clrScheme name="Romanesqu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Romanesq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omanesqu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esqu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esqu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 2000\Templates\Presentation Designs\Romanesque.pot</Template>
  <TotalTime>1614</TotalTime>
  <Words>644</Words>
  <Application>Microsoft Office PowerPoint</Application>
  <PresentationFormat>On-screen Show (4:3)</PresentationFormat>
  <Paragraphs>89</Paragraphs>
  <Slides>15</Slides>
  <Notes>15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Romanesque</vt:lpstr>
      <vt:lpstr>Republic to Empire</vt:lpstr>
      <vt:lpstr>Julius Caesar</vt:lpstr>
      <vt:lpstr>Julius Caesar</vt:lpstr>
      <vt:lpstr>Julius Caesar</vt:lpstr>
      <vt:lpstr>Ides of March</vt:lpstr>
      <vt:lpstr>Caesar, Mark Antony, Cleopatra</vt:lpstr>
      <vt:lpstr>Caesar, Mark Antony, Cleopatra</vt:lpstr>
      <vt:lpstr>Second Triumvirate</vt:lpstr>
      <vt:lpstr>Octavian, Mark Antony, Cleopatra</vt:lpstr>
      <vt:lpstr>Octavian and Mark Antony</vt:lpstr>
      <vt:lpstr>Slide 11</vt:lpstr>
      <vt:lpstr>Slide 12</vt:lpstr>
      <vt:lpstr>Slide 13</vt:lpstr>
      <vt:lpstr>Slide 14</vt:lpstr>
      <vt:lpstr>Augustus</vt:lpstr>
    </vt:vector>
  </TitlesOfParts>
  <Company>Cardinal O'Hara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 to Empire</dc:title>
  <dc:creator>Cohs Faculty</dc:creator>
  <cp:lastModifiedBy>Alex</cp:lastModifiedBy>
  <cp:revision>41</cp:revision>
  <cp:lastPrinted>1601-01-01T00:00:00Z</cp:lastPrinted>
  <dcterms:created xsi:type="dcterms:W3CDTF">2004-12-07T03:04:42Z</dcterms:created>
  <dcterms:modified xsi:type="dcterms:W3CDTF">2011-11-06T17:36:23Z</dcterms:modified>
</cp:coreProperties>
</file>