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7"/>
  </p:notesMasterIdLst>
  <p:sldIdLst>
    <p:sldId id="256" r:id="rId2"/>
    <p:sldId id="265" r:id="rId3"/>
    <p:sldId id="266" r:id="rId4"/>
    <p:sldId id="267" r:id="rId5"/>
    <p:sldId id="268" r:id="rId6"/>
    <p:sldId id="264" r:id="rId7"/>
    <p:sldId id="269" r:id="rId8"/>
    <p:sldId id="258" r:id="rId9"/>
    <p:sldId id="260" r:id="rId10"/>
    <p:sldId id="263" r:id="rId11"/>
    <p:sldId id="270" r:id="rId12"/>
    <p:sldId id="257" r:id="rId13"/>
    <p:sldId id="259" r:id="rId14"/>
    <p:sldId id="261" r:id="rId15"/>
    <p:sldId id="271"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330"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18B515-E50D-4C0A-A387-23B53096E838}" type="datetimeFigureOut">
              <a:rPr lang="en-US" smtClean="0"/>
              <a:pPr/>
              <a:t>11/22/2011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57726AF-5E41-4DF9-8A88-670CB03BFB5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57726AF-5E41-4DF9-8A88-670CB03BFB5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 case you’re wondering exactly how down-and-dirty these campaigns got, consider the fact that this is the only election in history where a vice president has run against the president he was currently serving under. You can imagine that things were a little tense in the White House in the months leading up to the election.</a:t>
            </a:r>
          </a:p>
          <a:p>
            <a:endParaRPr lang="en-US" dirty="0" smtClean="0"/>
          </a:p>
          <a:p>
            <a:r>
              <a:rPr lang="en-US" dirty="0" smtClean="0"/>
              <a:t>Jefferson hired a writer to pen insults rather than dirty his own hands (at least at first). One of his most creative lines said that Adams was a “hideous looking character which has neither the force and firmness of a man, nor the gentleness and sensibility of a woman.”</a:t>
            </a:r>
          </a:p>
          <a:p>
            <a:endParaRPr lang="en-US" dirty="0" smtClean="0"/>
          </a:p>
          <a:p>
            <a:r>
              <a:rPr lang="en-US" dirty="0" smtClean="0"/>
              <a:t>Adams’ Federalists carried things even further, asking voters, “Are you prepared to see your dwellings in flames… female chastity violated… children writhing on the pike? GREAT GOD OF COMPASSION AND JUSTICE, SHIELD MY COUNTRY FROM DESTRUCTION.” I bet the Federalists would be so very upset to know that Jefferson was immortalized in 1936 as one of America’s great presidents on Mount Rushmore.</a:t>
            </a:r>
          </a:p>
          <a:p>
            <a:endParaRPr lang="en-US" dirty="0" smtClean="0"/>
          </a:p>
          <a:p>
            <a:r>
              <a:rPr lang="en-US" dirty="0" smtClean="0"/>
              <a:t>After such a nasty election, Congress passed the Twelfth Amendment, stating that the nominee to get the second-most number of votes would no longer be elected vice president. </a:t>
            </a:r>
          </a:p>
          <a:p>
            <a:endParaRPr lang="en-US" dirty="0"/>
          </a:p>
        </p:txBody>
      </p:sp>
      <p:sp>
        <p:nvSpPr>
          <p:cNvPr id="4" name="Slide Number Placeholder 3"/>
          <p:cNvSpPr>
            <a:spLocks noGrp="1"/>
          </p:cNvSpPr>
          <p:nvPr>
            <p:ph type="sldNum" sz="quarter" idx="10"/>
          </p:nvPr>
        </p:nvSpPr>
        <p:spPr/>
        <p:txBody>
          <a:bodyPr/>
          <a:lstStyle/>
          <a:p>
            <a:fld id="{ED80181A-8FFC-4A71-9E5A-5F914BE1B271}"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D80181A-8FFC-4A71-9E5A-5F914BE1B271}"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Burr and Hamilton were political</a:t>
            </a:r>
            <a:r>
              <a:rPr lang="en-US" baseline="0" dirty="0" smtClean="0"/>
              <a:t> rivals and enemies.</a:t>
            </a:r>
          </a:p>
          <a:p>
            <a:endParaRPr lang="en-US" dirty="0"/>
          </a:p>
        </p:txBody>
      </p:sp>
      <p:sp>
        <p:nvSpPr>
          <p:cNvPr id="4" name="Slide Number Placeholder 3"/>
          <p:cNvSpPr>
            <a:spLocks noGrp="1"/>
          </p:cNvSpPr>
          <p:nvPr>
            <p:ph type="sldNum" sz="quarter" idx="10"/>
          </p:nvPr>
        </p:nvSpPr>
        <p:spPr/>
        <p:txBody>
          <a:bodyPr/>
          <a:lstStyle/>
          <a:p>
            <a:fld id="{ED80181A-8FFC-4A71-9E5A-5F914BE1B271}"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dirty="0" smtClean="0"/>
              <a:t>Heights of Weehawken, New Jersey – Near the Present Day</a:t>
            </a:r>
            <a:r>
              <a:rPr lang="en-US" baseline="0" dirty="0" smtClean="0"/>
              <a:t> George Washington Bridge</a:t>
            </a:r>
          </a:p>
          <a:p>
            <a:endParaRPr lang="en-US" baseline="0" dirty="0" smtClean="0"/>
          </a:p>
          <a:p>
            <a:r>
              <a:rPr lang="en-US" dirty="0" smtClean="0"/>
              <a:t>The relationship between Alexander Hamilton and Aaron Burr was charged with political rivalry and personal animosity. Alexander Hamilton, the nation's first Secretary of the Treasury, was the chief author of </a:t>
            </a:r>
            <a:r>
              <a:rPr lang="en-US" i="1" dirty="0" smtClean="0"/>
              <a:t>The Federalist</a:t>
            </a:r>
            <a:r>
              <a:rPr lang="en-US" dirty="0" smtClean="0"/>
              <a:t> papers advocating a strong central government. Burr represented the old Republican Party. His greatest accomplishment was achieved in 1800 when he was elected Vice President to Thomas Jefferson. Hamilton considered Burr an unprincipled rogue. The antagonism between the two came to a head in 1804 when Hamilton thwarted Burr's attempt to gain re-nomination for Vice President as well as his bid to win the governorship of New York. Burr responded by challenging his antagonist to a duel, an invitation Hamilton felt compelled to accept. </a:t>
            </a:r>
          </a:p>
          <a:p>
            <a:endParaRPr lang="en-US" dirty="0" smtClean="0"/>
          </a:p>
          <a:p>
            <a:r>
              <a:rPr lang="en-US" dirty="0" smtClean="0"/>
              <a:t>The day before the duel Alexander Hamilton wrote his will, setting his affairs in order. In the early morning of July 11, 1804 he boarded a barge and set sail from Manhattan to the New Jersey shore. Accompanying him were his second, Nathaniel Pendleton and Dr. David </a:t>
            </a:r>
            <a:r>
              <a:rPr lang="en-US" dirty="0" err="1" smtClean="0"/>
              <a:t>Hosack</a:t>
            </a:r>
            <a:r>
              <a:rPr lang="en-US" dirty="0" smtClean="0"/>
              <a:t>, a physician. The party reached their destination shortly before 7:00 to find Aaron Burr and his second, W. P. Van Ness, awaiting them. The two had already cleared away some underbrush to form a dueling field. After the duel the two seconds collaborated in writing a description of the event that was published shortly thereafter: </a:t>
            </a:r>
          </a:p>
          <a:p>
            <a:endParaRPr lang="en-US" dirty="0" smtClean="0"/>
          </a:p>
          <a:p>
            <a:r>
              <a:rPr lang="en-US" dirty="0" smtClean="0"/>
              <a:t>"Colonel Burr arrived first on the ground, as had been previously agreed. When General Hamilton arrived, the parties exchanged salutations, and the seconds proceeded to make their arrangements. They measured the distance, ten full paces, and cast lots for the choice of position, as also to determine by whom the word should be given, both of which fell to the second of General Hamilton. They then proceeded to load the pistols in each other's presence, after which the parties took their stations. The gentleman who was to give the word then explained to the parties the roles which were to govern them in firing, which were as follows: </a:t>
            </a:r>
          </a:p>
          <a:p>
            <a:endParaRPr lang="en-US" dirty="0" smtClean="0"/>
          </a:p>
          <a:p>
            <a:r>
              <a:rPr lang="en-US" dirty="0" smtClean="0"/>
              <a:t>The parties being placed at their stations, the second who gives the word shall ask them whether they are ready; being answered in the affirmative, he shall say- </a:t>
            </a:r>
            <a:r>
              <a:rPr lang="en-US" i="1" dirty="0" smtClean="0"/>
              <a:t>present!</a:t>
            </a:r>
            <a:r>
              <a:rPr lang="en-US" dirty="0" smtClean="0"/>
              <a:t> After this the parties shall present and fire </a:t>
            </a:r>
            <a:r>
              <a:rPr lang="en-US" i="1" dirty="0" smtClean="0"/>
              <a:t>when they please</a:t>
            </a:r>
            <a:r>
              <a:rPr lang="en-US" dirty="0" smtClean="0"/>
              <a:t>. If one fires before the other, the opposite second shall say </a:t>
            </a:r>
            <a:r>
              <a:rPr lang="en-US" i="1" dirty="0" smtClean="0"/>
              <a:t>one, two, three, fire</a:t>
            </a:r>
            <a:r>
              <a:rPr lang="en-US" dirty="0" smtClean="0"/>
              <a:t>, and he shall then fire or lose his fire. </a:t>
            </a:r>
          </a:p>
          <a:p>
            <a:r>
              <a:rPr lang="en-US" dirty="0" smtClean="0"/>
              <a:t/>
            </a:r>
            <a:br>
              <a:rPr lang="en-US" dirty="0" smtClean="0"/>
            </a:br>
            <a:r>
              <a:rPr lang="en-US" dirty="0" smtClean="0"/>
              <a:t>He then asked if they were prepared; being answered in the affirmative, he gave the word </a:t>
            </a:r>
            <a:r>
              <a:rPr lang="en-US" i="1" dirty="0" smtClean="0"/>
              <a:t>present</a:t>
            </a:r>
            <a:r>
              <a:rPr lang="en-US" dirty="0" smtClean="0"/>
              <a:t>, as had been agreed on, and both parties presented and fired in succession. The intervening time is not expressed, as the seconds do not precisely agree on that point. The fire of Colonel Burr took effect, and General Hamilton almost instantly fell. Colonel Burr advanced toward General Hamilton with a manner and gesture that appeared to General Hamilton's friend to be expressive of regret; but, without speaking, turned about and withdrew, being urged from the field by his friend, as has been subsequently stated, with a view to prevent his being recognized by the surgeon and bargemen who were then approaching. No further communication took place between the principals, and the barge that carried Colonel Burr immediately returned to the city. We conceive it proper to add, that the conduct of the parties in this interview was perfectly proper, as suited the occasion."</a:t>
            </a:r>
            <a:endParaRPr lang="en-US" dirty="0"/>
          </a:p>
        </p:txBody>
      </p:sp>
      <p:sp>
        <p:nvSpPr>
          <p:cNvPr id="4" name="Slide Number Placeholder 3"/>
          <p:cNvSpPr>
            <a:spLocks noGrp="1"/>
          </p:cNvSpPr>
          <p:nvPr>
            <p:ph type="sldNum" sz="quarter" idx="10"/>
          </p:nvPr>
        </p:nvSpPr>
        <p:spPr/>
        <p:txBody>
          <a:bodyPr/>
          <a:lstStyle/>
          <a:p>
            <a:fld id="{ED80181A-8FFC-4A71-9E5A-5F914BE1B271}"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04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983F221-99C6-42CB-B910-13783BE416EB}" type="slidenum">
              <a:rPr lang="en-US"/>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07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C8D3C84-E22A-406A-9D83-1D82078ED91A}" type="slidenum">
              <a:rPr lang="en-US"/>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57726AF-5E41-4DF9-8A88-670CB03BFB5D}"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57726AF-5E41-4DF9-8A88-670CB03BFB5D}"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57726AF-5E41-4DF9-8A88-670CB03BFB5D}"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17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930B4F6-76A5-4011-B1B0-46B5AE25FA4B}" type="slidenum">
              <a:rPr lang="en-US"/>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57726AF-5E41-4DF9-8A88-670CB03BFB5D}"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57726AF-5E41-4DF9-8A88-670CB03BFB5D}"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57726AF-5E41-4DF9-8A88-670CB03BFB5D}"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57726AF-5E41-4DF9-8A88-670CB03BFB5D}" type="slidenum">
              <a:rPr lang="en-US" smtClean="0"/>
              <a:pPr/>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E9067BCF-3513-4A83-897F-3703DF1C32B0}" type="datetimeFigureOut">
              <a:rPr lang="en-US" smtClean="0"/>
              <a:pPr/>
              <a:t>11/22/2011</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27EF9C8-24BA-42CA-AA68-7D67BF5B33E6}"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E9067BCF-3513-4A83-897F-3703DF1C32B0}" type="datetimeFigureOut">
              <a:rPr lang="en-US" smtClean="0"/>
              <a:pPr/>
              <a:t>11/22/2011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027EF9C8-24BA-42CA-AA68-7D67BF5B33E6}"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E9067BCF-3513-4A83-897F-3703DF1C32B0}" type="datetimeFigureOut">
              <a:rPr lang="en-US" smtClean="0"/>
              <a:pPr/>
              <a:t>11/22/2011</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27EF9C8-24BA-42CA-AA68-7D67BF5B33E6}"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E9067BCF-3513-4A83-897F-3703DF1C32B0}" type="datetimeFigureOut">
              <a:rPr lang="en-US" smtClean="0"/>
              <a:pPr/>
              <a:t>11/22/2011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7EF9C8-24BA-42CA-AA68-7D67BF5B33E6}"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E9067BCF-3513-4A83-897F-3703DF1C32B0}" type="datetimeFigureOut">
              <a:rPr lang="en-US" smtClean="0"/>
              <a:pPr/>
              <a:t>11/22/2011</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027EF9C8-24BA-42CA-AA68-7D67BF5B33E6}"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9067BCF-3513-4A83-897F-3703DF1C32B0}" type="datetimeFigureOut">
              <a:rPr lang="en-US" smtClean="0"/>
              <a:pPr/>
              <a:t>11/22/2011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027EF9C8-24BA-42CA-AA68-7D67BF5B33E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E9067BCF-3513-4A83-897F-3703DF1C32B0}" type="datetimeFigureOut">
              <a:rPr lang="en-US" smtClean="0"/>
              <a:pPr/>
              <a:t>11/22/2011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027EF9C8-24BA-42CA-AA68-7D67BF5B33E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027EF9C8-24BA-42CA-AA68-7D67BF5B33E6}"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E9067BCF-3513-4A83-897F-3703DF1C32B0}" type="datetimeFigureOut">
              <a:rPr lang="en-US" smtClean="0"/>
              <a:pPr/>
              <a:t>11/22/2011</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027EF9C8-24BA-42CA-AA68-7D67BF5B33E6}"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E9067BCF-3513-4A83-897F-3703DF1C32B0}" type="datetimeFigureOut">
              <a:rPr lang="en-US" smtClean="0"/>
              <a:pPr/>
              <a:t>11/22/2011</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9067BCF-3513-4A83-897F-3703DF1C32B0}" type="datetimeFigureOut">
              <a:rPr lang="en-US" smtClean="0"/>
              <a:pPr/>
              <a:t>11/22/2011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7EF9C8-24BA-42CA-AA68-7D67BF5B33E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027EF9C8-24BA-42CA-AA68-7D67BF5B33E6}"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9067BCF-3513-4A83-897F-3703DF1C32B0}" type="datetimeFigureOut">
              <a:rPr lang="en-US" smtClean="0"/>
              <a:pPr/>
              <a:t>11/22/2011</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E9067BCF-3513-4A83-897F-3703DF1C32B0}" type="datetimeFigureOut">
              <a:rPr lang="en-US" smtClean="0"/>
              <a:pPr/>
              <a:t>11/22/2011</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027EF9C8-24BA-42CA-AA68-7D67BF5B33E6}"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gi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2743200"/>
            <a:ext cx="5257800" cy="1508760"/>
          </a:xfrm>
        </p:spPr>
        <p:txBody>
          <a:bodyPr>
            <a:normAutofit/>
          </a:bodyPr>
          <a:lstStyle/>
          <a:p>
            <a:r>
              <a:rPr lang="en-US" sz="3200" b="1" dirty="0" smtClean="0">
                <a:solidFill>
                  <a:schemeClr val="bg2">
                    <a:lumMod val="50000"/>
                  </a:schemeClr>
                </a:solidFill>
                <a:effectLst>
                  <a:outerShdw blurRad="38100" dist="38100" dir="2700000" algn="tl">
                    <a:srgbClr val="000000">
                      <a:alpha val="43137"/>
                    </a:srgbClr>
                  </a:outerShdw>
                </a:effectLst>
              </a:rPr>
              <a:t>The Presidency of </a:t>
            </a:r>
            <a:endParaRPr lang="en-US" sz="3200" b="1" dirty="0">
              <a:solidFill>
                <a:schemeClr val="bg2">
                  <a:lumMod val="50000"/>
                </a:schemeClr>
              </a:solidFill>
              <a:effectLst>
                <a:outerShdw blurRad="38100" dist="38100" dir="2700000" algn="tl">
                  <a:srgbClr val="000000">
                    <a:alpha val="43137"/>
                  </a:srgbClr>
                </a:outerShdw>
              </a:effectLst>
            </a:endParaRPr>
          </a:p>
        </p:txBody>
      </p:sp>
      <p:sp>
        <p:nvSpPr>
          <p:cNvPr id="2" name="Title 1"/>
          <p:cNvSpPr>
            <a:spLocks noGrp="1"/>
          </p:cNvSpPr>
          <p:nvPr>
            <p:ph type="ctrTitle"/>
          </p:nvPr>
        </p:nvSpPr>
        <p:spPr>
          <a:xfrm>
            <a:off x="152400" y="3276600"/>
            <a:ext cx="5334000" cy="1975104"/>
          </a:xfrm>
        </p:spPr>
        <p:txBody>
          <a:bodyPr/>
          <a:lstStyle/>
          <a:p>
            <a:r>
              <a:rPr lang="en-US" sz="4800" b="1" dirty="0" smtClean="0">
                <a:solidFill>
                  <a:schemeClr val="bg2">
                    <a:lumMod val="50000"/>
                  </a:schemeClr>
                </a:solidFill>
                <a:effectLst>
                  <a:outerShdw blurRad="38100" dist="38100" dir="2700000" algn="tl">
                    <a:srgbClr val="000000">
                      <a:alpha val="43137"/>
                    </a:srgbClr>
                  </a:outerShdw>
                </a:effectLst>
              </a:rPr>
              <a:t>Thomas</a:t>
            </a:r>
            <a:br>
              <a:rPr lang="en-US" sz="4800" b="1" dirty="0" smtClean="0">
                <a:solidFill>
                  <a:schemeClr val="bg2">
                    <a:lumMod val="50000"/>
                  </a:schemeClr>
                </a:solidFill>
                <a:effectLst>
                  <a:outerShdw blurRad="38100" dist="38100" dir="2700000" algn="tl">
                    <a:srgbClr val="000000">
                      <a:alpha val="43137"/>
                    </a:srgbClr>
                  </a:outerShdw>
                </a:effectLst>
              </a:rPr>
            </a:br>
            <a:r>
              <a:rPr lang="en-US" sz="4800" b="1" dirty="0" smtClean="0">
                <a:solidFill>
                  <a:schemeClr val="bg2">
                    <a:lumMod val="50000"/>
                  </a:schemeClr>
                </a:solidFill>
                <a:effectLst>
                  <a:outerShdw blurRad="38100" dist="38100" dir="2700000" algn="tl">
                    <a:srgbClr val="000000">
                      <a:alpha val="43137"/>
                    </a:srgbClr>
                  </a:outerShdw>
                </a:effectLst>
              </a:rPr>
              <a:t>Jefferson</a:t>
            </a:r>
            <a:endParaRPr lang="en-US" b="1" dirty="0">
              <a:solidFill>
                <a:schemeClr val="bg2">
                  <a:lumMod val="50000"/>
                </a:schemeClr>
              </a:solidFill>
              <a:effectLst>
                <a:outerShdw blurRad="38100" dist="38100" dir="2700000" algn="tl">
                  <a:srgbClr val="000000">
                    <a:alpha val="43137"/>
                  </a:srgbClr>
                </a:outerShdw>
              </a:effectLst>
            </a:endParaRPr>
          </a:p>
        </p:txBody>
      </p:sp>
      <p:sp>
        <p:nvSpPr>
          <p:cNvPr id="5" name="Rectangle 4"/>
          <p:cNvSpPr/>
          <p:nvPr/>
        </p:nvSpPr>
        <p:spPr>
          <a:xfrm>
            <a:off x="1295400" y="5638800"/>
            <a:ext cx="1781257" cy="461665"/>
          </a:xfrm>
          <a:prstGeom prst="rect">
            <a:avLst/>
          </a:prstGeom>
        </p:spPr>
        <p:txBody>
          <a:bodyPr wrap="none">
            <a:spAutoFit/>
          </a:bodyPr>
          <a:lstStyle/>
          <a:p>
            <a:r>
              <a:rPr lang="en-US" sz="2400" b="1" dirty="0" smtClean="0">
                <a:solidFill>
                  <a:srgbClr val="002060"/>
                </a:solidFill>
                <a:effectLst>
                  <a:outerShdw blurRad="38100" dist="38100" dir="2700000" algn="tl">
                    <a:srgbClr val="000000">
                      <a:alpha val="43137"/>
                    </a:srgbClr>
                  </a:outerShdw>
                </a:effectLst>
              </a:rPr>
              <a:t>(1743-1826)</a:t>
            </a:r>
            <a:endParaRPr lang="en-US" sz="2400" b="1" dirty="0">
              <a:solidFill>
                <a:srgbClr val="002060"/>
              </a:solidFill>
              <a:effectLst>
                <a:outerShdw blurRad="38100" dist="38100" dir="2700000" algn="tl">
                  <a:srgbClr val="000000">
                    <a:alpha val="43137"/>
                  </a:srgbClr>
                </a:outerShdw>
              </a:effectLst>
            </a:endParaRPr>
          </a:p>
        </p:txBody>
      </p:sp>
      <p:pic>
        <p:nvPicPr>
          <p:cNvPr id="10241" name="Picture 1"/>
          <p:cNvPicPr>
            <a:picLocks noChangeAspect="1" noChangeArrowheads="1"/>
          </p:cNvPicPr>
          <p:nvPr/>
        </p:nvPicPr>
        <p:blipFill>
          <a:blip r:embed="rId3" cstate="print"/>
          <a:srcRect/>
          <a:stretch>
            <a:fillRect/>
          </a:stretch>
        </p:blipFill>
        <p:spPr bwMode="auto">
          <a:xfrm>
            <a:off x="5791200" y="2133600"/>
            <a:ext cx="3137647" cy="4267200"/>
          </a:xfrm>
          <a:prstGeom prst="rect">
            <a:avLst/>
          </a:prstGeom>
          <a:ln>
            <a:noFill/>
          </a:ln>
          <a:effectLst>
            <a:softEdge rad="112500"/>
          </a:effectLst>
        </p:spPr>
      </p:pic>
      <p:sp>
        <p:nvSpPr>
          <p:cNvPr id="6" name="TextBox 5"/>
          <p:cNvSpPr txBox="1"/>
          <p:nvPr/>
        </p:nvSpPr>
        <p:spPr>
          <a:xfrm>
            <a:off x="381000" y="152400"/>
            <a:ext cx="8458200" cy="954107"/>
          </a:xfrm>
          <a:prstGeom prst="rect">
            <a:avLst/>
          </a:prstGeom>
          <a:noFill/>
        </p:spPr>
        <p:txBody>
          <a:bodyPr wrap="square" rtlCol="0">
            <a:spAutoFit/>
          </a:bodyPr>
          <a:lstStyle/>
          <a:p>
            <a:r>
              <a:rPr lang="en-US" sz="2800" b="1" dirty="0" smtClean="0">
                <a:solidFill>
                  <a:srgbClr val="002060"/>
                </a:solidFill>
                <a:latin typeface="Times New Roman" pitchFamily="18" charset="0"/>
                <a:cs typeface="Times New Roman" pitchFamily="18" charset="0"/>
              </a:rPr>
              <a:t>AIM: What were some of the accomplishments and/or difficulties of Thomas Jefferson’s presidency? </a:t>
            </a:r>
            <a:endParaRPr lang="en-US" sz="2800" b="1"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2667000"/>
            <a:ext cx="6400800" cy="457200"/>
          </a:xfrm>
        </p:spPr>
        <p:txBody>
          <a:bodyPr>
            <a:normAutofit fontScale="92500" lnSpcReduction="10000"/>
          </a:bodyPr>
          <a:lstStyle/>
          <a:p>
            <a:r>
              <a:rPr lang="en-US" sz="2800" dirty="0" smtClean="0"/>
              <a:t>Jefferson vs. Adams, 1800</a:t>
            </a:r>
          </a:p>
          <a:p>
            <a:endParaRPr lang="en-US" dirty="0"/>
          </a:p>
        </p:txBody>
      </p:sp>
      <p:sp>
        <p:nvSpPr>
          <p:cNvPr id="2" name="Title 1"/>
          <p:cNvSpPr>
            <a:spLocks noGrp="1"/>
          </p:cNvSpPr>
          <p:nvPr>
            <p:ph type="ctrTitle"/>
          </p:nvPr>
        </p:nvSpPr>
        <p:spPr/>
        <p:txBody>
          <a:bodyPr/>
          <a:lstStyle/>
          <a:p>
            <a:r>
              <a:rPr lang="en-US" dirty="0" smtClean="0"/>
              <a:t>One of the Closest Presidential Elections in U.S. History</a:t>
            </a:r>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2209800" y="3200400"/>
            <a:ext cx="4762500" cy="2876550"/>
          </a:xfrm>
          <a:prstGeom prst="rect">
            <a:avLst/>
          </a:prstGeom>
          <a:noFill/>
          <a:ln w="9525">
            <a:noFill/>
            <a:miter lim="800000"/>
            <a:headEnd/>
            <a:tailEnd/>
          </a:ln>
          <a:effectLst/>
        </p:spPr>
      </p:pic>
      <p:pic>
        <p:nvPicPr>
          <p:cNvPr id="5" name="Picture 4" descr="boxing4.gif"/>
          <p:cNvPicPr>
            <a:picLocks noChangeAspect="1"/>
          </p:cNvPicPr>
          <p:nvPr/>
        </p:nvPicPr>
        <p:blipFill>
          <a:blip r:embed="rId4" cstate="print"/>
          <a:stretch>
            <a:fillRect/>
          </a:stretch>
        </p:blipFill>
        <p:spPr>
          <a:xfrm>
            <a:off x="4038600" y="5029200"/>
            <a:ext cx="1228725" cy="13716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533400" y="1066800"/>
          <a:ext cx="7924800" cy="4797107"/>
        </p:xfrm>
        <a:graphic>
          <a:graphicData uri="http://schemas.openxmlformats.org/drawingml/2006/table">
            <a:tbl>
              <a:tblPr>
                <a:effectLst>
                  <a:innerShdw blurRad="114300">
                    <a:schemeClr val="tx1"/>
                  </a:innerShdw>
                </a:effectLst>
              </a:tblPr>
              <a:tblGrid>
                <a:gridCol w="1320800"/>
                <a:gridCol w="1422400"/>
                <a:gridCol w="1668544"/>
                <a:gridCol w="871456"/>
                <a:gridCol w="1089320"/>
                <a:gridCol w="1552280"/>
              </a:tblGrid>
              <a:tr h="211117">
                <a:tc rowSpan="2">
                  <a:txBody>
                    <a:bodyPr/>
                    <a:lstStyle/>
                    <a:p>
                      <a:pPr algn="ctr"/>
                      <a:r>
                        <a:rPr lang="en-US" sz="1800" dirty="0">
                          <a:solidFill>
                            <a:schemeClr val="tx1"/>
                          </a:solidFill>
                        </a:rPr>
                        <a:t>Presidential Candidate</a:t>
                      </a:r>
                    </a:p>
                  </a:txBody>
                  <a:tcPr marL="52779" marR="52779" marT="26390" marB="26390" anchor="ctr">
                    <a:lnL>
                      <a:noFill/>
                    </a:lnL>
                    <a:lnR>
                      <a:noFill/>
                    </a:lnR>
                    <a:lnT>
                      <a:noFill/>
                    </a:lnT>
                    <a:lnB>
                      <a:noFill/>
                    </a:lnB>
                    <a:solidFill>
                      <a:schemeClr val="bg1">
                        <a:lumMod val="85000"/>
                      </a:schemeClr>
                    </a:solidFill>
                  </a:tcPr>
                </a:tc>
                <a:tc rowSpan="2">
                  <a:txBody>
                    <a:bodyPr/>
                    <a:lstStyle/>
                    <a:p>
                      <a:pPr algn="ctr"/>
                      <a:r>
                        <a:rPr lang="en-US" sz="2400" dirty="0">
                          <a:solidFill>
                            <a:schemeClr val="tx1"/>
                          </a:solidFill>
                        </a:rPr>
                        <a:t>Party</a:t>
                      </a:r>
                    </a:p>
                  </a:txBody>
                  <a:tcPr marL="52779" marR="52779" marT="26390" marB="26390" anchor="ctr">
                    <a:lnL>
                      <a:noFill/>
                    </a:lnL>
                    <a:lnR>
                      <a:noFill/>
                    </a:lnR>
                    <a:lnT>
                      <a:noFill/>
                    </a:lnT>
                    <a:lnB>
                      <a:noFill/>
                    </a:lnB>
                    <a:solidFill>
                      <a:schemeClr val="bg1">
                        <a:lumMod val="85000"/>
                      </a:schemeClr>
                    </a:solidFill>
                  </a:tcPr>
                </a:tc>
                <a:tc rowSpan="2">
                  <a:txBody>
                    <a:bodyPr/>
                    <a:lstStyle/>
                    <a:p>
                      <a:pPr algn="ctr"/>
                      <a:r>
                        <a:rPr lang="en-US" sz="2000" dirty="0">
                          <a:solidFill>
                            <a:schemeClr val="tx1"/>
                          </a:solidFill>
                        </a:rPr>
                        <a:t>Home State</a:t>
                      </a:r>
                    </a:p>
                  </a:txBody>
                  <a:tcPr marL="52779" marR="52779" marT="26390" marB="26390" anchor="ctr">
                    <a:lnL>
                      <a:noFill/>
                    </a:lnL>
                    <a:lnR>
                      <a:noFill/>
                    </a:lnR>
                    <a:lnT>
                      <a:noFill/>
                    </a:lnT>
                    <a:lnB>
                      <a:noFill/>
                    </a:lnB>
                    <a:solidFill>
                      <a:schemeClr val="bg1">
                        <a:lumMod val="85000"/>
                      </a:schemeClr>
                    </a:solidFill>
                  </a:tcPr>
                </a:tc>
                <a:tc gridSpan="2">
                  <a:txBody>
                    <a:bodyPr/>
                    <a:lstStyle/>
                    <a:p>
                      <a:r>
                        <a:rPr lang="en-US" sz="1400" dirty="0"/>
                        <a:t>Popular Vote</a:t>
                      </a:r>
                      <a:r>
                        <a:rPr lang="en-US" sz="1400" baseline="30000" dirty="0"/>
                        <a:t>(a), (b), (c)</a:t>
                      </a:r>
                      <a:endParaRPr lang="en-US" sz="1400" dirty="0"/>
                    </a:p>
                  </a:txBody>
                  <a:tcPr marL="52779" marR="52779" marT="26390" marB="26390" anchor="ctr">
                    <a:lnL>
                      <a:noFill/>
                    </a:lnL>
                    <a:lnR>
                      <a:noFill/>
                    </a:lnR>
                    <a:lnT>
                      <a:noFill/>
                    </a:lnT>
                    <a:lnB>
                      <a:noFill/>
                    </a:lnB>
                    <a:solidFill>
                      <a:schemeClr val="bg1">
                        <a:lumMod val="85000"/>
                      </a:schemeClr>
                    </a:solidFill>
                  </a:tcPr>
                </a:tc>
                <a:tc hMerge="1">
                  <a:txBody>
                    <a:bodyPr/>
                    <a:lstStyle/>
                    <a:p>
                      <a:endParaRPr lang="en-US"/>
                    </a:p>
                  </a:txBody>
                  <a:tcPr/>
                </a:tc>
                <a:tc rowSpan="2">
                  <a:txBody>
                    <a:bodyPr/>
                    <a:lstStyle/>
                    <a:p>
                      <a:r>
                        <a:rPr lang="en-US" sz="2400" dirty="0"/>
                        <a:t>Electoral Vote</a:t>
                      </a:r>
                    </a:p>
                  </a:txBody>
                  <a:tcPr marL="52779" marR="52779" marT="26390" marB="26390" anchor="ctr">
                    <a:lnL>
                      <a:noFill/>
                    </a:lnL>
                    <a:lnR>
                      <a:noFill/>
                    </a:lnR>
                    <a:lnT>
                      <a:noFill/>
                    </a:lnT>
                    <a:lnB>
                      <a:noFill/>
                    </a:lnB>
                    <a:solidFill>
                      <a:schemeClr val="bg1">
                        <a:lumMod val="85000"/>
                      </a:schemeClr>
                    </a:solidFill>
                  </a:tcPr>
                </a:tc>
              </a:tr>
              <a:tr h="475013">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r>
                        <a:rPr lang="en-US" sz="1400" dirty="0"/>
                        <a:t>Count</a:t>
                      </a:r>
                    </a:p>
                  </a:txBody>
                  <a:tcPr marL="52779" marR="52779" marT="26390" marB="26390" anchor="ctr">
                    <a:lnL>
                      <a:noFill/>
                    </a:lnL>
                    <a:lnR>
                      <a:noFill/>
                    </a:lnR>
                    <a:lnT>
                      <a:noFill/>
                    </a:lnT>
                    <a:lnB>
                      <a:noFill/>
                    </a:lnB>
                    <a:solidFill>
                      <a:schemeClr val="bg1">
                        <a:lumMod val="85000"/>
                      </a:schemeClr>
                    </a:solidFill>
                  </a:tcPr>
                </a:tc>
                <a:tc>
                  <a:txBody>
                    <a:bodyPr/>
                    <a:lstStyle/>
                    <a:p>
                      <a:r>
                        <a:rPr lang="en-US" sz="1400" dirty="0"/>
                        <a:t>Percentage</a:t>
                      </a:r>
                    </a:p>
                  </a:txBody>
                  <a:tcPr marL="52779" marR="52779" marT="26390" marB="26390" anchor="ctr">
                    <a:lnL>
                      <a:noFill/>
                    </a:lnL>
                    <a:lnR>
                      <a:noFill/>
                    </a:lnR>
                    <a:lnT>
                      <a:noFill/>
                    </a:lnT>
                    <a:lnB>
                      <a:noFill/>
                    </a:lnB>
                    <a:solidFill>
                      <a:schemeClr val="bg1">
                        <a:lumMod val="85000"/>
                      </a:schemeClr>
                    </a:solidFill>
                  </a:tcPr>
                </a:tc>
                <a:tc vMerge="1">
                  <a:txBody>
                    <a:bodyPr/>
                    <a:lstStyle/>
                    <a:p>
                      <a:endParaRPr lang="en-US"/>
                    </a:p>
                  </a:txBody>
                  <a:tcPr/>
                </a:tc>
              </a:tr>
              <a:tr h="686130">
                <a:tc>
                  <a:txBody>
                    <a:bodyPr/>
                    <a:lstStyle/>
                    <a:p>
                      <a:r>
                        <a:rPr lang="en-US" sz="1600" b="1" dirty="0">
                          <a:solidFill>
                            <a:schemeClr val="tx1"/>
                          </a:solidFill>
                        </a:rPr>
                        <a:t>Thomas Jefferson</a:t>
                      </a:r>
                    </a:p>
                  </a:txBody>
                  <a:tcPr marL="52779" marR="52779" marT="26390" marB="26390" anchor="ctr">
                    <a:lnL>
                      <a:noFill/>
                    </a:lnL>
                    <a:lnR>
                      <a:noFill/>
                    </a:lnR>
                    <a:lnT>
                      <a:noFill/>
                    </a:lnT>
                    <a:lnB>
                      <a:noFill/>
                    </a:lnB>
                    <a:solidFill>
                      <a:schemeClr val="bg1">
                        <a:lumMod val="85000"/>
                      </a:schemeClr>
                    </a:solidFill>
                  </a:tcPr>
                </a:tc>
                <a:tc>
                  <a:txBody>
                    <a:bodyPr/>
                    <a:lstStyle/>
                    <a:p>
                      <a:r>
                        <a:rPr lang="en-US" sz="1600" b="1" dirty="0">
                          <a:solidFill>
                            <a:schemeClr val="tx1"/>
                          </a:solidFill>
                        </a:rPr>
                        <a:t>Democratic-Republican</a:t>
                      </a:r>
                    </a:p>
                  </a:txBody>
                  <a:tcPr marL="52779" marR="52779" marT="26390" marB="26390" anchor="ctr">
                    <a:lnL>
                      <a:noFill/>
                    </a:lnL>
                    <a:lnR>
                      <a:noFill/>
                    </a:lnR>
                    <a:lnT>
                      <a:noFill/>
                    </a:lnT>
                    <a:lnB>
                      <a:noFill/>
                    </a:lnB>
                    <a:solidFill>
                      <a:schemeClr val="bg1">
                        <a:lumMod val="85000"/>
                      </a:schemeClr>
                    </a:solidFill>
                  </a:tcPr>
                </a:tc>
                <a:tc>
                  <a:txBody>
                    <a:bodyPr/>
                    <a:lstStyle/>
                    <a:p>
                      <a:r>
                        <a:rPr lang="en-US" sz="1600" b="1" dirty="0">
                          <a:solidFill>
                            <a:schemeClr val="tx1"/>
                          </a:solidFill>
                        </a:rPr>
                        <a:t>Virginia</a:t>
                      </a:r>
                    </a:p>
                  </a:txBody>
                  <a:tcPr marL="52779" marR="52779" marT="26390" marB="26390" anchor="ctr">
                    <a:lnL>
                      <a:noFill/>
                    </a:lnL>
                    <a:lnR>
                      <a:noFill/>
                    </a:lnR>
                    <a:lnT>
                      <a:noFill/>
                    </a:lnT>
                    <a:lnB>
                      <a:noFill/>
                    </a:lnB>
                    <a:solidFill>
                      <a:schemeClr val="bg1">
                        <a:lumMod val="85000"/>
                      </a:schemeClr>
                    </a:solidFill>
                  </a:tcPr>
                </a:tc>
                <a:tc>
                  <a:txBody>
                    <a:bodyPr/>
                    <a:lstStyle/>
                    <a:p>
                      <a:pPr algn="r"/>
                      <a:r>
                        <a:rPr lang="en-US" sz="1400"/>
                        <a:t>41,330</a:t>
                      </a:r>
                    </a:p>
                  </a:txBody>
                  <a:tcPr marL="52779" marR="52779" marT="26390" marB="26390" anchor="ctr">
                    <a:lnL>
                      <a:noFill/>
                    </a:lnL>
                    <a:lnR>
                      <a:noFill/>
                    </a:lnR>
                    <a:lnT>
                      <a:noFill/>
                    </a:lnT>
                    <a:lnB>
                      <a:noFill/>
                    </a:lnB>
                    <a:solidFill>
                      <a:schemeClr val="bg1">
                        <a:lumMod val="85000"/>
                      </a:schemeClr>
                    </a:solidFill>
                  </a:tcPr>
                </a:tc>
                <a:tc>
                  <a:txBody>
                    <a:bodyPr/>
                    <a:lstStyle/>
                    <a:p>
                      <a:pPr algn="r"/>
                      <a:r>
                        <a:rPr lang="en-US" sz="1400" dirty="0"/>
                        <a:t>61.4%</a:t>
                      </a:r>
                    </a:p>
                  </a:txBody>
                  <a:tcPr marL="52779" marR="52779" marT="26390" marB="26390" anchor="ctr">
                    <a:lnL>
                      <a:noFill/>
                    </a:lnL>
                    <a:lnR>
                      <a:noFill/>
                    </a:lnR>
                    <a:lnT>
                      <a:noFill/>
                    </a:lnT>
                    <a:lnB>
                      <a:noFill/>
                    </a:lnB>
                    <a:solidFill>
                      <a:schemeClr val="bg1">
                        <a:lumMod val="85000"/>
                      </a:schemeClr>
                    </a:solidFill>
                  </a:tcPr>
                </a:tc>
                <a:tc>
                  <a:txBody>
                    <a:bodyPr/>
                    <a:lstStyle/>
                    <a:p>
                      <a:pPr algn="r"/>
                      <a:r>
                        <a:rPr lang="en-US" sz="2400" b="1" dirty="0">
                          <a:solidFill>
                            <a:srgbClr val="FF0000"/>
                          </a:solidFill>
                        </a:rPr>
                        <a:t>73</a:t>
                      </a:r>
                    </a:p>
                  </a:txBody>
                  <a:tcPr marL="52779" marR="52779" marT="26390" marB="26390" anchor="ctr">
                    <a:lnL>
                      <a:noFill/>
                    </a:lnL>
                    <a:lnR>
                      <a:noFill/>
                    </a:lnR>
                    <a:lnT>
                      <a:noFill/>
                    </a:lnT>
                    <a:lnB>
                      <a:noFill/>
                    </a:lnB>
                    <a:solidFill>
                      <a:schemeClr val="bg1">
                        <a:lumMod val="85000"/>
                      </a:schemeClr>
                    </a:solidFill>
                  </a:tcPr>
                </a:tc>
              </a:tr>
              <a:tr h="686130">
                <a:tc>
                  <a:txBody>
                    <a:bodyPr/>
                    <a:lstStyle/>
                    <a:p>
                      <a:r>
                        <a:rPr lang="en-US" sz="1600" b="1" dirty="0">
                          <a:solidFill>
                            <a:schemeClr val="tx1"/>
                          </a:solidFill>
                        </a:rPr>
                        <a:t>Aaron Burr</a:t>
                      </a:r>
                    </a:p>
                  </a:txBody>
                  <a:tcPr marL="52779" marR="52779" marT="26390" marB="26390" anchor="ctr">
                    <a:lnL>
                      <a:noFill/>
                    </a:lnL>
                    <a:lnR>
                      <a:noFill/>
                    </a:lnR>
                    <a:lnT>
                      <a:noFill/>
                    </a:lnT>
                    <a:lnB>
                      <a:noFill/>
                    </a:lnB>
                    <a:solidFill>
                      <a:schemeClr val="bg1">
                        <a:lumMod val="85000"/>
                      </a:schemeClr>
                    </a:solidFill>
                  </a:tcPr>
                </a:tc>
                <a:tc>
                  <a:txBody>
                    <a:bodyPr/>
                    <a:lstStyle/>
                    <a:p>
                      <a:r>
                        <a:rPr lang="en-US" sz="1600" b="1" dirty="0">
                          <a:solidFill>
                            <a:schemeClr val="tx1"/>
                          </a:solidFill>
                        </a:rPr>
                        <a:t>Democratic-Republican</a:t>
                      </a:r>
                    </a:p>
                  </a:txBody>
                  <a:tcPr marL="52779" marR="52779" marT="26390" marB="26390" anchor="ctr">
                    <a:lnL>
                      <a:noFill/>
                    </a:lnL>
                    <a:lnR>
                      <a:noFill/>
                    </a:lnR>
                    <a:lnT>
                      <a:noFill/>
                    </a:lnT>
                    <a:lnB>
                      <a:noFill/>
                    </a:lnB>
                    <a:solidFill>
                      <a:schemeClr val="bg1">
                        <a:lumMod val="85000"/>
                      </a:schemeClr>
                    </a:solidFill>
                  </a:tcPr>
                </a:tc>
                <a:tc>
                  <a:txBody>
                    <a:bodyPr/>
                    <a:lstStyle/>
                    <a:p>
                      <a:r>
                        <a:rPr lang="en-US" sz="1600" b="1" dirty="0">
                          <a:solidFill>
                            <a:schemeClr val="tx1"/>
                          </a:solidFill>
                        </a:rPr>
                        <a:t>New York</a:t>
                      </a:r>
                    </a:p>
                  </a:txBody>
                  <a:tcPr marL="52779" marR="52779" marT="26390" marB="26390" anchor="ctr">
                    <a:lnL>
                      <a:noFill/>
                    </a:lnL>
                    <a:lnR>
                      <a:noFill/>
                    </a:lnR>
                    <a:lnT>
                      <a:noFill/>
                    </a:lnT>
                    <a:lnB>
                      <a:noFill/>
                    </a:lnB>
                    <a:solidFill>
                      <a:schemeClr val="bg1">
                        <a:lumMod val="85000"/>
                      </a:schemeClr>
                    </a:solidFill>
                  </a:tcPr>
                </a:tc>
                <a:tc>
                  <a:txBody>
                    <a:bodyPr/>
                    <a:lstStyle/>
                    <a:p>
                      <a:pPr algn="r"/>
                      <a:r>
                        <a:rPr lang="en-US" sz="1400" dirty="0"/>
                        <a:t>—</a:t>
                      </a:r>
                    </a:p>
                  </a:txBody>
                  <a:tcPr marL="52779" marR="52779" marT="26390" marB="26390" anchor="ctr">
                    <a:lnL>
                      <a:noFill/>
                    </a:lnL>
                    <a:lnR>
                      <a:noFill/>
                    </a:lnR>
                    <a:lnT>
                      <a:noFill/>
                    </a:lnT>
                    <a:lnB>
                      <a:noFill/>
                    </a:lnB>
                    <a:solidFill>
                      <a:schemeClr val="bg1">
                        <a:lumMod val="85000"/>
                      </a:schemeClr>
                    </a:solidFill>
                  </a:tcPr>
                </a:tc>
                <a:tc>
                  <a:txBody>
                    <a:bodyPr/>
                    <a:lstStyle/>
                    <a:p>
                      <a:pPr algn="r"/>
                      <a:r>
                        <a:rPr lang="en-US" sz="1400"/>
                        <a:t>—</a:t>
                      </a:r>
                    </a:p>
                  </a:txBody>
                  <a:tcPr marL="52779" marR="52779" marT="26390" marB="26390" anchor="ctr">
                    <a:lnL>
                      <a:noFill/>
                    </a:lnL>
                    <a:lnR>
                      <a:noFill/>
                    </a:lnR>
                    <a:lnT>
                      <a:noFill/>
                    </a:lnT>
                    <a:lnB>
                      <a:noFill/>
                    </a:lnB>
                    <a:solidFill>
                      <a:schemeClr val="bg1">
                        <a:lumMod val="85000"/>
                      </a:schemeClr>
                    </a:solidFill>
                  </a:tcPr>
                </a:tc>
                <a:tc>
                  <a:txBody>
                    <a:bodyPr/>
                    <a:lstStyle/>
                    <a:p>
                      <a:pPr algn="r"/>
                      <a:r>
                        <a:rPr lang="en-US" sz="2400" b="1" dirty="0">
                          <a:solidFill>
                            <a:srgbClr val="FF0000"/>
                          </a:solidFill>
                        </a:rPr>
                        <a:t>73</a:t>
                      </a:r>
                    </a:p>
                  </a:txBody>
                  <a:tcPr marL="52779" marR="52779" marT="26390" marB="26390" anchor="ctr">
                    <a:lnL>
                      <a:noFill/>
                    </a:lnL>
                    <a:lnR>
                      <a:noFill/>
                    </a:lnR>
                    <a:lnT>
                      <a:noFill/>
                    </a:lnT>
                    <a:lnB>
                      <a:noFill/>
                    </a:lnB>
                    <a:solidFill>
                      <a:schemeClr val="bg1">
                        <a:lumMod val="85000"/>
                      </a:schemeClr>
                    </a:solidFill>
                  </a:tcPr>
                </a:tc>
              </a:tr>
              <a:tr h="369455">
                <a:tc>
                  <a:txBody>
                    <a:bodyPr/>
                    <a:lstStyle/>
                    <a:p>
                      <a:r>
                        <a:rPr lang="en-US" sz="1600" b="1" dirty="0">
                          <a:solidFill>
                            <a:schemeClr val="tx1"/>
                          </a:solidFill>
                        </a:rPr>
                        <a:t>John Adams</a:t>
                      </a:r>
                    </a:p>
                  </a:txBody>
                  <a:tcPr marL="52779" marR="52779" marT="26390" marB="26390" anchor="ctr">
                    <a:lnL>
                      <a:noFill/>
                    </a:lnL>
                    <a:lnR>
                      <a:noFill/>
                    </a:lnR>
                    <a:lnT>
                      <a:noFill/>
                    </a:lnT>
                    <a:lnB>
                      <a:noFill/>
                    </a:lnB>
                    <a:solidFill>
                      <a:schemeClr val="bg1">
                        <a:lumMod val="85000"/>
                      </a:schemeClr>
                    </a:solidFill>
                  </a:tcPr>
                </a:tc>
                <a:tc>
                  <a:txBody>
                    <a:bodyPr/>
                    <a:lstStyle/>
                    <a:p>
                      <a:r>
                        <a:rPr lang="en-US" sz="1600" b="1" dirty="0">
                          <a:solidFill>
                            <a:schemeClr val="tx1"/>
                          </a:solidFill>
                        </a:rPr>
                        <a:t>Federalist</a:t>
                      </a:r>
                    </a:p>
                  </a:txBody>
                  <a:tcPr marL="52779" marR="52779" marT="26390" marB="26390" anchor="ctr">
                    <a:lnL>
                      <a:noFill/>
                    </a:lnL>
                    <a:lnR>
                      <a:noFill/>
                    </a:lnR>
                    <a:lnT>
                      <a:noFill/>
                    </a:lnT>
                    <a:lnB>
                      <a:noFill/>
                    </a:lnB>
                    <a:solidFill>
                      <a:schemeClr val="bg1">
                        <a:lumMod val="85000"/>
                      </a:schemeClr>
                    </a:solidFill>
                  </a:tcPr>
                </a:tc>
                <a:tc>
                  <a:txBody>
                    <a:bodyPr/>
                    <a:lstStyle/>
                    <a:p>
                      <a:r>
                        <a:rPr lang="en-US" sz="1600" b="1" dirty="0">
                          <a:solidFill>
                            <a:schemeClr val="tx1"/>
                          </a:solidFill>
                        </a:rPr>
                        <a:t>Massachusetts</a:t>
                      </a:r>
                    </a:p>
                  </a:txBody>
                  <a:tcPr marL="52779" marR="52779" marT="26390" marB="26390" anchor="ctr">
                    <a:lnL>
                      <a:noFill/>
                    </a:lnL>
                    <a:lnR>
                      <a:noFill/>
                    </a:lnR>
                    <a:lnT>
                      <a:noFill/>
                    </a:lnT>
                    <a:lnB>
                      <a:noFill/>
                    </a:lnB>
                    <a:solidFill>
                      <a:schemeClr val="bg1">
                        <a:lumMod val="85000"/>
                      </a:schemeClr>
                    </a:solidFill>
                  </a:tcPr>
                </a:tc>
                <a:tc>
                  <a:txBody>
                    <a:bodyPr/>
                    <a:lstStyle/>
                    <a:p>
                      <a:pPr algn="r"/>
                      <a:r>
                        <a:rPr lang="en-US" sz="1400" dirty="0"/>
                        <a:t>25,952</a:t>
                      </a:r>
                    </a:p>
                  </a:txBody>
                  <a:tcPr marL="52779" marR="52779" marT="26390" marB="26390" anchor="ctr">
                    <a:lnL>
                      <a:noFill/>
                    </a:lnL>
                    <a:lnR>
                      <a:noFill/>
                    </a:lnR>
                    <a:lnT>
                      <a:noFill/>
                    </a:lnT>
                    <a:lnB>
                      <a:noFill/>
                    </a:lnB>
                    <a:solidFill>
                      <a:schemeClr val="bg1">
                        <a:lumMod val="85000"/>
                      </a:schemeClr>
                    </a:solidFill>
                  </a:tcPr>
                </a:tc>
                <a:tc>
                  <a:txBody>
                    <a:bodyPr/>
                    <a:lstStyle/>
                    <a:p>
                      <a:pPr algn="r"/>
                      <a:r>
                        <a:rPr lang="en-US" sz="1400"/>
                        <a:t>38.6%</a:t>
                      </a:r>
                    </a:p>
                  </a:txBody>
                  <a:tcPr marL="52779" marR="52779" marT="26390" marB="26390" anchor="ctr">
                    <a:lnL>
                      <a:noFill/>
                    </a:lnL>
                    <a:lnR>
                      <a:noFill/>
                    </a:lnR>
                    <a:lnT>
                      <a:noFill/>
                    </a:lnT>
                    <a:lnB>
                      <a:noFill/>
                    </a:lnB>
                    <a:solidFill>
                      <a:schemeClr val="bg1">
                        <a:lumMod val="85000"/>
                      </a:schemeClr>
                    </a:solidFill>
                  </a:tcPr>
                </a:tc>
                <a:tc>
                  <a:txBody>
                    <a:bodyPr/>
                    <a:lstStyle/>
                    <a:p>
                      <a:pPr algn="r"/>
                      <a:r>
                        <a:rPr lang="en-US" sz="2400" dirty="0"/>
                        <a:t>65</a:t>
                      </a:r>
                    </a:p>
                  </a:txBody>
                  <a:tcPr marL="52779" marR="52779" marT="26390" marB="26390" anchor="ctr">
                    <a:lnL>
                      <a:noFill/>
                    </a:lnL>
                    <a:lnR>
                      <a:noFill/>
                    </a:lnR>
                    <a:lnT>
                      <a:noFill/>
                    </a:lnT>
                    <a:lnB>
                      <a:noFill/>
                    </a:lnB>
                    <a:solidFill>
                      <a:schemeClr val="bg1">
                        <a:lumMod val="85000"/>
                      </a:schemeClr>
                    </a:solidFill>
                  </a:tcPr>
                </a:tc>
              </a:tr>
              <a:tr h="844467">
                <a:tc>
                  <a:txBody>
                    <a:bodyPr/>
                    <a:lstStyle/>
                    <a:p>
                      <a:r>
                        <a:rPr lang="en-US" sz="1600" b="1" dirty="0">
                          <a:solidFill>
                            <a:schemeClr val="tx1"/>
                          </a:solidFill>
                        </a:rPr>
                        <a:t>Charles </a:t>
                      </a:r>
                      <a:r>
                        <a:rPr lang="en-US" sz="1600" b="1" dirty="0" err="1">
                          <a:solidFill>
                            <a:schemeClr val="tx1"/>
                          </a:solidFill>
                        </a:rPr>
                        <a:t>Cotesworth</a:t>
                      </a:r>
                      <a:r>
                        <a:rPr lang="en-US" sz="1600" b="1" dirty="0">
                          <a:solidFill>
                            <a:schemeClr val="tx1"/>
                          </a:solidFill>
                        </a:rPr>
                        <a:t> Pinckney</a:t>
                      </a:r>
                    </a:p>
                  </a:txBody>
                  <a:tcPr marL="52779" marR="52779" marT="26390" marB="26390" anchor="ctr">
                    <a:lnL>
                      <a:noFill/>
                    </a:lnL>
                    <a:lnR>
                      <a:noFill/>
                    </a:lnR>
                    <a:lnT>
                      <a:noFill/>
                    </a:lnT>
                    <a:lnB>
                      <a:noFill/>
                    </a:lnB>
                    <a:solidFill>
                      <a:schemeClr val="bg1">
                        <a:lumMod val="85000"/>
                      </a:schemeClr>
                    </a:solidFill>
                  </a:tcPr>
                </a:tc>
                <a:tc>
                  <a:txBody>
                    <a:bodyPr/>
                    <a:lstStyle/>
                    <a:p>
                      <a:r>
                        <a:rPr lang="en-US" sz="1600" b="1" dirty="0">
                          <a:solidFill>
                            <a:schemeClr val="tx1"/>
                          </a:solidFill>
                        </a:rPr>
                        <a:t>Federalist</a:t>
                      </a:r>
                    </a:p>
                  </a:txBody>
                  <a:tcPr marL="52779" marR="52779" marT="26390" marB="26390" anchor="ctr">
                    <a:lnL>
                      <a:noFill/>
                    </a:lnL>
                    <a:lnR>
                      <a:noFill/>
                    </a:lnR>
                    <a:lnT>
                      <a:noFill/>
                    </a:lnT>
                    <a:lnB>
                      <a:noFill/>
                    </a:lnB>
                    <a:solidFill>
                      <a:schemeClr val="bg1">
                        <a:lumMod val="85000"/>
                      </a:schemeClr>
                    </a:solidFill>
                  </a:tcPr>
                </a:tc>
                <a:tc>
                  <a:txBody>
                    <a:bodyPr/>
                    <a:lstStyle/>
                    <a:p>
                      <a:r>
                        <a:rPr lang="en-US" sz="1600" b="1" dirty="0">
                          <a:solidFill>
                            <a:schemeClr val="tx1"/>
                          </a:solidFill>
                        </a:rPr>
                        <a:t>South Carolina</a:t>
                      </a:r>
                    </a:p>
                  </a:txBody>
                  <a:tcPr marL="52779" marR="52779" marT="26390" marB="26390" anchor="ctr">
                    <a:lnL>
                      <a:noFill/>
                    </a:lnL>
                    <a:lnR>
                      <a:noFill/>
                    </a:lnR>
                    <a:lnT>
                      <a:noFill/>
                    </a:lnT>
                    <a:lnB>
                      <a:noFill/>
                    </a:lnB>
                    <a:solidFill>
                      <a:schemeClr val="bg1">
                        <a:lumMod val="85000"/>
                      </a:schemeClr>
                    </a:solidFill>
                  </a:tcPr>
                </a:tc>
                <a:tc>
                  <a:txBody>
                    <a:bodyPr/>
                    <a:lstStyle/>
                    <a:p>
                      <a:pPr algn="r"/>
                      <a:r>
                        <a:rPr lang="en-US" sz="1400" dirty="0"/>
                        <a:t>—</a:t>
                      </a:r>
                    </a:p>
                  </a:txBody>
                  <a:tcPr marL="52779" marR="52779" marT="26390" marB="26390" anchor="ctr">
                    <a:lnL>
                      <a:noFill/>
                    </a:lnL>
                    <a:lnR>
                      <a:noFill/>
                    </a:lnR>
                    <a:lnT>
                      <a:noFill/>
                    </a:lnT>
                    <a:lnB>
                      <a:noFill/>
                    </a:lnB>
                    <a:solidFill>
                      <a:schemeClr val="bg1">
                        <a:lumMod val="85000"/>
                      </a:schemeClr>
                    </a:solidFill>
                  </a:tcPr>
                </a:tc>
                <a:tc>
                  <a:txBody>
                    <a:bodyPr/>
                    <a:lstStyle/>
                    <a:p>
                      <a:pPr algn="r"/>
                      <a:r>
                        <a:rPr lang="en-US" sz="1400" dirty="0"/>
                        <a:t>—</a:t>
                      </a:r>
                    </a:p>
                  </a:txBody>
                  <a:tcPr marL="52779" marR="52779" marT="26390" marB="26390" anchor="ctr">
                    <a:lnL>
                      <a:noFill/>
                    </a:lnL>
                    <a:lnR>
                      <a:noFill/>
                    </a:lnR>
                    <a:lnT>
                      <a:noFill/>
                    </a:lnT>
                    <a:lnB>
                      <a:noFill/>
                    </a:lnB>
                    <a:solidFill>
                      <a:schemeClr val="bg1">
                        <a:lumMod val="85000"/>
                      </a:schemeClr>
                    </a:solidFill>
                  </a:tcPr>
                </a:tc>
                <a:tc>
                  <a:txBody>
                    <a:bodyPr/>
                    <a:lstStyle/>
                    <a:p>
                      <a:pPr algn="r"/>
                      <a:r>
                        <a:rPr lang="en-US" sz="2400" dirty="0"/>
                        <a:t>64</a:t>
                      </a:r>
                    </a:p>
                  </a:txBody>
                  <a:tcPr marL="52779" marR="52779" marT="26390" marB="26390" anchor="ctr">
                    <a:lnL>
                      <a:noFill/>
                    </a:lnL>
                    <a:lnR>
                      <a:noFill/>
                    </a:lnR>
                    <a:lnT>
                      <a:noFill/>
                    </a:lnT>
                    <a:lnB>
                      <a:noFill/>
                    </a:lnB>
                    <a:solidFill>
                      <a:schemeClr val="bg1">
                        <a:lumMod val="85000"/>
                      </a:schemeClr>
                    </a:solidFill>
                  </a:tcPr>
                </a:tc>
              </a:tr>
              <a:tr h="369455">
                <a:tc>
                  <a:txBody>
                    <a:bodyPr/>
                    <a:lstStyle/>
                    <a:p>
                      <a:r>
                        <a:rPr lang="en-US" sz="1600" b="1" dirty="0">
                          <a:solidFill>
                            <a:schemeClr val="tx1"/>
                          </a:solidFill>
                        </a:rPr>
                        <a:t>John Jay</a:t>
                      </a:r>
                    </a:p>
                  </a:txBody>
                  <a:tcPr marL="52779" marR="52779" marT="26390" marB="26390" anchor="ctr">
                    <a:lnL>
                      <a:noFill/>
                    </a:lnL>
                    <a:lnR>
                      <a:noFill/>
                    </a:lnR>
                    <a:lnT>
                      <a:noFill/>
                    </a:lnT>
                    <a:lnB>
                      <a:noFill/>
                    </a:lnB>
                    <a:solidFill>
                      <a:schemeClr val="bg1">
                        <a:lumMod val="85000"/>
                      </a:schemeClr>
                    </a:solidFill>
                  </a:tcPr>
                </a:tc>
                <a:tc>
                  <a:txBody>
                    <a:bodyPr/>
                    <a:lstStyle/>
                    <a:p>
                      <a:r>
                        <a:rPr lang="en-US" sz="1600" b="1" dirty="0">
                          <a:solidFill>
                            <a:schemeClr val="tx1"/>
                          </a:solidFill>
                        </a:rPr>
                        <a:t>Federalist</a:t>
                      </a:r>
                    </a:p>
                  </a:txBody>
                  <a:tcPr marL="52779" marR="52779" marT="26390" marB="26390" anchor="ctr">
                    <a:lnL>
                      <a:noFill/>
                    </a:lnL>
                    <a:lnR>
                      <a:noFill/>
                    </a:lnR>
                    <a:lnT>
                      <a:noFill/>
                    </a:lnT>
                    <a:lnB>
                      <a:noFill/>
                    </a:lnB>
                    <a:solidFill>
                      <a:schemeClr val="bg1">
                        <a:lumMod val="85000"/>
                      </a:schemeClr>
                    </a:solidFill>
                  </a:tcPr>
                </a:tc>
                <a:tc>
                  <a:txBody>
                    <a:bodyPr/>
                    <a:lstStyle/>
                    <a:p>
                      <a:r>
                        <a:rPr lang="en-US" sz="1600" b="1" dirty="0">
                          <a:solidFill>
                            <a:schemeClr val="tx1"/>
                          </a:solidFill>
                        </a:rPr>
                        <a:t>New York</a:t>
                      </a:r>
                    </a:p>
                  </a:txBody>
                  <a:tcPr marL="52779" marR="52779" marT="26390" marB="26390" anchor="ctr">
                    <a:lnL>
                      <a:noFill/>
                    </a:lnL>
                    <a:lnR>
                      <a:noFill/>
                    </a:lnR>
                    <a:lnT>
                      <a:noFill/>
                    </a:lnT>
                    <a:lnB>
                      <a:noFill/>
                    </a:lnB>
                    <a:solidFill>
                      <a:schemeClr val="bg1">
                        <a:lumMod val="85000"/>
                      </a:schemeClr>
                    </a:solidFill>
                  </a:tcPr>
                </a:tc>
                <a:tc>
                  <a:txBody>
                    <a:bodyPr/>
                    <a:lstStyle/>
                    <a:p>
                      <a:pPr algn="r"/>
                      <a:r>
                        <a:rPr lang="en-US" sz="1400"/>
                        <a:t>—</a:t>
                      </a:r>
                    </a:p>
                  </a:txBody>
                  <a:tcPr marL="52779" marR="52779" marT="26390" marB="26390" anchor="ctr">
                    <a:lnL>
                      <a:noFill/>
                    </a:lnL>
                    <a:lnR>
                      <a:noFill/>
                    </a:lnR>
                    <a:lnT>
                      <a:noFill/>
                    </a:lnT>
                    <a:lnB>
                      <a:noFill/>
                    </a:lnB>
                    <a:solidFill>
                      <a:schemeClr val="bg1">
                        <a:lumMod val="85000"/>
                      </a:schemeClr>
                    </a:solidFill>
                  </a:tcPr>
                </a:tc>
                <a:tc>
                  <a:txBody>
                    <a:bodyPr/>
                    <a:lstStyle/>
                    <a:p>
                      <a:pPr algn="r"/>
                      <a:r>
                        <a:rPr lang="en-US" sz="1400" dirty="0"/>
                        <a:t>—</a:t>
                      </a:r>
                    </a:p>
                  </a:txBody>
                  <a:tcPr marL="52779" marR="52779" marT="26390" marB="26390" anchor="ctr">
                    <a:lnL>
                      <a:noFill/>
                    </a:lnL>
                    <a:lnR>
                      <a:noFill/>
                    </a:lnR>
                    <a:lnT>
                      <a:noFill/>
                    </a:lnT>
                    <a:lnB>
                      <a:noFill/>
                    </a:lnB>
                    <a:solidFill>
                      <a:schemeClr val="bg1">
                        <a:lumMod val="85000"/>
                      </a:schemeClr>
                    </a:solidFill>
                  </a:tcPr>
                </a:tc>
                <a:tc>
                  <a:txBody>
                    <a:bodyPr/>
                    <a:lstStyle/>
                    <a:p>
                      <a:pPr algn="r"/>
                      <a:r>
                        <a:rPr lang="en-US" sz="2400" dirty="0"/>
                        <a:t>1</a:t>
                      </a:r>
                    </a:p>
                  </a:txBody>
                  <a:tcPr marL="52779" marR="52779" marT="26390" marB="26390" anchor="ctr">
                    <a:lnL>
                      <a:noFill/>
                    </a:lnL>
                    <a:lnR>
                      <a:noFill/>
                    </a:lnR>
                    <a:lnT>
                      <a:noFill/>
                    </a:lnT>
                    <a:lnB>
                      <a:noFill/>
                    </a:lnB>
                    <a:solidFill>
                      <a:schemeClr val="bg1">
                        <a:lumMod val="85000"/>
                      </a:schemeClr>
                    </a:solidFill>
                  </a:tcPr>
                </a:tc>
              </a:tr>
              <a:tr h="211117">
                <a:tc gridSpan="3">
                  <a:txBody>
                    <a:bodyPr/>
                    <a:lstStyle/>
                    <a:p>
                      <a:pPr algn="r"/>
                      <a:r>
                        <a:rPr lang="en-US" sz="2400" b="1" dirty="0"/>
                        <a:t>Total</a:t>
                      </a:r>
                      <a:endParaRPr lang="en-US" sz="1000" b="1" dirty="0"/>
                    </a:p>
                  </a:txBody>
                  <a:tcPr marL="52779" marR="52779" marT="26390" marB="26390" anchor="ctr">
                    <a:lnL>
                      <a:noFill/>
                    </a:lnL>
                    <a:lnR>
                      <a:noFill/>
                    </a:lnR>
                    <a:lnT>
                      <a:noFill/>
                    </a:lnT>
                    <a:lnB>
                      <a:noFill/>
                    </a:lnB>
                    <a:solidFill>
                      <a:schemeClr val="bg1">
                        <a:lumMod val="85000"/>
                      </a:schemeClr>
                    </a:solidFill>
                  </a:tcPr>
                </a:tc>
                <a:tc hMerge="1">
                  <a:txBody>
                    <a:bodyPr/>
                    <a:lstStyle/>
                    <a:p>
                      <a:endParaRPr lang="en-US"/>
                    </a:p>
                  </a:txBody>
                  <a:tcPr/>
                </a:tc>
                <a:tc hMerge="1">
                  <a:txBody>
                    <a:bodyPr/>
                    <a:lstStyle/>
                    <a:p>
                      <a:endParaRPr lang="en-US"/>
                    </a:p>
                  </a:txBody>
                  <a:tcPr/>
                </a:tc>
                <a:tc>
                  <a:txBody>
                    <a:bodyPr/>
                    <a:lstStyle/>
                    <a:p>
                      <a:pPr algn="r"/>
                      <a:r>
                        <a:rPr lang="en-US" sz="1400" dirty="0"/>
                        <a:t>67,282</a:t>
                      </a:r>
                    </a:p>
                  </a:txBody>
                  <a:tcPr marL="52779" marR="52779" marT="26390" marB="26390" anchor="ctr">
                    <a:lnL>
                      <a:noFill/>
                    </a:lnL>
                    <a:lnR>
                      <a:noFill/>
                    </a:lnR>
                    <a:lnT>
                      <a:noFill/>
                    </a:lnT>
                    <a:lnB>
                      <a:noFill/>
                    </a:lnB>
                    <a:solidFill>
                      <a:schemeClr val="bg1">
                        <a:lumMod val="85000"/>
                      </a:schemeClr>
                    </a:solidFill>
                  </a:tcPr>
                </a:tc>
                <a:tc>
                  <a:txBody>
                    <a:bodyPr/>
                    <a:lstStyle/>
                    <a:p>
                      <a:pPr algn="r"/>
                      <a:r>
                        <a:rPr lang="en-US" sz="1400" dirty="0"/>
                        <a:t>100.0%</a:t>
                      </a:r>
                    </a:p>
                  </a:txBody>
                  <a:tcPr marL="52779" marR="52779" marT="26390" marB="26390" anchor="ctr">
                    <a:lnL>
                      <a:noFill/>
                    </a:lnL>
                    <a:lnR>
                      <a:noFill/>
                    </a:lnR>
                    <a:lnT>
                      <a:noFill/>
                    </a:lnT>
                    <a:lnB>
                      <a:noFill/>
                    </a:lnB>
                    <a:solidFill>
                      <a:schemeClr val="bg1">
                        <a:lumMod val="85000"/>
                      </a:schemeClr>
                    </a:solidFill>
                  </a:tcPr>
                </a:tc>
                <a:tc>
                  <a:txBody>
                    <a:bodyPr/>
                    <a:lstStyle/>
                    <a:p>
                      <a:pPr algn="r"/>
                      <a:r>
                        <a:rPr lang="en-US" sz="2400" dirty="0"/>
                        <a:t>276</a:t>
                      </a:r>
                    </a:p>
                  </a:txBody>
                  <a:tcPr marL="52779" marR="52779" marT="26390" marB="26390" anchor="ctr">
                    <a:lnL>
                      <a:noFill/>
                    </a:lnL>
                    <a:lnR>
                      <a:noFill/>
                    </a:lnR>
                    <a:lnT>
                      <a:noFill/>
                    </a:lnT>
                    <a:lnB>
                      <a:noFill/>
                    </a:lnB>
                    <a:solidFill>
                      <a:schemeClr val="bg1">
                        <a:lumMod val="85000"/>
                      </a:schemeClr>
                    </a:solidFill>
                  </a:tcPr>
                </a:tc>
              </a:tr>
              <a:tr h="211117">
                <a:tc gridSpan="5">
                  <a:txBody>
                    <a:bodyPr/>
                    <a:lstStyle/>
                    <a:p>
                      <a:pPr algn="r"/>
                      <a:r>
                        <a:rPr lang="en-US" sz="1400" b="1" dirty="0"/>
                        <a:t>Needed to win</a:t>
                      </a:r>
                    </a:p>
                  </a:txBody>
                  <a:tcPr marL="52779" marR="52779" marT="26390" marB="26390" anchor="ctr">
                    <a:lnL>
                      <a:noFill/>
                    </a:lnL>
                    <a:lnR>
                      <a:noFill/>
                    </a:lnR>
                    <a:lnT>
                      <a:noFill/>
                    </a:lnT>
                    <a:lnB>
                      <a:noFill/>
                    </a:lnB>
                    <a:solidFill>
                      <a:schemeClr val="bg1">
                        <a:lumMod val="8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r"/>
                      <a:r>
                        <a:rPr lang="en-US" sz="2400" dirty="0"/>
                        <a:t>70</a:t>
                      </a:r>
                    </a:p>
                  </a:txBody>
                  <a:tcPr marL="52779" marR="52779" marT="26390" marB="26390" anchor="ctr">
                    <a:lnL>
                      <a:noFill/>
                    </a:lnL>
                    <a:lnR>
                      <a:noFill/>
                    </a:lnR>
                    <a:lnT>
                      <a:noFill/>
                    </a:lnT>
                    <a:lnB>
                      <a:noFill/>
                    </a:lnB>
                    <a:solidFill>
                      <a:schemeClr val="bg1">
                        <a:lumMod val="85000"/>
                      </a:schemeClr>
                    </a:solidFill>
                  </a:tcPr>
                </a:tc>
              </a:tr>
            </a:tbl>
          </a:graphicData>
        </a:graphic>
      </p:graphicFrame>
      <p:sp>
        <p:nvSpPr>
          <p:cNvPr id="3" name="Title 1"/>
          <p:cNvSpPr txBox="1">
            <a:spLocks/>
          </p:cNvSpPr>
          <p:nvPr/>
        </p:nvSpPr>
        <p:spPr>
          <a:xfrm>
            <a:off x="301752" y="228600"/>
            <a:ext cx="8534400" cy="758952"/>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300" b="0" i="0" u="none" strike="noStrike" kern="1200" cap="none" spc="0" normalizeH="0" baseline="0" noProof="0" dirty="0" smtClean="0">
                <a:ln>
                  <a:noFill/>
                </a:ln>
                <a:solidFill>
                  <a:schemeClr val="accent3">
                    <a:shade val="75000"/>
                  </a:schemeClr>
                </a:solidFill>
                <a:effectLst/>
                <a:uLnTx/>
                <a:uFillTx/>
                <a:latin typeface="+mj-lt"/>
                <a:ea typeface="+mj-ea"/>
                <a:cs typeface="+mj-cs"/>
              </a:rPr>
              <a:t>Vote Count – Election of</a:t>
            </a:r>
            <a:r>
              <a:rPr kumimoji="0" lang="en-US" sz="3300" b="0" i="0" u="none" strike="noStrike" kern="1200" cap="none" spc="0" normalizeH="0" noProof="0" dirty="0" smtClean="0">
                <a:ln>
                  <a:noFill/>
                </a:ln>
                <a:solidFill>
                  <a:schemeClr val="accent3">
                    <a:shade val="75000"/>
                  </a:schemeClr>
                </a:solidFill>
                <a:effectLst/>
                <a:uLnTx/>
                <a:uFillTx/>
                <a:latin typeface="+mj-lt"/>
                <a:ea typeface="+mj-ea"/>
                <a:cs typeface="+mj-cs"/>
              </a:rPr>
              <a:t> 1800</a:t>
            </a:r>
            <a:endParaRPr kumimoji="0" lang="en-US" sz="3300" b="0" i="0" u="none" strike="noStrike" kern="1200" cap="none" spc="0" normalizeH="0" baseline="0" noProof="0" dirty="0">
              <a:ln>
                <a:noFill/>
              </a:ln>
              <a:solidFill>
                <a:schemeClr val="accent3">
                  <a:shade val="75000"/>
                </a:schemeClr>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2362200" cy="990600"/>
          </a:xfrm>
        </p:spPr>
        <p:txBody>
          <a:bodyPr/>
          <a:lstStyle/>
          <a:p>
            <a:r>
              <a:rPr lang="en-US" dirty="0" smtClean="0"/>
              <a:t>Election of 1800</a:t>
            </a:r>
            <a:endParaRPr lang="en-US" dirty="0"/>
          </a:p>
        </p:txBody>
      </p:sp>
      <p:sp>
        <p:nvSpPr>
          <p:cNvPr id="3" name="Text Placeholder 2"/>
          <p:cNvSpPr>
            <a:spLocks noGrp="1"/>
          </p:cNvSpPr>
          <p:nvPr>
            <p:ph type="body" idx="2"/>
          </p:nvPr>
        </p:nvSpPr>
        <p:spPr>
          <a:xfrm>
            <a:off x="381000" y="1676400"/>
            <a:ext cx="2362200" cy="4449763"/>
          </a:xfrm>
        </p:spPr>
        <p:txBody>
          <a:bodyPr>
            <a:normAutofit/>
          </a:bodyPr>
          <a:lstStyle/>
          <a:p>
            <a:r>
              <a:rPr lang="en-US" b="1" dirty="0" smtClean="0">
                <a:solidFill>
                  <a:srgbClr val="FFC000"/>
                </a:solidFill>
              </a:rPr>
              <a:t>Jefferson vs. Adams</a:t>
            </a:r>
          </a:p>
          <a:p>
            <a:r>
              <a:rPr lang="en-US" dirty="0" smtClean="0"/>
              <a:t>Result:</a:t>
            </a:r>
          </a:p>
          <a:p>
            <a:r>
              <a:rPr lang="en-US" dirty="0" smtClean="0"/>
              <a:t>Democrat-Republicans voted for Burr on the ballot for Vice President separately and Burr, not Adams received the most Electoral Votes! Jefferson and Burr tied at 73 Electoral Votes Each.</a:t>
            </a:r>
          </a:p>
          <a:p>
            <a:r>
              <a:rPr lang="en-US" dirty="0" smtClean="0"/>
              <a:t>The  House Of Representatives Voted for Jefferson. and Burr  became Vice President.</a:t>
            </a:r>
            <a:endParaRPr lang="en-US" dirty="0"/>
          </a:p>
        </p:txBody>
      </p:sp>
      <p:sp>
        <p:nvSpPr>
          <p:cNvPr id="4" name="Content Placeholder 3"/>
          <p:cNvSpPr>
            <a:spLocks noGrp="1"/>
          </p:cNvSpPr>
          <p:nvPr>
            <p:ph sz="quarter" idx="1"/>
          </p:nvPr>
        </p:nvSpPr>
        <p:spPr/>
        <p:txBody>
          <a:bodyPr>
            <a:normAutofit lnSpcReduction="10000"/>
          </a:bodyPr>
          <a:lstStyle/>
          <a:p>
            <a:pPr>
              <a:buNone/>
            </a:pPr>
            <a:r>
              <a:rPr lang="en-US" sz="2800" dirty="0" smtClean="0">
                <a:solidFill>
                  <a:schemeClr val="tx1">
                    <a:lumMod val="95000"/>
                  </a:schemeClr>
                </a:solidFill>
              </a:rPr>
              <a:t>   The election exposed one of the flaws in the original Constitution. People in the Electoral College could only vote for president; the vice president was the person who had the second largest number of votes during the election. </a:t>
            </a:r>
          </a:p>
          <a:p>
            <a:pPr>
              <a:buNone/>
            </a:pPr>
            <a:endParaRPr lang="en-US" dirty="0" smtClean="0"/>
          </a:p>
          <a:p>
            <a:pPr>
              <a:buNone/>
            </a:pPr>
            <a:r>
              <a:rPr lang="en-US" dirty="0" smtClean="0"/>
              <a:t>    Alexander Hamilton persuaded the Federalist to side with Jefferson because he would be easier to deal with than Burr.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Burr – Hamilton Duel  July 11, 1804</a:t>
            </a:r>
            <a:endParaRPr lang="en-US" dirty="0"/>
          </a:p>
        </p:txBody>
      </p:sp>
      <p:pic>
        <p:nvPicPr>
          <p:cNvPr id="4098" name="Picture 2"/>
          <p:cNvPicPr>
            <a:picLocks noChangeAspect="1" noChangeArrowheads="1"/>
          </p:cNvPicPr>
          <p:nvPr/>
        </p:nvPicPr>
        <p:blipFill>
          <a:blip r:embed="rId3" cstate="print"/>
          <a:srcRect/>
          <a:stretch>
            <a:fillRect/>
          </a:stretch>
        </p:blipFill>
        <p:spPr bwMode="auto">
          <a:xfrm>
            <a:off x="381000" y="1600200"/>
            <a:ext cx="4038600" cy="347608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4099" name="Picture 3"/>
          <p:cNvPicPr>
            <a:picLocks noChangeAspect="1" noChangeArrowheads="1"/>
          </p:cNvPicPr>
          <p:nvPr/>
        </p:nvPicPr>
        <p:blipFill>
          <a:blip r:embed="rId4" cstate="print"/>
          <a:srcRect/>
          <a:stretch>
            <a:fillRect/>
          </a:stretch>
        </p:blipFill>
        <p:spPr bwMode="auto">
          <a:xfrm>
            <a:off x="4495800" y="1600200"/>
            <a:ext cx="4457700" cy="35052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218" name="Rectangle 2"/>
          <p:cNvSpPr>
            <a:spLocks noGrp="1" noRot="1" noChangeArrowheads="1"/>
          </p:cNvSpPr>
          <p:nvPr>
            <p:ph type="title"/>
          </p:nvPr>
        </p:nvSpPr>
        <p:spPr>
          <a:xfrm>
            <a:off x="3124200" y="0"/>
            <a:ext cx="5641848" cy="914400"/>
          </a:xfrm>
        </p:spPr>
        <p:txBody>
          <a:bodyPr>
            <a:normAutofit/>
          </a:bodyPr>
          <a:lstStyle/>
          <a:p>
            <a:pPr algn="ctr" eaLnBrk="1" hangingPunct="1">
              <a:defRPr/>
            </a:pPr>
            <a:r>
              <a:rPr lang="en-US" b="1" dirty="0" smtClean="0">
                <a:solidFill>
                  <a:schemeClr val="tx1"/>
                </a:solidFill>
                <a:effectLst>
                  <a:outerShdw blurRad="38100" dist="38100" dir="2700000" algn="tl">
                    <a:srgbClr val="000000">
                      <a:alpha val="43137"/>
                    </a:srgbClr>
                  </a:outerShdw>
                </a:effectLst>
              </a:rPr>
              <a:t>First Inaugural Address</a:t>
            </a:r>
          </a:p>
        </p:txBody>
      </p:sp>
      <p:sp>
        <p:nvSpPr>
          <p:cNvPr id="9219" name="Rectangle 3"/>
          <p:cNvSpPr>
            <a:spLocks noGrp="1" noChangeArrowheads="1"/>
          </p:cNvSpPr>
          <p:nvPr>
            <p:ph sz="quarter" idx="1"/>
          </p:nvPr>
        </p:nvSpPr>
        <p:spPr>
          <a:xfrm>
            <a:off x="3581400" y="1524000"/>
            <a:ext cx="5257800" cy="5181600"/>
          </a:xfrm>
        </p:spPr>
        <p:txBody>
          <a:bodyPr>
            <a:noAutofit/>
          </a:bodyPr>
          <a:lstStyle/>
          <a:p>
            <a:pPr eaLnBrk="1" hangingPunct="1">
              <a:defRPr/>
            </a:pPr>
            <a:r>
              <a:rPr lang="en-US" sz="2400" b="1" dirty="0" smtClean="0"/>
              <a:t>Essential Principles of Government</a:t>
            </a:r>
          </a:p>
          <a:p>
            <a:pPr lvl="1" eaLnBrk="1" hangingPunct="1">
              <a:defRPr/>
            </a:pPr>
            <a:r>
              <a:rPr lang="en-US" sz="2000" b="1" dirty="0" smtClean="0"/>
              <a:t>“equal and exact justice to all men”</a:t>
            </a:r>
          </a:p>
          <a:p>
            <a:pPr lvl="1" eaLnBrk="1" hangingPunct="1">
              <a:defRPr/>
            </a:pPr>
            <a:r>
              <a:rPr lang="en-US" sz="2000" b="1" dirty="0" smtClean="0"/>
              <a:t>“peace, commerce, and honest friendship with all nations”</a:t>
            </a:r>
          </a:p>
          <a:p>
            <a:pPr lvl="1" eaLnBrk="1" hangingPunct="1">
              <a:defRPr/>
            </a:pPr>
            <a:r>
              <a:rPr lang="en-US" sz="2000" b="1" dirty="0" smtClean="0"/>
              <a:t>“the support of state governments”</a:t>
            </a:r>
          </a:p>
          <a:p>
            <a:pPr lvl="1" eaLnBrk="1" hangingPunct="1">
              <a:defRPr/>
            </a:pPr>
            <a:r>
              <a:rPr lang="en-US" sz="2000" b="1" dirty="0" smtClean="0"/>
              <a:t>“the preservation of general government”</a:t>
            </a:r>
          </a:p>
          <a:p>
            <a:pPr lvl="1" eaLnBrk="1" hangingPunct="1">
              <a:defRPr/>
            </a:pPr>
            <a:r>
              <a:rPr lang="en-US" sz="2000" b="1" dirty="0" smtClean="0"/>
              <a:t>punishment for those who choose to revolt</a:t>
            </a:r>
          </a:p>
          <a:p>
            <a:pPr lvl="1" eaLnBrk="1" hangingPunct="1">
              <a:defRPr/>
            </a:pPr>
            <a:r>
              <a:rPr lang="en-US" sz="2000" b="1" dirty="0" smtClean="0"/>
              <a:t>compliance with the decisions of the majority</a:t>
            </a:r>
          </a:p>
        </p:txBody>
      </p:sp>
      <p:sp>
        <p:nvSpPr>
          <p:cNvPr id="5" name="Title 1"/>
          <p:cNvSpPr txBox="1">
            <a:spLocks/>
          </p:cNvSpPr>
          <p:nvPr/>
        </p:nvSpPr>
        <p:spPr>
          <a:xfrm>
            <a:off x="-152400" y="3505200"/>
            <a:ext cx="3962400" cy="2743200"/>
          </a:xfrm>
          <a:prstGeom prst="rect">
            <a:avLst/>
          </a:prstGeom>
        </p:spPr>
        <p:txBody>
          <a:bodyPr vert="horz" anchor="ctr">
            <a:normAutofit fontScale="900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rgbClr val="002060"/>
                </a:solidFill>
                <a:effectLst/>
                <a:uLnTx/>
                <a:uFillTx/>
                <a:latin typeface="+mj-lt"/>
                <a:ea typeface="+mj-ea"/>
                <a:cs typeface="+mj-cs"/>
              </a:rPr>
              <a:t>"We are all Republicans:</a:t>
            </a:r>
            <a:br>
              <a:rPr kumimoji="0" lang="en-US" sz="4000" b="1" i="0" u="none" strike="noStrike" kern="1200" cap="none" spc="0" normalizeH="0" baseline="0" noProof="0" dirty="0" smtClean="0">
                <a:ln>
                  <a:noFill/>
                </a:ln>
                <a:solidFill>
                  <a:srgbClr val="002060"/>
                </a:solidFill>
                <a:effectLst/>
                <a:uLnTx/>
                <a:uFillTx/>
                <a:latin typeface="+mj-lt"/>
                <a:ea typeface="+mj-ea"/>
                <a:cs typeface="+mj-cs"/>
              </a:rPr>
            </a:br>
            <a:r>
              <a:rPr kumimoji="0" lang="en-US" sz="4000" b="1" i="0" u="none" strike="noStrike" kern="1200" cap="none" spc="0" normalizeH="0" baseline="0" noProof="0" dirty="0" smtClean="0">
                <a:ln>
                  <a:noFill/>
                </a:ln>
                <a:solidFill>
                  <a:srgbClr val="002060"/>
                </a:solidFill>
                <a:effectLst/>
                <a:uLnTx/>
                <a:uFillTx/>
                <a:latin typeface="+mj-lt"/>
                <a:ea typeface="+mj-ea"/>
                <a:cs typeface="+mj-cs"/>
              </a:rPr>
              <a:t>We are all Federalists" </a:t>
            </a:r>
            <a:r>
              <a:rPr kumimoji="0" lang="en-US" sz="4400" b="1" i="0" u="none" strike="noStrike" kern="1200" cap="none" spc="0" normalizeH="0" baseline="0" noProof="0" dirty="0" smtClean="0">
                <a:ln>
                  <a:noFill/>
                </a:ln>
                <a:solidFill>
                  <a:schemeClr val="bg1"/>
                </a:solidFill>
                <a:effectLst/>
                <a:uLnTx/>
                <a:uFillTx/>
                <a:latin typeface="+mj-lt"/>
                <a:ea typeface="+mj-ea"/>
                <a:cs typeface="+mj-cs"/>
              </a:rPr>
              <a:t/>
            </a:r>
            <a:br>
              <a:rPr kumimoji="0" lang="en-US" sz="4400" b="1" i="0" u="none" strike="noStrike" kern="1200" cap="none" spc="0" normalizeH="0" baseline="0" noProof="0" dirty="0" smtClean="0">
                <a:ln>
                  <a:noFill/>
                </a:ln>
                <a:solidFill>
                  <a:schemeClr val="bg1"/>
                </a:solidFill>
                <a:effectLst/>
                <a:uLnTx/>
                <a:uFillTx/>
                <a:latin typeface="+mj-lt"/>
                <a:ea typeface="+mj-ea"/>
                <a:cs typeface="+mj-cs"/>
              </a:rPr>
            </a:br>
            <a:endParaRPr kumimoji="0" lang="en-US" sz="4400" b="0" i="0" u="none" strike="noStrike" kern="1200" cap="none" spc="0" normalizeH="0" baseline="0" noProof="0" dirty="0">
              <a:ln>
                <a:noFill/>
              </a:ln>
              <a:solidFill>
                <a:schemeClr val="bg1"/>
              </a:solidFill>
              <a:effectLst/>
              <a:uLnTx/>
              <a:uFillTx/>
              <a:latin typeface="+mj-lt"/>
              <a:ea typeface="+mj-ea"/>
              <a:cs typeface="+mj-cs"/>
            </a:endParaRPr>
          </a:p>
        </p:txBody>
      </p:sp>
      <p:pic>
        <p:nvPicPr>
          <p:cNvPr id="6" name="Picture 2"/>
          <p:cNvPicPr>
            <a:picLocks noChangeAspect="1" noChangeArrowheads="1"/>
          </p:cNvPicPr>
          <p:nvPr/>
        </p:nvPicPr>
        <p:blipFill>
          <a:blip r:embed="rId3" cstate="print"/>
          <a:srcRect/>
          <a:stretch>
            <a:fillRect/>
          </a:stretch>
        </p:blipFill>
        <p:spPr bwMode="auto">
          <a:xfrm>
            <a:off x="228600" y="762000"/>
            <a:ext cx="2895600" cy="2880827"/>
          </a:xfrm>
          <a:prstGeom prst="rect">
            <a:avLst/>
          </a:prstGeom>
          <a:ln>
            <a:noFill/>
          </a:ln>
          <a:effectLst>
            <a:softEdge rad="112500"/>
          </a:effectLst>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9698" name="Rectangle 2"/>
          <p:cNvSpPr>
            <a:spLocks noGrp="1" noRot="1" noChangeArrowheads="1"/>
          </p:cNvSpPr>
          <p:nvPr>
            <p:ph type="title"/>
          </p:nvPr>
        </p:nvSpPr>
        <p:spPr/>
        <p:txBody>
          <a:bodyPr>
            <a:normAutofit/>
          </a:bodyPr>
          <a:lstStyle/>
          <a:p>
            <a:pPr eaLnBrk="1" hangingPunct="1">
              <a:defRPr/>
            </a:pPr>
            <a:r>
              <a:rPr lang="en-US" sz="4000" b="1" dirty="0" smtClean="0">
                <a:solidFill>
                  <a:srgbClr val="002060"/>
                </a:solidFill>
                <a:effectLst>
                  <a:outerShdw blurRad="38100" dist="38100" dir="2700000" algn="tl">
                    <a:srgbClr val="000000">
                      <a:alpha val="43137"/>
                    </a:srgbClr>
                  </a:outerShdw>
                </a:effectLst>
              </a:rPr>
              <a:t>Second Inaugural Address</a:t>
            </a:r>
          </a:p>
        </p:txBody>
      </p:sp>
      <p:sp>
        <p:nvSpPr>
          <p:cNvPr id="29699" name="Rectangle 3"/>
          <p:cNvSpPr>
            <a:spLocks noGrp="1" noChangeArrowheads="1"/>
          </p:cNvSpPr>
          <p:nvPr>
            <p:ph sz="quarter" idx="1"/>
          </p:nvPr>
        </p:nvSpPr>
        <p:spPr>
          <a:xfrm>
            <a:off x="301752" y="1676400"/>
            <a:ext cx="3279648" cy="4422648"/>
          </a:xfrm>
        </p:spPr>
        <p:txBody>
          <a:bodyPr>
            <a:normAutofit fontScale="77500" lnSpcReduction="20000"/>
          </a:bodyPr>
          <a:lstStyle/>
          <a:p>
            <a:pPr eaLnBrk="1" hangingPunct="1">
              <a:lnSpc>
                <a:spcPct val="90000"/>
              </a:lnSpc>
              <a:defRPr/>
            </a:pPr>
            <a:r>
              <a:rPr lang="en-US" dirty="0" smtClean="0"/>
              <a:t>Delivered on March 4, 1805</a:t>
            </a:r>
          </a:p>
          <a:p>
            <a:pPr eaLnBrk="1" hangingPunct="1">
              <a:lnSpc>
                <a:spcPct val="90000"/>
              </a:lnSpc>
              <a:defRPr/>
            </a:pPr>
            <a:r>
              <a:rPr lang="en-US" dirty="0" smtClean="0"/>
              <a:t>Stresses the importance of American neutrality in matters of foreign affairs</a:t>
            </a:r>
          </a:p>
          <a:p>
            <a:pPr eaLnBrk="1" hangingPunct="1">
              <a:lnSpc>
                <a:spcPct val="90000"/>
              </a:lnSpc>
              <a:defRPr/>
            </a:pPr>
            <a:r>
              <a:rPr lang="en-US" dirty="0" smtClean="0"/>
              <a:t>Outlines the Louisiana Purchase and the processes by which the original inhabitants of the land will become citizens of the United States</a:t>
            </a:r>
          </a:p>
          <a:p>
            <a:pPr eaLnBrk="1" hangingPunct="1">
              <a:lnSpc>
                <a:spcPct val="90000"/>
              </a:lnSpc>
              <a:defRPr/>
            </a:pPr>
            <a:r>
              <a:rPr lang="en-US" dirty="0" smtClean="0"/>
              <a:t>Stresses the importance of harmony amongst all inhabitants of America</a:t>
            </a:r>
          </a:p>
        </p:txBody>
      </p:sp>
      <p:pic>
        <p:nvPicPr>
          <p:cNvPr id="1026" name="Picture 2"/>
          <p:cNvPicPr>
            <a:picLocks noChangeAspect="1" noChangeArrowheads="1"/>
          </p:cNvPicPr>
          <p:nvPr/>
        </p:nvPicPr>
        <p:blipFill>
          <a:blip r:embed="rId3" cstate="print"/>
          <a:srcRect/>
          <a:stretch>
            <a:fillRect/>
          </a:stretch>
        </p:blipFill>
        <p:spPr bwMode="auto">
          <a:xfrm>
            <a:off x="3657600" y="1524000"/>
            <a:ext cx="5238750" cy="37433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9400" y="228600"/>
            <a:ext cx="5867400" cy="869950"/>
          </a:xfrm>
        </p:spPr>
        <p:txBody>
          <a:bodyPr>
            <a:normAutofit/>
          </a:bodyPr>
          <a:lstStyle/>
          <a:p>
            <a:pPr algn="ctr"/>
            <a:r>
              <a:rPr lang="en-US" sz="3200" b="1" dirty="0" smtClean="0">
                <a:solidFill>
                  <a:srgbClr val="002060"/>
                </a:solidFill>
                <a:effectLst>
                  <a:outerShdw blurRad="38100" dist="38100" dir="2700000" algn="tl">
                    <a:srgbClr val="000000">
                      <a:alpha val="43137"/>
                    </a:srgbClr>
                  </a:outerShdw>
                </a:effectLst>
              </a:rPr>
              <a:t>The Jeffersonian Era</a:t>
            </a:r>
            <a:endParaRPr lang="en-US" sz="3200" b="1" dirty="0">
              <a:solidFill>
                <a:srgbClr val="002060"/>
              </a:solidFill>
              <a:effectLst>
                <a:outerShdw blurRad="38100" dist="38100" dir="2700000" algn="tl">
                  <a:srgbClr val="000000">
                    <a:alpha val="43137"/>
                  </a:srgbClr>
                </a:outerShdw>
              </a:effectLst>
            </a:endParaRPr>
          </a:p>
        </p:txBody>
      </p:sp>
      <p:sp>
        <p:nvSpPr>
          <p:cNvPr id="4" name="Content Placeholder 3"/>
          <p:cNvSpPr>
            <a:spLocks noGrp="1"/>
          </p:cNvSpPr>
          <p:nvPr>
            <p:ph sz="quarter" idx="1"/>
          </p:nvPr>
        </p:nvSpPr>
        <p:spPr>
          <a:xfrm>
            <a:off x="3048000" y="1219200"/>
            <a:ext cx="5486400" cy="4572000"/>
          </a:xfrm>
        </p:spPr>
        <p:txBody>
          <a:bodyPr>
            <a:normAutofit/>
          </a:bodyPr>
          <a:lstStyle/>
          <a:p>
            <a:pPr>
              <a:buClr>
                <a:schemeClr val="tx1"/>
              </a:buClr>
              <a:buFont typeface="Courier New" pitchFamily="49" charset="0"/>
              <a:buChar char="o"/>
            </a:pPr>
            <a:r>
              <a:rPr lang="en-US" dirty="0" smtClean="0"/>
              <a:t>Purchased </a:t>
            </a:r>
            <a:r>
              <a:rPr lang="en-US" dirty="0" smtClean="0">
                <a:solidFill>
                  <a:srgbClr val="C00000"/>
                </a:solidFill>
              </a:rPr>
              <a:t>Louisiana Territory from France for 15 Million</a:t>
            </a:r>
          </a:p>
          <a:p>
            <a:pPr>
              <a:buClr>
                <a:schemeClr val="tx1"/>
              </a:buClr>
              <a:buFont typeface="Courier New" pitchFamily="49" charset="0"/>
              <a:buChar char="o"/>
            </a:pPr>
            <a:r>
              <a:rPr lang="en-US" dirty="0" smtClean="0"/>
              <a:t>Sent </a:t>
            </a:r>
            <a:r>
              <a:rPr lang="en-US" dirty="0" smtClean="0">
                <a:solidFill>
                  <a:srgbClr val="C00000"/>
                </a:solidFill>
              </a:rPr>
              <a:t>Lewis &amp; Clark </a:t>
            </a:r>
            <a:r>
              <a:rPr lang="en-US" dirty="0" smtClean="0"/>
              <a:t>to Explore the Louisiana Territory.</a:t>
            </a:r>
          </a:p>
        </p:txBody>
      </p:sp>
      <p:pic>
        <p:nvPicPr>
          <p:cNvPr id="7169" name="Picture 1"/>
          <p:cNvPicPr>
            <a:picLocks noChangeAspect="1" noChangeArrowheads="1"/>
          </p:cNvPicPr>
          <p:nvPr/>
        </p:nvPicPr>
        <p:blipFill>
          <a:blip r:embed="rId3" cstate="print"/>
          <a:srcRect/>
          <a:stretch>
            <a:fillRect/>
          </a:stretch>
        </p:blipFill>
        <p:spPr bwMode="auto">
          <a:xfrm>
            <a:off x="152400" y="1066800"/>
            <a:ext cx="2730153" cy="5210175"/>
          </a:xfrm>
          <a:prstGeom prst="rect">
            <a:avLst/>
          </a:prstGeom>
          <a:ln>
            <a:noFill/>
          </a:ln>
          <a:effectLst>
            <a:softEdge rad="112500"/>
          </a:effectLst>
        </p:spPr>
      </p:pic>
      <p:pic>
        <p:nvPicPr>
          <p:cNvPr id="1027" name="Picture 3"/>
          <p:cNvPicPr>
            <a:picLocks noChangeAspect="1" noChangeArrowheads="1"/>
          </p:cNvPicPr>
          <p:nvPr/>
        </p:nvPicPr>
        <p:blipFill>
          <a:blip r:embed="rId4" cstate="print"/>
          <a:srcRect/>
          <a:stretch>
            <a:fillRect/>
          </a:stretch>
        </p:blipFill>
        <p:spPr bwMode="auto">
          <a:xfrm>
            <a:off x="3276600" y="3124200"/>
            <a:ext cx="5010150" cy="304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noChangeArrowheads="1"/>
          </p:cNvPicPr>
          <p:nvPr/>
        </p:nvPicPr>
        <p:blipFill>
          <a:blip r:embed="rId3" cstate="print"/>
          <a:srcRect/>
          <a:stretch>
            <a:fillRect/>
          </a:stretch>
        </p:blipFill>
        <p:spPr bwMode="auto">
          <a:xfrm>
            <a:off x="457200" y="990600"/>
            <a:ext cx="8077200" cy="4913886"/>
          </a:xfrm>
          <a:prstGeom prst="rect">
            <a:avLst/>
          </a:prstGeom>
          <a:noFill/>
          <a:ln w="9525">
            <a:noFill/>
            <a:miter lim="800000"/>
            <a:headEnd/>
            <a:tailEnd/>
          </a:ln>
          <a:effectLst/>
        </p:spPr>
      </p:pic>
      <p:sp>
        <p:nvSpPr>
          <p:cNvPr id="4" name="Rectangle 3"/>
          <p:cNvSpPr/>
          <p:nvPr/>
        </p:nvSpPr>
        <p:spPr>
          <a:xfrm>
            <a:off x="762000" y="228600"/>
            <a:ext cx="7848600" cy="646331"/>
          </a:xfrm>
          <a:prstGeom prst="rect">
            <a:avLst/>
          </a:prstGeom>
        </p:spPr>
        <p:txBody>
          <a:bodyPr wrap="square">
            <a:spAutoFit/>
          </a:bodyPr>
          <a:lstStyle/>
          <a:p>
            <a:r>
              <a:rPr lang="en-US" sz="3600" b="1" dirty="0" smtClean="0">
                <a:solidFill>
                  <a:srgbClr val="002060"/>
                </a:solidFill>
              </a:rPr>
              <a:t>LOUISIANA PURCHASE - 1803</a:t>
            </a:r>
            <a:endParaRPr lang="en-US" sz="3600" dirty="0">
              <a:solidFill>
                <a:srgbClr val="00206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srcRect/>
          <a:stretch>
            <a:fillRect/>
          </a:stretch>
        </p:blipFill>
        <p:spPr bwMode="auto">
          <a:xfrm>
            <a:off x="4572000" y="1676400"/>
            <a:ext cx="4238625" cy="4286250"/>
          </a:xfrm>
          <a:prstGeom prst="rect">
            <a:avLst/>
          </a:prstGeom>
          <a:ln>
            <a:noFill/>
          </a:ln>
          <a:effectLst>
            <a:softEdge rad="112500"/>
          </a:effectLst>
        </p:spPr>
      </p:pic>
      <p:sp>
        <p:nvSpPr>
          <p:cNvPr id="4" name="TextBox 3"/>
          <p:cNvSpPr txBox="1"/>
          <p:nvPr/>
        </p:nvSpPr>
        <p:spPr>
          <a:xfrm>
            <a:off x="228600" y="1905000"/>
            <a:ext cx="4267200" cy="3970318"/>
          </a:xfrm>
          <a:prstGeom prst="rect">
            <a:avLst/>
          </a:prstGeom>
          <a:noFill/>
        </p:spPr>
        <p:txBody>
          <a:bodyPr wrap="square" rtlCol="0">
            <a:spAutoFit/>
          </a:bodyPr>
          <a:lstStyle/>
          <a:p>
            <a:pPr>
              <a:buFont typeface="Arial" pitchFamily="34" charset="0"/>
              <a:buChar char="•"/>
            </a:pPr>
            <a:r>
              <a:rPr lang="en-US" sz="2800" dirty="0" smtClean="0"/>
              <a:t> </a:t>
            </a:r>
            <a:r>
              <a:rPr lang="en-US" sz="2800" dirty="0" smtClean="0">
                <a:solidFill>
                  <a:srgbClr val="C00000"/>
                </a:solidFill>
              </a:rPr>
              <a:t>Lewis &amp; Clark</a:t>
            </a:r>
          </a:p>
          <a:p>
            <a:pPr>
              <a:buFont typeface="Arial" pitchFamily="34" charset="0"/>
              <a:buChar char="•"/>
            </a:pPr>
            <a:r>
              <a:rPr lang="en-US" sz="2800" dirty="0" smtClean="0">
                <a:solidFill>
                  <a:srgbClr val="C00000"/>
                </a:solidFill>
              </a:rPr>
              <a:t> Sacagawea </a:t>
            </a:r>
            <a:r>
              <a:rPr lang="en-US" sz="2800" dirty="0" smtClean="0"/>
              <a:t/>
            </a:r>
            <a:br>
              <a:rPr lang="en-US" sz="2800" dirty="0" smtClean="0"/>
            </a:br>
            <a:r>
              <a:rPr lang="en-US" sz="2800" dirty="0" smtClean="0"/>
              <a:t>(American-Indian Guide)</a:t>
            </a:r>
          </a:p>
          <a:p>
            <a:pPr>
              <a:buFont typeface="Arial" pitchFamily="34" charset="0"/>
              <a:buChar char="•"/>
            </a:pPr>
            <a:r>
              <a:rPr lang="en-US" sz="2800" dirty="0" smtClean="0"/>
              <a:t> 33 Soldiers &amp; </a:t>
            </a:r>
            <a:br>
              <a:rPr lang="en-US" sz="2800" dirty="0" smtClean="0"/>
            </a:br>
            <a:r>
              <a:rPr lang="en-US" sz="2800" dirty="0" smtClean="0"/>
              <a:t>Other Mountain Men</a:t>
            </a:r>
          </a:p>
          <a:p>
            <a:pPr>
              <a:buFont typeface="Arial" pitchFamily="34" charset="0"/>
              <a:buChar char="•"/>
            </a:pPr>
            <a:r>
              <a:rPr lang="en-US" sz="2800" dirty="0" smtClean="0"/>
              <a:t> </a:t>
            </a:r>
            <a:r>
              <a:rPr lang="en-US" sz="2800" dirty="0" smtClean="0">
                <a:solidFill>
                  <a:srgbClr val="C00000"/>
                </a:solidFill>
              </a:rPr>
              <a:t>Start in 1804 – Ended in 1806</a:t>
            </a:r>
          </a:p>
          <a:p>
            <a:pPr>
              <a:buFont typeface="Arial" pitchFamily="34" charset="0"/>
              <a:buChar char="•"/>
            </a:pPr>
            <a:r>
              <a:rPr lang="en-US" sz="2800" dirty="0" smtClean="0"/>
              <a:t> Traveled 8,000 miles in 2½ Years</a:t>
            </a:r>
            <a:endParaRPr lang="en-US" sz="2800" dirty="0"/>
          </a:p>
        </p:txBody>
      </p:sp>
      <p:sp>
        <p:nvSpPr>
          <p:cNvPr id="9" name="TextBox 8"/>
          <p:cNvSpPr txBox="1"/>
          <p:nvPr/>
        </p:nvSpPr>
        <p:spPr>
          <a:xfrm>
            <a:off x="304800" y="1752600"/>
            <a:ext cx="8534400" cy="4572000"/>
          </a:xfrm>
          <a:prstGeom prst="rect">
            <a:avLst/>
          </a:prstGeom>
          <a:ln>
            <a:solidFill>
              <a:srgbClr val="C00000"/>
            </a:solidFill>
          </a:ln>
          <a:effectLst>
            <a:innerShdw blurRad="63500" dist="50800" dir="18900000">
              <a:prstClr val="black">
                <a:alpha val="50000"/>
              </a:prstClr>
            </a:innerShdw>
          </a:effectLst>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2800" dirty="0" smtClean="0"/>
              <a:t>In a letter dated June 20, 1803, Jefferson wrote to Lewis</a:t>
            </a:r>
          </a:p>
          <a:p>
            <a:endParaRPr lang="en-US" sz="2800" dirty="0" smtClean="0"/>
          </a:p>
          <a:p>
            <a:r>
              <a:rPr lang="en-US" sz="2800" b="1" dirty="0" smtClean="0"/>
              <a:t>“</a:t>
            </a:r>
            <a:r>
              <a:rPr lang="en-US" sz="2800" dirty="0" smtClean="0"/>
              <a:t> The object of your mission is to explore the Missouri river, and such principal stream of it as by its course and communication with the waters of the Pacific Ocean whether the Columbia, Oregon, Colorado or any other river may offer the most direct and practicable water communication across this continent for the purposes of commerce.</a:t>
            </a:r>
          </a:p>
          <a:p>
            <a:endParaRPr lang="en-US" sz="2800" dirty="0"/>
          </a:p>
        </p:txBody>
      </p:sp>
      <p:sp>
        <p:nvSpPr>
          <p:cNvPr id="10" name="Rectangle 9"/>
          <p:cNvSpPr/>
          <p:nvPr/>
        </p:nvSpPr>
        <p:spPr>
          <a:xfrm>
            <a:off x="1600200" y="228600"/>
            <a:ext cx="5801589" cy="923330"/>
          </a:xfrm>
          <a:prstGeom prst="rect">
            <a:avLst/>
          </a:prstGeom>
          <a:noFill/>
        </p:spPr>
        <p:txBody>
          <a:bodyPr wrap="none" lIns="91440" tIns="45720" rIns="91440" bIns="45720">
            <a:spAutoFit/>
          </a:bodyPr>
          <a:lstStyle/>
          <a:p>
            <a:pPr algn="ctr"/>
            <a:r>
              <a:rPr lang="en-US" sz="5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The Journey Begins</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4102" name="Picture 6"/>
          <p:cNvPicPr>
            <a:picLocks noChangeAspect="1" noChangeArrowheads="1"/>
          </p:cNvPicPr>
          <p:nvPr/>
        </p:nvPicPr>
        <p:blipFill>
          <a:blip r:embed="rId4" cstate="print"/>
          <a:srcRect/>
          <a:stretch>
            <a:fillRect/>
          </a:stretch>
        </p:blipFill>
        <p:spPr bwMode="auto">
          <a:xfrm>
            <a:off x="0" y="-110541"/>
            <a:ext cx="9144000" cy="6968541"/>
          </a:xfrm>
          <a:prstGeom prst="rect">
            <a:avLst/>
          </a:prstGeom>
          <a:noFill/>
          <a:ln w="9525">
            <a:noFill/>
            <a:miter lim="800000"/>
            <a:headEnd/>
            <a:tailEnd/>
          </a:ln>
          <a:effectLst/>
        </p:spPr>
      </p:pic>
      <p:sp>
        <p:nvSpPr>
          <p:cNvPr id="12" name="Rectangle 11"/>
          <p:cNvSpPr/>
          <p:nvPr/>
        </p:nvSpPr>
        <p:spPr>
          <a:xfrm>
            <a:off x="6477000" y="5943600"/>
            <a:ext cx="2438400" cy="707886"/>
          </a:xfrm>
          <a:prstGeom prst="rect">
            <a:avLst/>
          </a:prstGeom>
          <a:solidFill>
            <a:schemeClr val="bg2"/>
          </a:solidFill>
          <a:ln w="38100">
            <a:solidFill>
              <a:srgbClr val="FF0000"/>
            </a:solidFill>
          </a:ln>
        </p:spPr>
        <p:txBody>
          <a:bodyPr wrap="square">
            <a:spAutoFit/>
          </a:bodyPr>
          <a:lstStyle/>
          <a:p>
            <a:r>
              <a:rPr lang="en-US" sz="2000" b="1" dirty="0" smtClean="0">
                <a:solidFill>
                  <a:srgbClr val="FF0000"/>
                </a:solidFill>
              </a:rPr>
              <a:t>Inbound - West</a:t>
            </a:r>
          </a:p>
          <a:p>
            <a:r>
              <a:rPr lang="en-US" sz="2000" b="1" dirty="0" smtClean="0">
                <a:solidFill>
                  <a:srgbClr val="0070C0"/>
                </a:solidFill>
              </a:rPr>
              <a:t>Outbound – East</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ppt_x-.2"/>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9" dur="500"/>
                                        <p:tgtEl>
                                          <p:spTgt spid="10"/>
                                        </p:tgtEl>
                                      </p:cBhvr>
                                    </p:animEffect>
                                  </p:childTnLst>
                                </p:cTn>
                              </p:par>
                              <p:par>
                                <p:cTn id="10" presetID="58" presetClass="entr" presetSubtype="0" accel="10000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strVal val="#ppt_w*2.5"/>
                                          </p:val>
                                        </p:tav>
                                        <p:tav tm="100000">
                                          <p:val>
                                            <p:strVal val="#ppt_w"/>
                                          </p:val>
                                        </p:tav>
                                      </p:tavLst>
                                    </p:anim>
                                    <p:anim calcmode="lin" valueType="num">
                                      <p:cBhvr>
                                        <p:cTn id="13" dur="500" fill="hold"/>
                                        <p:tgtEl>
                                          <p:spTgt spid="9"/>
                                        </p:tgtEl>
                                        <p:attrNameLst>
                                          <p:attrName>ppt_h</p:attrName>
                                        </p:attrNameLst>
                                      </p:cBhvr>
                                      <p:tavLst>
                                        <p:tav tm="0">
                                          <p:val>
                                            <p:strVal val="#ppt_h*0.01"/>
                                          </p:val>
                                        </p:tav>
                                        <p:tav tm="100000">
                                          <p:val>
                                            <p:strVal val="#ppt_h"/>
                                          </p:val>
                                        </p:tav>
                                      </p:tavLst>
                                    </p:anim>
                                    <p:anim calcmode="lin" valueType="num">
                                      <p:cBhvr>
                                        <p:cTn id="14" dur="500" fill="hold"/>
                                        <p:tgtEl>
                                          <p:spTgt spid="9"/>
                                        </p:tgtEl>
                                        <p:attrNameLst>
                                          <p:attrName>ppt_x</p:attrName>
                                        </p:attrNameLst>
                                      </p:cBhvr>
                                      <p:tavLst>
                                        <p:tav tm="0">
                                          <p:val>
                                            <p:strVal val="#ppt_x"/>
                                          </p:val>
                                        </p:tav>
                                        <p:tav tm="100000">
                                          <p:val>
                                            <p:strVal val="#ppt_x"/>
                                          </p:val>
                                        </p:tav>
                                      </p:tavLst>
                                    </p:anim>
                                    <p:anim calcmode="lin" valueType="num">
                                      <p:cBhvr>
                                        <p:cTn id="15" dur="500" fill="hold"/>
                                        <p:tgtEl>
                                          <p:spTgt spid="9"/>
                                        </p:tgtEl>
                                        <p:attrNameLst>
                                          <p:attrName>ppt_y</p:attrName>
                                        </p:attrNameLst>
                                      </p:cBhvr>
                                      <p:tavLst>
                                        <p:tav tm="0">
                                          <p:val>
                                            <p:strVal val="#ppt_h+1"/>
                                          </p:val>
                                        </p:tav>
                                        <p:tav tm="100000">
                                          <p:val>
                                            <p:strVal val="#ppt_y"/>
                                          </p:val>
                                        </p:tav>
                                      </p:tavLst>
                                    </p:anim>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58" presetClass="entr" presetSubtype="0" accel="100000" fill="hold" grpId="1"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strVal val="#ppt_w*2.5"/>
                                          </p:val>
                                        </p:tav>
                                        <p:tav tm="100000">
                                          <p:val>
                                            <p:strVal val="#ppt_w"/>
                                          </p:val>
                                        </p:tav>
                                      </p:tavLst>
                                    </p:anim>
                                    <p:anim calcmode="lin" valueType="num">
                                      <p:cBhvr>
                                        <p:cTn id="22" dur="500" fill="hold"/>
                                        <p:tgtEl>
                                          <p:spTgt spid="4"/>
                                        </p:tgtEl>
                                        <p:attrNameLst>
                                          <p:attrName>ppt_h</p:attrName>
                                        </p:attrNameLst>
                                      </p:cBhvr>
                                      <p:tavLst>
                                        <p:tav tm="0">
                                          <p:val>
                                            <p:strVal val="#ppt_h*0.01"/>
                                          </p:val>
                                        </p:tav>
                                        <p:tav tm="100000">
                                          <p:val>
                                            <p:strVal val="#ppt_h"/>
                                          </p:val>
                                        </p:tav>
                                      </p:tavLst>
                                    </p:anim>
                                    <p:anim calcmode="lin" valueType="num">
                                      <p:cBhvr>
                                        <p:cTn id="23" dur="500" fill="hold"/>
                                        <p:tgtEl>
                                          <p:spTgt spid="4"/>
                                        </p:tgtEl>
                                        <p:attrNameLst>
                                          <p:attrName>ppt_x</p:attrName>
                                        </p:attrNameLst>
                                      </p:cBhvr>
                                      <p:tavLst>
                                        <p:tav tm="0">
                                          <p:val>
                                            <p:strVal val="#ppt_x"/>
                                          </p:val>
                                        </p:tav>
                                        <p:tav tm="100000">
                                          <p:val>
                                            <p:strVal val="#ppt_x"/>
                                          </p:val>
                                        </p:tav>
                                      </p:tavLst>
                                    </p:anim>
                                    <p:anim calcmode="lin" valueType="num">
                                      <p:cBhvr>
                                        <p:cTn id="24" dur="500" fill="hold"/>
                                        <p:tgtEl>
                                          <p:spTgt spid="4"/>
                                        </p:tgtEl>
                                        <p:attrNameLst>
                                          <p:attrName>ppt_y</p:attrName>
                                        </p:attrNameLst>
                                      </p:cBhvr>
                                      <p:tavLst>
                                        <p:tav tm="0">
                                          <p:val>
                                            <p:strVal val="#ppt_h+1"/>
                                          </p:val>
                                        </p:tav>
                                        <p:tav tm="100000">
                                          <p:val>
                                            <p:strVal val="#ppt_y"/>
                                          </p:val>
                                        </p:tav>
                                      </p:tavLst>
                                    </p:anim>
                                    <p:animEffect transition="in" filter="fade">
                                      <p:cBhvr>
                                        <p:cTn id="25" dur="500"/>
                                        <p:tgtEl>
                                          <p:spTgt spid="4"/>
                                        </p:tgtEl>
                                      </p:cBhvr>
                                    </p:animEffect>
                                  </p:childTnLst>
                                </p:cTn>
                              </p:par>
                              <p:par>
                                <p:cTn id="26" presetID="9" presetClass="exit" presetSubtype="0" fill="hold" grpId="1" nodeType="withEffect">
                                  <p:stCondLst>
                                    <p:cond delay="0"/>
                                  </p:stCondLst>
                                  <p:childTnLst>
                                    <p:animEffect transition="out" filter="dissolve">
                                      <p:cBhvr>
                                        <p:cTn id="27" dur="500"/>
                                        <p:tgtEl>
                                          <p:spTgt spid="9"/>
                                        </p:tgtEl>
                                      </p:cBhvr>
                                    </p:animEffect>
                                    <p:set>
                                      <p:cBhvr>
                                        <p:cTn id="28" dur="1" fill="hold">
                                          <p:stCondLst>
                                            <p:cond delay="499"/>
                                          </p:stCondLst>
                                        </p:cTn>
                                        <p:tgtEl>
                                          <p:spTgt spid="9"/>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5" presetClass="entr" presetSubtype="0" fill="hold" nodeType="clickEffect">
                                  <p:stCondLst>
                                    <p:cond delay="0"/>
                                  </p:stCondLst>
                                  <p:childTnLst>
                                    <p:set>
                                      <p:cBhvr>
                                        <p:cTn id="32" dur="1" fill="hold">
                                          <p:stCondLst>
                                            <p:cond delay="0"/>
                                          </p:stCondLst>
                                        </p:cTn>
                                        <p:tgtEl>
                                          <p:spTgt spid="4102"/>
                                        </p:tgtEl>
                                        <p:attrNameLst>
                                          <p:attrName>style.visibility</p:attrName>
                                        </p:attrNameLst>
                                      </p:cBhvr>
                                      <p:to>
                                        <p:strVal val="visible"/>
                                      </p:to>
                                    </p:set>
                                    <p:anim calcmode="lin" valueType="num">
                                      <p:cBhvr>
                                        <p:cTn id="33" dur="500" decel="50000" fill="hold">
                                          <p:stCondLst>
                                            <p:cond delay="0"/>
                                          </p:stCondLst>
                                        </p:cTn>
                                        <p:tgtEl>
                                          <p:spTgt spid="4102"/>
                                        </p:tgtEl>
                                        <p:attrNameLst>
                                          <p:attrName>style.rotation</p:attrName>
                                        </p:attrNameLst>
                                      </p:cBhvr>
                                      <p:tavLst>
                                        <p:tav tm="0">
                                          <p:val>
                                            <p:fltVal val="-90"/>
                                          </p:val>
                                        </p:tav>
                                        <p:tav tm="100000">
                                          <p:val>
                                            <p:fltVal val="0"/>
                                          </p:val>
                                        </p:tav>
                                      </p:tavLst>
                                    </p:anim>
                                    <p:anim calcmode="lin" valueType="num">
                                      <p:cBhvr>
                                        <p:cTn id="34" dur="500" decel="50000" fill="hold">
                                          <p:stCondLst>
                                            <p:cond delay="0"/>
                                          </p:stCondLst>
                                        </p:cTn>
                                        <p:tgtEl>
                                          <p:spTgt spid="4102"/>
                                        </p:tgtEl>
                                        <p:attrNameLst>
                                          <p:attrName>ppt_w</p:attrName>
                                        </p:attrNameLst>
                                      </p:cBhvr>
                                      <p:tavLst>
                                        <p:tav tm="0">
                                          <p:val>
                                            <p:strVal val="#ppt_w"/>
                                          </p:val>
                                        </p:tav>
                                        <p:tav tm="100000">
                                          <p:val>
                                            <p:strVal val="#ppt_w*.05"/>
                                          </p:val>
                                        </p:tav>
                                      </p:tavLst>
                                    </p:anim>
                                    <p:anim calcmode="lin" valueType="num">
                                      <p:cBhvr>
                                        <p:cTn id="35" dur="500" accel="50000" fill="hold">
                                          <p:stCondLst>
                                            <p:cond delay="500"/>
                                          </p:stCondLst>
                                        </p:cTn>
                                        <p:tgtEl>
                                          <p:spTgt spid="4102"/>
                                        </p:tgtEl>
                                        <p:attrNameLst>
                                          <p:attrName>ppt_w</p:attrName>
                                        </p:attrNameLst>
                                      </p:cBhvr>
                                      <p:tavLst>
                                        <p:tav tm="0">
                                          <p:val>
                                            <p:strVal val="#ppt_w*.05"/>
                                          </p:val>
                                        </p:tav>
                                        <p:tav tm="100000">
                                          <p:val>
                                            <p:strVal val="#ppt_w"/>
                                          </p:val>
                                        </p:tav>
                                      </p:tavLst>
                                    </p:anim>
                                    <p:anim calcmode="lin" valueType="num">
                                      <p:cBhvr>
                                        <p:cTn id="36" dur="1000" fill="hold"/>
                                        <p:tgtEl>
                                          <p:spTgt spid="4102"/>
                                        </p:tgtEl>
                                        <p:attrNameLst>
                                          <p:attrName>ppt_h</p:attrName>
                                        </p:attrNameLst>
                                      </p:cBhvr>
                                      <p:tavLst>
                                        <p:tav tm="0">
                                          <p:val>
                                            <p:strVal val="#ppt_h"/>
                                          </p:val>
                                        </p:tav>
                                        <p:tav tm="100000">
                                          <p:val>
                                            <p:strVal val="#ppt_h"/>
                                          </p:val>
                                        </p:tav>
                                      </p:tavLst>
                                    </p:anim>
                                    <p:anim calcmode="lin" valueType="num">
                                      <p:cBhvr>
                                        <p:cTn id="37" dur="500" decel="50000" fill="hold">
                                          <p:stCondLst>
                                            <p:cond delay="0"/>
                                          </p:stCondLst>
                                        </p:cTn>
                                        <p:tgtEl>
                                          <p:spTgt spid="4102"/>
                                        </p:tgtEl>
                                        <p:attrNameLst>
                                          <p:attrName>ppt_x</p:attrName>
                                        </p:attrNameLst>
                                      </p:cBhvr>
                                      <p:tavLst>
                                        <p:tav tm="0">
                                          <p:val>
                                            <p:strVal val="#ppt_x+.4"/>
                                          </p:val>
                                        </p:tav>
                                        <p:tav tm="100000">
                                          <p:val>
                                            <p:strVal val="#ppt_x"/>
                                          </p:val>
                                        </p:tav>
                                      </p:tavLst>
                                    </p:anim>
                                    <p:anim calcmode="lin" valueType="num">
                                      <p:cBhvr>
                                        <p:cTn id="38" dur="500" decel="50000" fill="hold">
                                          <p:stCondLst>
                                            <p:cond delay="0"/>
                                          </p:stCondLst>
                                        </p:cTn>
                                        <p:tgtEl>
                                          <p:spTgt spid="4102"/>
                                        </p:tgtEl>
                                        <p:attrNameLst>
                                          <p:attrName>ppt_y</p:attrName>
                                        </p:attrNameLst>
                                      </p:cBhvr>
                                      <p:tavLst>
                                        <p:tav tm="0">
                                          <p:val>
                                            <p:strVal val="#ppt_y-.2"/>
                                          </p:val>
                                        </p:tav>
                                        <p:tav tm="100000">
                                          <p:val>
                                            <p:strVal val="#ppt_y+.1"/>
                                          </p:val>
                                        </p:tav>
                                      </p:tavLst>
                                    </p:anim>
                                    <p:anim calcmode="lin" valueType="num">
                                      <p:cBhvr>
                                        <p:cTn id="39" dur="500" accel="50000" fill="hold">
                                          <p:stCondLst>
                                            <p:cond delay="500"/>
                                          </p:stCondLst>
                                        </p:cTn>
                                        <p:tgtEl>
                                          <p:spTgt spid="4102"/>
                                        </p:tgtEl>
                                        <p:attrNameLst>
                                          <p:attrName>ppt_y</p:attrName>
                                        </p:attrNameLst>
                                      </p:cBhvr>
                                      <p:tavLst>
                                        <p:tav tm="0">
                                          <p:val>
                                            <p:strVal val="#ppt_y+.1"/>
                                          </p:val>
                                        </p:tav>
                                        <p:tav tm="100000">
                                          <p:val>
                                            <p:strVal val="#ppt_y"/>
                                          </p:val>
                                        </p:tav>
                                      </p:tavLst>
                                    </p:anim>
                                    <p:animEffect transition="in" filter="fade">
                                      <p:cBhvr>
                                        <p:cTn id="40" dur="1000" decel="50000">
                                          <p:stCondLst>
                                            <p:cond delay="0"/>
                                          </p:stCondLst>
                                        </p:cTn>
                                        <p:tgtEl>
                                          <p:spTgt spid="4102"/>
                                        </p:tgtEl>
                                      </p:cBhvr>
                                    </p:animEffect>
                                  </p:childTnLst>
                                </p:cTn>
                              </p:par>
                              <p:par>
                                <p:cTn id="41" presetID="55"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1000" fill="hold"/>
                                        <p:tgtEl>
                                          <p:spTgt spid="12"/>
                                        </p:tgtEl>
                                        <p:attrNameLst>
                                          <p:attrName>ppt_w</p:attrName>
                                        </p:attrNameLst>
                                      </p:cBhvr>
                                      <p:tavLst>
                                        <p:tav tm="0">
                                          <p:val>
                                            <p:strVal val="#ppt_w*0.70"/>
                                          </p:val>
                                        </p:tav>
                                        <p:tav tm="100000">
                                          <p:val>
                                            <p:strVal val="#ppt_w"/>
                                          </p:val>
                                        </p:tav>
                                      </p:tavLst>
                                    </p:anim>
                                    <p:anim calcmode="lin" valueType="num">
                                      <p:cBhvr>
                                        <p:cTn id="44" dur="1000" fill="hold"/>
                                        <p:tgtEl>
                                          <p:spTgt spid="12"/>
                                        </p:tgtEl>
                                        <p:attrNameLst>
                                          <p:attrName>ppt_h</p:attrName>
                                        </p:attrNameLst>
                                      </p:cBhvr>
                                      <p:tavLst>
                                        <p:tav tm="0">
                                          <p:val>
                                            <p:strVal val="#ppt_h"/>
                                          </p:val>
                                        </p:tav>
                                        <p:tav tm="100000">
                                          <p:val>
                                            <p:strVal val="#ppt_h"/>
                                          </p:val>
                                        </p:tav>
                                      </p:tavLst>
                                    </p:anim>
                                    <p:animEffect transition="in" filter="fade">
                                      <p:cBhvr>
                                        <p:cTn id="45" dur="1000"/>
                                        <p:tgtEl>
                                          <p:spTgt spid="12"/>
                                        </p:tgtEl>
                                      </p:cBhvr>
                                    </p:animEffect>
                                  </p:childTnLst>
                                </p:cTn>
                              </p:par>
                              <p:par>
                                <p:cTn id="46" presetID="9" presetClass="exit" presetSubtype="0" fill="hold" grpId="1" nodeType="withEffect">
                                  <p:stCondLst>
                                    <p:cond delay="0"/>
                                  </p:stCondLst>
                                  <p:childTnLst>
                                    <p:animEffect transition="out" filter="dissolve">
                                      <p:cBhvr>
                                        <p:cTn id="47" dur="500"/>
                                        <p:tgtEl>
                                          <p:spTgt spid="10"/>
                                        </p:tgtEl>
                                      </p:cBhvr>
                                    </p:animEffect>
                                    <p:set>
                                      <p:cBhvr>
                                        <p:cTn id="48" dur="1" fill="hold">
                                          <p:stCondLst>
                                            <p:cond delay="499"/>
                                          </p:stCondLst>
                                        </p:cTn>
                                        <p:tgtEl>
                                          <p:spTgt spid="10"/>
                                        </p:tgtEl>
                                        <p:attrNameLst>
                                          <p:attrName>style.visibility</p:attrName>
                                        </p:attrNameLst>
                                      </p:cBhvr>
                                      <p:to>
                                        <p:strVal val="hidden"/>
                                      </p:to>
                                    </p:set>
                                  </p:childTnLst>
                                </p:cTn>
                              </p:par>
                              <p:par>
                                <p:cTn id="49" presetID="9" presetClass="exit" presetSubtype="0" fill="hold" grpId="0" nodeType="withEffect">
                                  <p:stCondLst>
                                    <p:cond delay="0"/>
                                  </p:stCondLst>
                                  <p:childTnLst>
                                    <p:animEffect transition="out" filter="dissolve">
                                      <p:cBhvr>
                                        <p:cTn id="50" dur="500"/>
                                        <p:tgtEl>
                                          <p:spTgt spid="4"/>
                                        </p:tgtEl>
                                      </p:cBhvr>
                                    </p:animEffect>
                                    <p:set>
                                      <p:cBhvr>
                                        <p:cTn id="51"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9" grpId="0" animBg="1"/>
      <p:bldP spid="9" grpId="1" animBg="1"/>
      <p:bldP spid="10" grpId="0"/>
      <p:bldP spid="10" grpId="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rrowheads="1"/>
          </p:cNvSpPr>
          <p:nvPr>
            <p:ph type="title"/>
          </p:nvPr>
        </p:nvSpPr>
        <p:spPr/>
        <p:txBody>
          <a:bodyPr>
            <a:noAutofit/>
          </a:bodyPr>
          <a:lstStyle/>
          <a:p>
            <a:pPr eaLnBrk="1" hangingPunct="1">
              <a:defRPr/>
            </a:pPr>
            <a:r>
              <a:rPr lang="en-US" sz="4800" b="1" dirty="0" smtClean="0">
                <a:solidFill>
                  <a:srgbClr val="C00000"/>
                </a:solidFill>
                <a:effectLst>
                  <a:outerShdw blurRad="38100" dist="38100" dir="2700000" algn="tl">
                    <a:srgbClr val="000000">
                      <a:alpha val="43137"/>
                    </a:srgbClr>
                  </a:outerShdw>
                </a:effectLst>
              </a:rPr>
              <a:t>Embargo Act of 1807</a:t>
            </a:r>
          </a:p>
        </p:txBody>
      </p:sp>
      <p:sp>
        <p:nvSpPr>
          <p:cNvPr id="30723" name="Rectangle 3"/>
          <p:cNvSpPr>
            <a:spLocks noGrp="1" noChangeArrowheads="1"/>
          </p:cNvSpPr>
          <p:nvPr>
            <p:ph sz="quarter" idx="1"/>
          </p:nvPr>
        </p:nvSpPr>
        <p:spPr/>
        <p:txBody>
          <a:bodyPr>
            <a:normAutofit lnSpcReduction="10000"/>
          </a:bodyPr>
          <a:lstStyle/>
          <a:p>
            <a:pPr eaLnBrk="1" hangingPunct="1">
              <a:lnSpc>
                <a:spcPct val="90000"/>
              </a:lnSpc>
              <a:defRPr/>
            </a:pPr>
            <a:r>
              <a:rPr lang="en-US" sz="2800" b="1" dirty="0" smtClean="0"/>
              <a:t>1803 - Renewal of the </a:t>
            </a:r>
            <a:r>
              <a:rPr lang="en-US" sz="2800" b="1" dirty="0" smtClean="0">
                <a:solidFill>
                  <a:srgbClr val="C00000"/>
                </a:solidFill>
              </a:rPr>
              <a:t>Napoleonic Wars </a:t>
            </a:r>
            <a:r>
              <a:rPr lang="en-US" sz="2800" b="1" dirty="0" smtClean="0"/>
              <a:t>between </a:t>
            </a:r>
            <a:r>
              <a:rPr lang="en-US" sz="2800" b="1" dirty="0" smtClean="0">
                <a:solidFill>
                  <a:srgbClr val="C00000"/>
                </a:solidFill>
              </a:rPr>
              <a:t>France and Great Britain </a:t>
            </a:r>
          </a:p>
          <a:p>
            <a:pPr eaLnBrk="1" hangingPunct="1">
              <a:lnSpc>
                <a:spcPct val="90000"/>
              </a:lnSpc>
              <a:defRPr/>
            </a:pPr>
            <a:r>
              <a:rPr lang="en-US" sz="2800" b="1" dirty="0" smtClean="0">
                <a:solidFill>
                  <a:srgbClr val="C00000"/>
                </a:solidFill>
              </a:rPr>
              <a:t>America</a:t>
            </a:r>
            <a:r>
              <a:rPr lang="en-US" sz="2800" b="1" dirty="0" smtClean="0"/>
              <a:t> was once again </a:t>
            </a:r>
            <a:r>
              <a:rPr lang="en-US" sz="2800" b="1" dirty="0" smtClean="0">
                <a:solidFill>
                  <a:srgbClr val="C00000"/>
                </a:solidFill>
              </a:rPr>
              <a:t>trapped between </a:t>
            </a:r>
            <a:r>
              <a:rPr lang="en-US" sz="2800" b="1" dirty="0" smtClean="0"/>
              <a:t>the two nations</a:t>
            </a:r>
          </a:p>
          <a:p>
            <a:pPr eaLnBrk="1" hangingPunct="1">
              <a:lnSpc>
                <a:spcPct val="90000"/>
              </a:lnSpc>
              <a:defRPr/>
            </a:pPr>
            <a:r>
              <a:rPr lang="en-US" sz="2800" b="1" dirty="0" smtClean="0"/>
              <a:t>Jefferson wanting to </a:t>
            </a:r>
            <a:r>
              <a:rPr lang="en-US" sz="2800" b="1" dirty="0" smtClean="0">
                <a:solidFill>
                  <a:srgbClr val="C00000"/>
                </a:solidFill>
              </a:rPr>
              <a:t>stay neutral </a:t>
            </a:r>
            <a:r>
              <a:rPr lang="en-US" sz="2800" b="1" dirty="0" smtClean="0"/>
              <a:t>proposed an </a:t>
            </a:r>
            <a:r>
              <a:rPr lang="en-US" sz="2800" b="1" dirty="0" smtClean="0">
                <a:solidFill>
                  <a:srgbClr val="C00000"/>
                </a:solidFill>
              </a:rPr>
              <a:t>embargo on all foreign trade (Embargo Act)</a:t>
            </a:r>
          </a:p>
          <a:p>
            <a:pPr eaLnBrk="1" hangingPunct="1">
              <a:lnSpc>
                <a:spcPct val="90000"/>
              </a:lnSpc>
              <a:defRPr/>
            </a:pPr>
            <a:r>
              <a:rPr lang="en-US" sz="2800" b="1" dirty="0" smtClean="0"/>
              <a:t>This was highly </a:t>
            </a:r>
            <a:r>
              <a:rPr lang="en-US" sz="2800" b="1" dirty="0" smtClean="0">
                <a:solidFill>
                  <a:srgbClr val="C00000"/>
                </a:solidFill>
              </a:rPr>
              <a:t>unsuccessful</a:t>
            </a:r>
            <a:r>
              <a:rPr lang="en-US" sz="2800" b="1" dirty="0" smtClean="0"/>
              <a:t> and </a:t>
            </a:r>
            <a:r>
              <a:rPr lang="en-US" sz="2800" b="1" dirty="0" smtClean="0">
                <a:solidFill>
                  <a:srgbClr val="C00000"/>
                </a:solidFill>
              </a:rPr>
              <a:t>devastated</a:t>
            </a:r>
            <a:r>
              <a:rPr lang="en-US" sz="2800" b="1" dirty="0" smtClean="0"/>
              <a:t> the American </a:t>
            </a:r>
            <a:r>
              <a:rPr lang="en-US" sz="2800" b="1" dirty="0" smtClean="0">
                <a:solidFill>
                  <a:srgbClr val="C00000"/>
                </a:solidFill>
              </a:rPr>
              <a:t>Economy</a:t>
            </a:r>
          </a:p>
          <a:p>
            <a:pPr eaLnBrk="1" hangingPunct="1">
              <a:lnSpc>
                <a:spcPct val="90000"/>
              </a:lnSpc>
              <a:defRPr/>
            </a:pPr>
            <a:r>
              <a:rPr lang="en-US" sz="2800" b="1" dirty="0" smtClean="0"/>
              <a:t>1809 </a:t>
            </a:r>
            <a:r>
              <a:rPr lang="en-US" sz="2800" b="1" dirty="0" smtClean="0">
                <a:solidFill>
                  <a:srgbClr val="C00000"/>
                </a:solidFill>
              </a:rPr>
              <a:t>Congress repealed </a:t>
            </a:r>
            <a:r>
              <a:rPr lang="en-US" sz="2800" b="1" dirty="0" smtClean="0"/>
              <a:t>(took away by law) the unsuccessful Embargo Act</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print"/>
          <a:srcRect/>
          <a:stretch>
            <a:fillRect/>
          </a:stretch>
        </p:blipFill>
        <p:spPr bwMode="auto">
          <a:xfrm>
            <a:off x="2362200" y="1752600"/>
            <a:ext cx="4486275" cy="4524375"/>
          </a:xfrm>
          <a:prstGeom prst="rect">
            <a:avLst/>
          </a:prstGeom>
          <a:ln>
            <a:noFill/>
          </a:ln>
          <a:effectLst>
            <a:softEdge rad="112500"/>
          </a:effectLst>
        </p:spPr>
      </p:pic>
      <p:pic>
        <p:nvPicPr>
          <p:cNvPr id="1028" name="Picture 4"/>
          <p:cNvPicPr>
            <a:picLocks noChangeAspect="1" noChangeArrowheads="1"/>
          </p:cNvPicPr>
          <p:nvPr/>
        </p:nvPicPr>
        <p:blipFill>
          <a:blip r:embed="rId4" cstate="print"/>
          <a:srcRect/>
          <a:stretch>
            <a:fillRect/>
          </a:stretch>
        </p:blipFill>
        <p:spPr bwMode="auto">
          <a:xfrm>
            <a:off x="2286000" y="2514600"/>
            <a:ext cx="2762250" cy="3810000"/>
          </a:xfrm>
          <a:prstGeom prst="rect">
            <a:avLst/>
          </a:prstGeom>
          <a:ln>
            <a:noFill/>
          </a:ln>
          <a:effectLst>
            <a:softEdge rad="112500"/>
          </a:effectLst>
        </p:spPr>
      </p:pic>
      <p:sp>
        <p:nvSpPr>
          <p:cNvPr id="5" name="Right Arrow 4"/>
          <p:cNvSpPr/>
          <p:nvPr/>
        </p:nvSpPr>
        <p:spPr>
          <a:xfrm rot="10800000">
            <a:off x="2914910" y="2924109"/>
            <a:ext cx="3429000" cy="1905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3690937" y="3709987"/>
            <a:ext cx="2514600" cy="461665"/>
          </a:xfrm>
          <a:prstGeom prst="rect">
            <a:avLst/>
          </a:prstGeom>
          <a:noFill/>
        </p:spPr>
        <p:txBody>
          <a:bodyPr wrap="square" rtlCol="0">
            <a:spAutoFit/>
          </a:bodyPr>
          <a:lstStyle/>
          <a:p>
            <a:r>
              <a:rPr lang="en-US" sz="2400" b="1" dirty="0" smtClean="0">
                <a:latin typeface="Britannic Bold" pitchFamily="34" charset="0"/>
              </a:rPr>
              <a:t>Election of 1800</a:t>
            </a:r>
            <a:endParaRPr lang="en-US" sz="2400" b="1" dirty="0">
              <a:latin typeface="Britannic Bold" pitchFamily="34" charset="0"/>
            </a:endParaRPr>
          </a:p>
        </p:txBody>
      </p:sp>
      <p:sp>
        <p:nvSpPr>
          <p:cNvPr id="7" name="Rectangle 6"/>
          <p:cNvSpPr/>
          <p:nvPr/>
        </p:nvSpPr>
        <p:spPr>
          <a:xfrm>
            <a:off x="2514600" y="5334000"/>
            <a:ext cx="2265365" cy="923330"/>
          </a:xfrm>
          <a:prstGeom prst="rect">
            <a:avLst/>
          </a:prstGeom>
          <a:noFill/>
        </p:spPr>
        <p:txBody>
          <a:bodyPr wrap="none" lIns="91440" tIns="45720" rIns="91440" bIns="45720">
            <a:spAutoFit/>
          </a:bodyPr>
          <a:lstStyle/>
          <a:p>
            <a:pPr algn="ctr"/>
            <a:r>
              <a:rPr 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Adams</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8" name="Rectangle 7"/>
          <p:cNvSpPr/>
          <p:nvPr/>
        </p:nvSpPr>
        <p:spPr>
          <a:xfrm>
            <a:off x="3124200" y="381000"/>
            <a:ext cx="2820004" cy="923330"/>
          </a:xfrm>
          <a:prstGeom prst="rect">
            <a:avLst/>
          </a:prstGeom>
          <a:noFill/>
          <a:effectLst>
            <a:glow rad="63500">
              <a:schemeClr val="accent4">
                <a:satMod val="175000"/>
                <a:alpha val="40000"/>
              </a:schemeClr>
            </a:glow>
          </a:effectLst>
        </p:spPr>
        <p:txBody>
          <a:bodyPr wrap="none" lIns="91440" tIns="45720" rIns="91440" bIns="45720">
            <a:spAutoFit/>
          </a:bodyPr>
          <a:lstStyle/>
          <a:p>
            <a:pPr algn="ctr"/>
            <a:r>
              <a:rPr lang="en-US" sz="54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Jefferson</a:t>
            </a:r>
            <a:endParaRPr lang="en-US"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9" name="Cloud Callout 8"/>
          <p:cNvSpPr/>
          <p:nvPr/>
        </p:nvSpPr>
        <p:spPr>
          <a:xfrm>
            <a:off x="2743200" y="152400"/>
            <a:ext cx="6248400" cy="2286000"/>
          </a:xfrm>
          <a:prstGeom prst="cloudCallout">
            <a:avLst>
              <a:gd name="adj1" fmla="val -37909"/>
              <a:gd name="adj2" fmla="val 121677"/>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rPr>
              <a:t>Hmm … I think I’ll appoint a whole bunch of people to office and mess Jefferson up !</a:t>
            </a:r>
            <a:endParaRPr lang="en-US" sz="24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additive="base">
                                        <p:cTn id="7" dur="500" fill="hold"/>
                                        <p:tgtEl>
                                          <p:spTgt spid="1028"/>
                                        </p:tgtEl>
                                        <p:attrNameLst>
                                          <p:attrName>ppt_x</p:attrName>
                                        </p:attrNameLst>
                                      </p:cBhvr>
                                      <p:tavLst>
                                        <p:tav tm="0">
                                          <p:val>
                                            <p:strVal val="0-#ppt_w/2"/>
                                          </p:val>
                                        </p:tav>
                                        <p:tav tm="100000">
                                          <p:val>
                                            <p:strVal val="#ppt_x"/>
                                          </p:val>
                                        </p:tav>
                                      </p:tavLst>
                                    </p:anim>
                                    <p:anim calcmode="lin" valueType="num">
                                      <p:cBhvr additive="base">
                                        <p:cTn id="8" dur="500" fill="hold"/>
                                        <p:tgtEl>
                                          <p:spTgt spid="1028"/>
                                        </p:tgtEl>
                                        <p:attrNameLst>
                                          <p:attrName>ppt_y</p:attrName>
                                        </p:attrNameLst>
                                      </p:cBhvr>
                                      <p:tavLst>
                                        <p:tav tm="0">
                                          <p:val>
                                            <p:strVal val="#ppt_y"/>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5"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1000" fill="hold"/>
                                        <p:tgtEl>
                                          <p:spTgt spid="9"/>
                                        </p:tgtEl>
                                        <p:attrNameLst>
                                          <p:attrName>ppt_w</p:attrName>
                                        </p:attrNameLst>
                                      </p:cBhvr>
                                      <p:tavLst>
                                        <p:tav tm="0">
                                          <p:val>
                                            <p:strVal val="#ppt_w*0.70"/>
                                          </p:val>
                                        </p:tav>
                                        <p:tav tm="100000">
                                          <p:val>
                                            <p:strVal val="#ppt_w"/>
                                          </p:val>
                                        </p:tav>
                                      </p:tavLst>
                                    </p:anim>
                                    <p:anim calcmode="lin" valueType="num">
                                      <p:cBhvr>
                                        <p:cTn id="18" dur="1000" fill="hold"/>
                                        <p:tgtEl>
                                          <p:spTgt spid="9"/>
                                        </p:tgtEl>
                                        <p:attrNameLst>
                                          <p:attrName>ppt_h</p:attrName>
                                        </p:attrNameLst>
                                      </p:cBhvr>
                                      <p:tavLst>
                                        <p:tav tm="0">
                                          <p:val>
                                            <p:strVal val="#ppt_h"/>
                                          </p:val>
                                        </p:tav>
                                        <p:tav tm="100000">
                                          <p:val>
                                            <p:strVal val="#ppt_h"/>
                                          </p:val>
                                        </p:tav>
                                      </p:tavLst>
                                    </p:anim>
                                    <p:animEffect transition="in" filter="fade">
                                      <p:cBhvr>
                                        <p:cTn id="19" dur="10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xit" presetSubtype="0" fill="hold" grpId="1" nodeType="clickEffect">
                                  <p:stCondLst>
                                    <p:cond delay="0"/>
                                  </p:stCondLst>
                                  <p:childTnLst>
                                    <p:animEffect transition="out" filter="dissolve">
                                      <p:cBhvr>
                                        <p:cTn id="23" dur="500"/>
                                        <p:tgtEl>
                                          <p:spTgt spid="9"/>
                                        </p:tgtEl>
                                      </p:cBhvr>
                                    </p:animEffect>
                                    <p:set>
                                      <p:cBhvr>
                                        <p:cTn id="24" dur="1" fill="hold">
                                          <p:stCondLst>
                                            <p:cond delay="499"/>
                                          </p:stCondLst>
                                        </p:cTn>
                                        <p:tgtEl>
                                          <p:spTgt spid="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iterate type="lt">
                                    <p:tmPct val="5000"/>
                                  </p:iterate>
                                  <p:childTnLst>
                                    <p:set>
                                      <p:cBhvr>
                                        <p:cTn id="28" dur="1" fill="hold">
                                          <p:stCondLst>
                                            <p:cond delay="0"/>
                                          </p:stCondLst>
                                        </p:cTn>
                                        <p:tgtEl>
                                          <p:spTgt spid="5"/>
                                        </p:tgtEl>
                                        <p:attrNameLst>
                                          <p:attrName>style.visibility</p:attrName>
                                        </p:attrNameLst>
                                      </p:cBhvr>
                                      <p:to>
                                        <p:strVal val="visible"/>
                                      </p:to>
                                    </p:set>
                                    <p:anim calcmode="lin" valueType="num">
                                      <p:cBhvr>
                                        <p:cTn id="29" dur="1000" fill="hold"/>
                                        <p:tgtEl>
                                          <p:spTgt spid="5"/>
                                        </p:tgtEl>
                                        <p:attrNameLst>
                                          <p:attrName>ppt_w</p:attrName>
                                        </p:attrNameLst>
                                      </p:cBhvr>
                                      <p:tavLst>
                                        <p:tav tm="0">
                                          <p:val>
                                            <p:fltVal val="0"/>
                                          </p:val>
                                        </p:tav>
                                        <p:tav tm="100000">
                                          <p:val>
                                            <p:strVal val="#ppt_w"/>
                                          </p:val>
                                        </p:tav>
                                      </p:tavLst>
                                    </p:anim>
                                    <p:anim calcmode="lin" valueType="num">
                                      <p:cBhvr>
                                        <p:cTn id="30" dur="1000" fill="hold"/>
                                        <p:tgtEl>
                                          <p:spTgt spid="5"/>
                                        </p:tgtEl>
                                        <p:attrNameLst>
                                          <p:attrName>ppt_h</p:attrName>
                                        </p:attrNameLst>
                                      </p:cBhvr>
                                      <p:tavLst>
                                        <p:tav tm="0">
                                          <p:val>
                                            <p:fltVal val="0"/>
                                          </p:val>
                                        </p:tav>
                                        <p:tav tm="100000">
                                          <p:val>
                                            <p:strVal val="#ppt_h"/>
                                          </p:val>
                                        </p:tav>
                                      </p:tavLst>
                                    </p:anim>
                                    <p:anim calcmode="lin" valueType="num">
                                      <p:cBhvr>
                                        <p:cTn id="31" dur="1000" fill="hold"/>
                                        <p:tgtEl>
                                          <p:spTgt spid="5"/>
                                        </p:tgtEl>
                                        <p:attrNameLst>
                                          <p:attrName>style.rotation</p:attrName>
                                        </p:attrNameLst>
                                      </p:cBhvr>
                                      <p:tavLst>
                                        <p:tav tm="0">
                                          <p:val>
                                            <p:fltVal val="90"/>
                                          </p:val>
                                        </p:tav>
                                        <p:tav tm="100000">
                                          <p:val>
                                            <p:fltVal val="0"/>
                                          </p:val>
                                        </p:tav>
                                      </p:tavLst>
                                    </p:anim>
                                    <p:animEffect transition="in" filter="fade">
                                      <p:cBhvr>
                                        <p:cTn id="32" dur="1000"/>
                                        <p:tgtEl>
                                          <p:spTgt spid="5"/>
                                        </p:tgtEl>
                                      </p:cBhvr>
                                    </p:animEffect>
                                  </p:childTnLst>
                                </p:cTn>
                              </p:par>
                              <p:par>
                                <p:cTn id="33" presetID="2" presetClass="entr" presetSubtype="2"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1+#ppt_w/2"/>
                                          </p:val>
                                        </p:tav>
                                        <p:tav tm="100000">
                                          <p:val>
                                            <p:strVal val="#ppt_x"/>
                                          </p:val>
                                        </p:tav>
                                      </p:tavLst>
                                    </p:anim>
                                    <p:anim calcmode="lin" valueType="num">
                                      <p:cBhvr additive="base">
                                        <p:cTn id="36" dur="500" fill="hold"/>
                                        <p:tgtEl>
                                          <p:spTgt spid="6"/>
                                        </p:tgtEl>
                                        <p:attrNameLst>
                                          <p:attrName>ppt_y</p:attrName>
                                        </p:attrNameLst>
                                      </p:cBhvr>
                                      <p:tavLst>
                                        <p:tav tm="0">
                                          <p:val>
                                            <p:strVal val="#ppt_y"/>
                                          </p:val>
                                        </p:tav>
                                        <p:tav tm="100000">
                                          <p:val>
                                            <p:strVal val="#ppt_y"/>
                                          </p:val>
                                        </p:tav>
                                      </p:tavLst>
                                    </p:anim>
                                  </p:childTnLst>
                                </p:cTn>
                              </p:par>
                              <p:par>
                                <p:cTn id="37" presetID="2" presetClass="exit" presetSubtype="2" fill="hold" nodeType="withEffect">
                                  <p:stCondLst>
                                    <p:cond delay="0"/>
                                  </p:stCondLst>
                                  <p:childTnLst>
                                    <p:anim calcmode="lin" valueType="num">
                                      <p:cBhvr additive="base">
                                        <p:cTn id="38" dur="500"/>
                                        <p:tgtEl>
                                          <p:spTgt spid="1028"/>
                                        </p:tgtEl>
                                        <p:attrNameLst>
                                          <p:attrName>ppt_x</p:attrName>
                                        </p:attrNameLst>
                                      </p:cBhvr>
                                      <p:tavLst>
                                        <p:tav tm="0">
                                          <p:val>
                                            <p:strVal val="ppt_x"/>
                                          </p:val>
                                        </p:tav>
                                        <p:tav tm="100000">
                                          <p:val>
                                            <p:strVal val="1+ppt_w/2"/>
                                          </p:val>
                                        </p:tav>
                                      </p:tavLst>
                                    </p:anim>
                                    <p:anim calcmode="lin" valueType="num">
                                      <p:cBhvr additive="base">
                                        <p:cTn id="39" dur="500"/>
                                        <p:tgtEl>
                                          <p:spTgt spid="1028"/>
                                        </p:tgtEl>
                                        <p:attrNameLst>
                                          <p:attrName>ppt_y</p:attrName>
                                        </p:attrNameLst>
                                      </p:cBhvr>
                                      <p:tavLst>
                                        <p:tav tm="0">
                                          <p:val>
                                            <p:strVal val="ppt_y"/>
                                          </p:val>
                                        </p:tav>
                                        <p:tav tm="100000">
                                          <p:val>
                                            <p:strVal val="ppt_y"/>
                                          </p:val>
                                        </p:tav>
                                      </p:tavLst>
                                    </p:anim>
                                    <p:set>
                                      <p:cBhvr>
                                        <p:cTn id="40" dur="1" fill="hold">
                                          <p:stCondLst>
                                            <p:cond delay="499"/>
                                          </p:stCondLst>
                                        </p:cTn>
                                        <p:tgtEl>
                                          <p:spTgt spid="1028"/>
                                        </p:tgtEl>
                                        <p:attrNameLst>
                                          <p:attrName>style.visibility</p:attrName>
                                        </p:attrNameLst>
                                      </p:cBhvr>
                                      <p:to>
                                        <p:strVal val="hidden"/>
                                      </p:to>
                                    </p:set>
                                  </p:childTnLst>
                                </p:cTn>
                              </p:par>
                              <p:par>
                                <p:cTn id="41" presetID="2" presetClass="exit" presetSubtype="4" fill="hold" grpId="1" nodeType="withEffect">
                                  <p:stCondLst>
                                    <p:cond delay="0"/>
                                  </p:stCondLst>
                                  <p:childTnLst>
                                    <p:anim calcmode="lin" valueType="num">
                                      <p:cBhvr additive="base">
                                        <p:cTn id="42" dur="500"/>
                                        <p:tgtEl>
                                          <p:spTgt spid="7"/>
                                        </p:tgtEl>
                                        <p:attrNameLst>
                                          <p:attrName>ppt_x</p:attrName>
                                        </p:attrNameLst>
                                      </p:cBhvr>
                                      <p:tavLst>
                                        <p:tav tm="0">
                                          <p:val>
                                            <p:strVal val="ppt_x"/>
                                          </p:val>
                                        </p:tav>
                                        <p:tav tm="100000">
                                          <p:val>
                                            <p:strVal val="ppt_x"/>
                                          </p:val>
                                        </p:tav>
                                      </p:tavLst>
                                    </p:anim>
                                    <p:anim calcmode="lin" valueType="num">
                                      <p:cBhvr additive="base">
                                        <p:cTn id="43" dur="500"/>
                                        <p:tgtEl>
                                          <p:spTgt spid="7"/>
                                        </p:tgtEl>
                                        <p:attrNameLst>
                                          <p:attrName>ppt_y</p:attrName>
                                        </p:attrNameLst>
                                      </p:cBhvr>
                                      <p:tavLst>
                                        <p:tav tm="0">
                                          <p:val>
                                            <p:strVal val="ppt_y"/>
                                          </p:val>
                                        </p:tav>
                                        <p:tav tm="100000">
                                          <p:val>
                                            <p:strVal val="1+ppt_h/2"/>
                                          </p:val>
                                        </p:tav>
                                      </p:tavLst>
                                    </p:anim>
                                    <p:set>
                                      <p:cBhvr>
                                        <p:cTn id="44" dur="1" fill="hold">
                                          <p:stCondLst>
                                            <p:cond delay="499"/>
                                          </p:stCondLst>
                                        </p:cTn>
                                        <p:tgtEl>
                                          <p:spTgt spid="7"/>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2" presetClass="exit" presetSubtype="8" fill="hold" grpId="1" nodeType="clickEffect">
                                  <p:stCondLst>
                                    <p:cond delay="0"/>
                                  </p:stCondLst>
                                  <p:iterate type="lt">
                                    <p:tmPct val="0"/>
                                  </p:iterate>
                                  <p:childTnLst>
                                    <p:anim calcmode="lin" valueType="num">
                                      <p:cBhvr additive="base">
                                        <p:cTn id="48" dur="500"/>
                                        <p:tgtEl>
                                          <p:spTgt spid="5"/>
                                        </p:tgtEl>
                                        <p:attrNameLst>
                                          <p:attrName>ppt_x</p:attrName>
                                        </p:attrNameLst>
                                      </p:cBhvr>
                                      <p:tavLst>
                                        <p:tav tm="0">
                                          <p:val>
                                            <p:strVal val="ppt_x"/>
                                          </p:val>
                                        </p:tav>
                                        <p:tav tm="100000">
                                          <p:val>
                                            <p:strVal val="0-ppt_w/2"/>
                                          </p:val>
                                        </p:tav>
                                      </p:tavLst>
                                    </p:anim>
                                    <p:anim calcmode="lin" valueType="num">
                                      <p:cBhvr additive="base">
                                        <p:cTn id="49" dur="500"/>
                                        <p:tgtEl>
                                          <p:spTgt spid="5"/>
                                        </p:tgtEl>
                                        <p:attrNameLst>
                                          <p:attrName>ppt_y</p:attrName>
                                        </p:attrNameLst>
                                      </p:cBhvr>
                                      <p:tavLst>
                                        <p:tav tm="0">
                                          <p:val>
                                            <p:strVal val="ppt_y"/>
                                          </p:val>
                                        </p:tav>
                                        <p:tav tm="100000">
                                          <p:val>
                                            <p:strVal val="ppt_y"/>
                                          </p:val>
                                        </p:tav>
                                      </p:tavLst>
                                    </p:anim>
                                    <p:set>
                                      <p:cBhvr>
                                        <p:cTn id="50" dur="1" fill="hold">
                                          <p:stCondLst>
                                            <p:cond delay="499"/>
                                          </p:stCondLst>
                                        </p:cTn>
                                        <p:tgtEl>
                                          <p:spTgt spid="5"/>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500"/>
                                        <p:tgtEl>
                                          <p:spTgt spid="6"/>
                                        </p:tgtEl>
                                      </p:cBhvr>
                                    </p:animEffect>
                                    <p:set>
                                      <p:cBhvr>
                                        <p:cTn id="53" dur="1" fill="hold">
                                          <p:stCondLst>
                                            <p:cond delay="499"/>
                                          </p:stCondLst>
                                        </p:cTn>
                                        <p:tgtEl>
                                          <p:spTgt spid="6"/>
                                        </p:tgtEl>
                                        <p:attrNameLst>
                                          <p:attrName>style.visibility</p:attrName>
                                        </p:attrNameLst>
                                      </p:cBhvr>
                                      <p:to>
                                        <p:strVal val="hidden"/>
                                      </p:to>
                                    </p:set>
                                  </p:childTnLst>
                                </p:cTn>
                              </p:par>
                              <p:par>
                                <p:cTn id="54" presetID="2" presetClass="entr" presetSubtype="2" fill="hold" nodeType="withEffect">
                                  <p:stCondLst>
                                    <p:cond delay="0"/>
                                  </p:stCondLst>
                                  <p:childTnLst>
                                    <p:set>
                                      <p:cBhvr>
                                        <p:cTn id="55" dur="1" fill="hold">
                                          <p:stCondLst>
                                            <p:cond delay="0"/>
                                          </p:stCondLst>
                                        </p:cTn>
                                        <p:tgtEl>
                                          <p:spTgt spid="1027"/>
                                        </p:tgtEl>
                                        <p:attrNameLst>
                                          <p:attrName>style.visibility</p:attrName>
                                        </p:attrNameLst>
                                      </p:cBhvr>
                                      <p:to>
                                        <p:strVal val="visible"/>
                                      </p:to>
                                    </p:set>
                                    <p:anim calcmode="lin" valueType="num">
                                      <p:cBhvr additive="base">
                                        <p:cTn id="56" dur="500" fill="hold"/>
                                        <p:tgtEl>
                                          <p:spTgt spid="1027"/>
                                        </p:tgtEl>
                                        <p:attrNameLst>
                                          <p:attrName>ppt_x</p:attrName>
                                        </p:attrNameLst>
                                      </p:cBhvr>
                                      <p:tavLst>
                                        <p:tav tm="0">
                                          <p:val>
                                            <p:strVal val="1+#ppt_w/2"/>
                                          </p:val>
                                        </p:tav>
                                        <p:tav tm="100000">
                                          <p:val>
                                            <p:strVal val="#ppt_x"/>
                                          </p:val>
                                        </p:tav>
                                      </p:tavLst>
                                    </p:anim>
                                    <p:anim calcmode="lin" valueType="num">
                                      <p:cBhvr additive="base">
                                        <p:cTn id="57" dur="500" fill="hold"/>
                                        <p:tgtEl>
                                          <p:spTgt spid="1027"/>
                                        </p:tgtEl>
                                        <p:attrNameLst>
                                          <p:attrName>ppt_y</p:attrName>
                                        </p:attrNameLst>
                                      </p:cBhvr>
                                      <p:tavLst>
                                        <p:tav tm="0">
                                          <p:val>
                                            <p:strVal val="#ppt_y"/>
                                          </p:val>
                                        </p:tav>
                                        <p:tav tm="100000">
                                          <p:val>
                                            <p:strVal val="#ppt_y"/>
                                          </p:val>
                                        </p:tav>
                                      </p:tavLst>
                                    </p:anim>
                                  </p:childTnLst>
                                </p:cTn>
                              </p:par>
                              <p:par>
                                <p:cTn id="58" presetID="37" presetClass="entr" presetSubtype="0" fill="hold" grpId="0" nodeType="withEffect">
                                  <p:stCondLst>
                                    <p:cond delay="0"/>
                                  </p:stCondLst>
                                  <p:childTnLst>
                                    <p:set>
                                      <p:cBhvr>
                                        <p:cTn id="59" dur="1" fill="hold">
                                          <p:stCondLst>
                                            <p:cond delay="0"/>
                                          </p:stCondLst>
                                        </p:cTn>
                                        <p:tgtEl>
                                          <p:spTgt spid="8"/>
                                        </p:tgtEl>
                                        <p:attrNameLst>
                                          <p:attrName>style.visibility</p:attrName>
                                        </p:attrNameLst>
                                      </p:cBhvr>
                                      <p:to>
                                        <p:strVal val="visible"/>
                                      </p:to>
                                    </p:set>
                                    <p:animEffect transition="in" filter="fade">
                                      <p:cBhvr>
                                        <p:cTn id="60" dur="1000"/>
                                        <p:tgtEl>
                                          <p:spTgt spid="8"/>
                                        </p:tgtEl>
                                      </p:cBhvr>
                                    </p:animEffect>
                                    <p:anim calcmode="lin" valueType="num">
                                      <p:cBhvr>
                                        <p:cTn id="61" dur="1000" fill="hold"/>
                                        <p:tgtEl>
                                          <p:spTgt spid="8"/>
                                        </p:tgtEl>
                                        <p:attrNameLst>
                                          <p:attrName>ppt_x</p:attrName>
                                        </p:attrNameLst>
                                      </p:cBhvr>
                                      <p:tavLst>
                                        <p:tav tm="0">
                                          <p:val>
                                            <p:strVal val="#ppt_x"/>
                                          </p:val>
                                        </p:tav>
                                        <p:tav tm="100000">
                                          <p:val>
                                            <p:strVal val="#ppt_x"/>
                                          </p:val>
                                        </p:tav>
                                      </p:tavLst>
                                    </p:anim>
                                    <p:anim calcmode="lin" valueType="num">
                                      <p:cBhvr>
                                        <p:cTn id="62" dur="900" decel="100000" fill="hold"/>
                                        <p:tgtEl>
                                          <p:spTgt spid="8"/>
                                        </p:tgtEl>
                                        <p:attrNameLst>
                                          <p:attrName>ppt_y</p:attrName>
                                        </p:attrNameLst>
                                      </p:cBhvr>
                                      <p:tavLst>
                                        <p:tav tm="0">
                                          <p:val>
                                            <p:strVal val="#ppt_y+1"/>
                                          </p:val>
                                        </p:tav>
                                        <p:tav tm="100000">
                                          <p:val>
                                            <p:strVal val="#ppt_y-.03"/>
                                          </p:val>
                                        </p:tav>
                                      </p:tavLst>
                                    </p:anim>
                                    <p:anim calcmode="lin" valueType="num">
                                      <p:cBhvr>
                                        <p:cTn id="63"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p:bldP spid="6" grpId="1"/>
      <p:bldP spid="7" grpId="0"/>
      <p:bldP spid="7" grpId="1"/>
      <p:bldP spid="8" grpId="0"/>
      <p:bldP spid="9" grpId="0" animBg="1"/>
      <p:bldP spid="9"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8200" y="512064"/>
            <a:ext cx="4038600" cy="914400"/>
          </a:xfrm>
        </p:spPr>
        <p:txBody>
          <a:bodyPr/>
          <a:lstStyle/>
          <a:p>
            <a:endParaRPr lang="en-US" dirty="0"/>
          </a:p>
        </p:txBody>
      </p:sp>
      <p:pic>
        <p:nvPicPr>
          <p:cNvPr id="3074"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5" name="Rectangle 4"/>
          <p:cNvSpPr/>
          <p:nvPr/>
        </p:nvSpPr>
        <p:spPr>
          <a:xfrm>
            <a:off x="2209800" y="2590800"/>
            <a:ext cx="4527458"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Supreme Court</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5181600" y="1225689"/>
            <a:ext cx="3962400" cy="5632311"/>
          </a:xfrm>
          <a:prstGeom prst="rect">
            <a:avLst/>
          </a:prstGeom>
          <a:solidFill>
            <a:schemeClr val="bg1"/>
          </a:solidFill>
        </p:spPr>
        <p:txBody>
          <a:bodyPr wrap="square" rtlCol="0">
            <a:sp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pic>
        <p:nvPicPr>
          <p:cNvPr id="2050" name="Picture 2"/>
          <p:cNvPicPr>
            <a:picLocks noChangeAspect="1" noChangeArrowheads="1"/>
          </p:cNvPicPr>
          <p:nvPr/>
        </p:nvPicPr>
        <p:blipFill>
          <a:blip r:embed="rId3" cstate="print"/>
          <a:srcRect/>
          <a:stretch>
            <a:fillRect/>
          </a:stretch>
        </p:blipFill>
        <p:spPr bwMode="auto">
          <a:xfrm>
            <a:off x="0" y="1"/>
            <a:ext cx="5238750" cy="6858000"/>
          </a:xfrm>
          <a:prstGeom prst="rect">
            <a:avLst/>
          </a:prstGeom>
          <a:noFill/>
          <a:ln w="9525">
            <a:noFill/>
            <a:miter lim="800000"/>
            <a:headEnd/>
            <a:tailEnd/>
          </a:ln>
          <a:effectLst/>
        </p:spPr>
      </p:pic>
      <p:sp>
        <p:nvSpPr>
          <p:cNvPr id="5" name="TextBox 4"/>
          <p:cNvSpPr txBox="1"/>
          <p:nvPr/>
        </p:nvSpPr>
        <p:spPr>
          <a:xfrm>
            <a:off x="0" y="0"/>
            <a:ext cx="9144000" cy="1508105"/>
          </a:xfrm>
          <a:prstGeom prst="rect">
            <a:avLst/>
          </a:prstGeom>
          <a:solidFill>
            <a:schemeClr val="bg1"/>
          </a:solidFill>
        </p:spPr>
        <p:txBody>
          <a:bodyPr wrap="square" rtlCol="0">
            <a:spAutoFit/>
          </a:bodyPr>
          <a:lstStyle/>
          <a:p>
            <a:endParaRPr lang="en-US" dirty="0" smtClean="0"/>
          </a:p>
          <a:p>
            <a:endParaRPr lang="en-US" dirty="0" smtClean="0"/>
          </a:p>
          <a:p>
            <a:pPr algn="ctr"/>
            <a:r>
              <a:rPr lang="en-US" sz="2800" b="1" dirty="0" smtClean="0"/>
              <a:t>MARBURY V. MADISON – 1803</a:t>
            </a:r>
          </a:p>
          <a:p>
            <a:pPr algn="ctr"/>
            <a:endParaRPr lang="en-US" sz="2800" b="1" dirty="0"/>
          </a:p>
        </p:txBody>
      </p:sp>
      <p:sp>
        <p:nvSpPr>
          <p:cNvPr id="6" name="TextBox 5"/>
          <p:cNvSpPr txBox="1"/>
          <p:nvPr/>
        </p:nvSpPr>
        <p:spPr>
          <a:xfrm>
            <a:off x="5181600" y="1225689"/>
            <a:ext cx="3962400" cy="5632311"/>
          </a:xfrm>
          <a:prstGeom prst="rect">
            <a:avLst/>
          </a:prstGeom>
          <a:solidFill>
            <a:schemeClr val="bg1"/>
          </a:solidFill>
        </p:spPr>
        <p:txBody>
          <a:bodyPr wrap="square" rtlCol="0">
            <a:spAutoFit/>
          </a:bodyPr>
          <a:lstStyle/>
          <a:p>
            <a:pPr algn="ctr"/>
            <a:r>
              <a:rPr lang="en-US" sz="3600" b="1" dirty="0" smtClean="0">
                <a:solidFill>
                  <a:srgbClr val="FF0000"/>
                </a:solidFill>
                <a:effectLst>
                  <a:outerShdw blurRad="38100" dist="38100" dir="2700000" algn="tl">
                    <a:srgbClr val="000000">
                      <a:alpha val="43137"/>
                    </a:srgbClr>
                  </a:outerShdw>
                </a:effectLst>
              </a:rPr>
              <a:t>Supreme Court could make laws and acts of both the Legislative and Executive Branch unconstitional</a:t>
            </a:r>
          </a:p>
          <a:p>
            <a:endParaRPr lang="en-US" sz="3600" b="1" dirty="0" smtClean="0">
              <a:solidFill>
                <a:srgbClr val="FFC000"/>
              </a:solidFill>
            </a:endParaRPr>
          </a:p>
          <a:p>
            <a:endParaRPr lang="en-US" sz="3600" b="1" dirty="0" smtClean="0">
              <a:solidFill>
                <a:srgbClr val="FFC000"/>
              </a:solidFill>
            </a:endParaRPr>
          </a:p>
          <a:p>
            <a:endParaRPr lang="en-US" sz="3600" b="1" dirty="0" smtClean="0">
              <a:solidFill>
                <a:srgbClr val="FFC000"/>
              </a:solidFill>
            </a:endParaRPr>
          </a:p>
          <a:p>
            <a:endParaRPr lang="en-US" sz="3600" b="1" dirty="0">
              <a:solidFill>
                <a:srgbClr val="FFC000"/>
              </a:solidFill>
            </a:endParaRPr>
          </a:p>
        </p:txBody>
      </p:sp>
      <p:sp>
        <p:nvSpPr>
          <p:cNvPr id="8" name="Rectangle 7"/>
          <p:cNvSpPr/>
          <p:nvPr/>
        </p:nvSpPr>
        <p:spPr>
          <a:xfrm>
            <a:off x="5257800" y="1143000"/>
            <a:ext cx="4038600" cy="5909310"/>
          </a:xfrm>
          <a:prstGeom prst="rect">
            <a:avLst/>
          </a:prstGeom>
          <a:solidFill>
            <a:schemeClr val="bg1"/>
          </a:solidFill>
        </p:spPr>
        <p:txBody>
          <a:bodyPr wrap="square" lIns="91440" tIns="45720" rIns="91440" bIns="45720">
            <a:spAutoFit/>
          </a:bodyPr>
          <a:lstStyle/>
          <a:p>
            <a:pPr algn="ctr"/>
            <a:r>
              <a:rPr lang="en-US" sz="5400"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Equal </a:t>
            </a:r>
          </a:p>
          <a:p>
            <a:pPr algn="ctr"/>
            <a:r>
              <a:rPr lang="en-US" sz="5400"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Power to </a:t>
            </a:r>
            <a:br>
              <a:rPr lang="en-US" sz="5400"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br>
            <a:r>
              <a:rPr lang="en-US" sz="5400"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All Branches of </a:t>
            </a:r>
            <a:r>
              <a:rPr lang="en-US" sz="5400" b="1" dirty="0" err="1"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Gov’t</a:t>
            </a:r>
            <a:endParaRPr lang="en-US" sz="5400"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endParaRPr>
          </a:p>
          <a:p>
            <a:pPr algn="ctr"/>
            <a:endParaRPr lang="en-US" sz="5400"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endParaRPr>
          </a:p>
          <a:p>
            <a:pPr algn="ctr"/>
            <a:endParaRPr lang="en-US" sz="5400"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endParaRPr>
          </a:p>
          <a:p>
            <a:pPr algn="ctr"/>
            <a:endParaRPr lang="en-US" sz="5400"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900" decel="100000" fill="hold"/>
                                        <p:tgtEl>
                                          <p:spTgt spid="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iterate type="lt">
                                    <p:tmPct val="5000"/>
                                  </p:iterate>
                                  <p:childTnLst>
                                    <p:set>
                                      <p:cBhvr>
                                        <p:cTn id="14" dur="1" fill="hold">
                                          <p:stCondLst>
                                            <p:cond delay="0"/>
                                          </p:stCondLst>
                                        </p:cTn>
                                        <p:tgtEl>
                                          <p:spTgt spid="8"/>
                                        </p:tgtEl>
                                        <p:attrNameLst>
                                          <p:attrName>style.visibility</p:attrName>
                                        </p:attrNameLst>
                                      </p:cBhvr>
                                      <p:to>
                                        <p:strVal val="visible"/>
                                      </p:to>
                                    </p:set>
                                    <p:anim calcmode="lin" valueType="num">
                                      <p:cBhvr>
                                        <p:cTn id="15" dur="1000" fill="hold"/>
                                        <p:tgtEl>
                                          <p:spTgt spid="8"/>
                                        </p:tgtEl>
                                        <p:attrNameLst>
                                          <p:attrName>ppt_w</p:attrName>
                                        </p:attrNameLst>
                                      </p:cBhvr>
                                      <p:tavLst>
                                        <p:tav tm="0">
                                          <p:val>
                                            <p:fltVal val="0"/>
                                          </p:val>
                                        </p:tav>
                                        <p:tav tm="100000">
                                          <p:val>
                                            <p:strVal val="#ppt_w"/>
                                          </p:val>
                                        </p:tav>
                                      </p:tavLst>
                                    </p:anim>
                                    <p:anim calcmode="lin" valueType="num">
                                      <p:cBhvr>
                                        <p:cTn id="16" dur="1000" fill="hold"/>
                                        <p:tgtEl>
                                          <p:spTgt spid="8"/>
                                        </p:tgtEl>
                                        <p:attrNameLst>
                                          <p:attrName>ppt_h</p:attrName>
                                        </p:attrNameLst>
                                      </p:cBhvr>
                                      <p:tavLst>
                                        <p:tav tm="0">
                                          <p:val>
                                            <p:fltVal val="0"/>
                                          </p:val>
                                        </p:tav>
                                        <p:tav tm="100000">
                                          <p:val>
                                            <p:strVal val="#ppt_h"/>
                                          </p:val>
                                        </p:tav>
                                      </p:tavLst>
                                    </p:anim>
                                    <p:anim calcmode="lin" valueType="num">
                                      <p:cBhvr>
                                        <p:cTn id="17" dur="1000" fill="hold"/>
                                        <p:tgtEl>
                                          <p:spTgt spid="8"/>
                                        </p:tgtEl>
                                        <p:attrNameLst>
                                          <p:attrName>style.rotation</p:attrName>
                                        </p:attrNameLst>
                                      </p:cBhvr>
                                      <p:tavLst>
                                        <p:tav tm="0">
                                          <p:val>
                                            <p:fltVal val="90"/>
                                          </p:val>
                                        </p:tav>
                                        <p:tav tm="100000">
                                          <p:val>
                                            <p:fltVal val="0"/>
                                          </p:val>
                                        </p:tav>
                                      </p:tavLst>
                                    </p:anim>
                                    <p:animEffect transition="in" filter="fade">
                                      <p:cBhvr>
                                        <p:cTn id="18" dur="1000"/>
                                        <p:tgtEl>
                                          <p:spTgt spid="8"/>
                                        </p:tgtEl>
                                      </p:cBhvr>
                                    </p:animEffect>
                                  </p:childTnLst>
                                </p:cTn>
                              </p:par>
                              <p:par>
                                <p:cTn id="19" presetID="8" presetClass="exit" presetSubtype="16" fill="hold" grpId="1" nodeType="withEffect">
                                  <p:stCondLst>
                                    <p:cond delay="0"/>
                                  </p:stCondLst>
                                  <p:childTnLst>
                                    <p:animEffect transition="out" filter="diamond(in)">
                                      <p:cBhvr>
                                        <p:cTn id="20" dur="2000"/>
                                        <p:tgtEl>
                                          <p:spTgt spid="6"/>
                                        </p:tgtEl>
                                      </p:cBhvr>
                                    </p:animEffect>
                                    <p:set>
                                      <p:cBhvr>
                                        <p:cTn id="21" dur="1" fill="hold">
                                          <p:stCondLst>
                                            <p:cond delay="1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TextBox 5"/>
          <p:cNvSpPr txBox="1"/>
          <p:nvPr/>
        </p:nvSpPr>
        <p:spPr>
          <a:xfrm>
            <a:off x="3690937" y="3709987"/>
            <a:ext cx="2514600" cy="461665"/>
          </a:xfrm>
          <a:prstGeom prst="rect">
            <a:avLst/>
          </a:prstGeom>
          <a:noFill/>
        </p:spPr>
        <p:txBody>
          <a:bodyPr wrap="square" rtlCol="0">
            <a:spAutoFit/>
          </a:bodyPr>
          <a:lstStyle/>
          <a:p>
            <a:r>
              <a:rPr lang="en-US" sz="2400" b="1" dirty="0" smtClean="0">
                <a:latin typeface="Britannic Bold" pitchFamily="34" charset="0"/>
              </a:rPr>
              <a:t>Election of 1800</a:t>
            </a:r>
            <a:endParaRPr lang="en-US" sz="2400" b="1" dirty="0">
              <a:latin typeface="Britannic Bold" pitchFamily="34" charset="0"/>
            </a:endParaRPr>
          </a:p>
        </p:txBody>
      </p:sp>
      <p:sp>
        <p:nvSpPr>
          <p:cNvPr id="7" name="Rectangle 6"/>
          <p:cNvSpPr/>
          <p:nvPr/>
        </p:nvSpPr>
        <p:spPr>
          <a:xfrm>
            <a:off x="2514600" y="5334000"/>
            <a:ext cx="2265365" cy="923330"/>
          </a:xfrm>
          <a:prstGeom prst="rect">
            <a:avLst/>
          </a:prstGeom>
          <a:noFill/>
        </p:spPr>
        <p:txBody>
          <a:bodyPr wrap="none" lIns="91440" tIns="45720" rIns="91440" bIns="45720">
            <a:spAutoFit/>
          </a:bodyPr>
          <a:lstStyle/>
          <a:p>
            <a:pPr algn="ctr"/>
            <a:r>
              <a:rPr 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Adams</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4" name="Rectangle 13"/>
          <p:cNvSpPr/>
          <p:nvPr/>
        </p:nvSpPr>
        <p:spPr>
          <a:xfrm>
            <a:off x="152400" y="152400"/>
            <a:ext cx="8839200" cy="6186309"/>
          </a:xfrm>
          <a:prstGeom prst="rect">
            <a:avLst/>
          </a:prstGeom>
          <a:solidFill>
            <a:schemeClr val="tx1"/>
          </a:solidFill>
        </p:spPr>
        <p:style>
          <a:lnRef idx="3">
            <a:schemeClr val="lt1"/>
          </a:lnRef>
          <a:fillRef idx="1">
            <a:schemeClr val="accent2"/>
          </a:fillRef>
          <a:effectRef idx="1">
            <a:schemeClr val="accent2"/>
          </a:effectRef>
          <a:fontRef idx="minor">
            <a:schemeClr val="lt1"/>
          </a:fontRef>
        </p:style>
        <p:txBody>
          <a:bodyPr wrap="square">
            <a:spAutoFit/>
          </a:bodyPr>
          <a:lstStyle/>
          <a:p>
            <a:endParaRPr lang="en-US" sz="3600" dirty="0" smtClean="0"/>
          </a:p>
          <a:p>
            <a:endParaRPr lang="en-US" sz="3600" dirty="0" smtClean="0"/>
          </a:p>
          <a:p>
            <a:r>
              <a:rPr lang="en-US" sz="3600" dirty="0" smtClean="0"/>
              <a:t>John Adams, ever the patriot, died on July 4th, 1826 - the 50th anniversary of the Declaration of Independence. His last words? "Jefferson Lives." </a:t>
            </a:r>
          </a:p>
          <a:p>
            <a:endParaRPr lang="en-US" sz="3600" dirty="0" smtClean="0"/>
          </a:p>
          <a:p>
            <a:r>
              <a:rPr lang="en-US" sz="3600" dirty="0" smtClean="0"/>
              <a:t>Little did he know that Jefferson, incredibly, had also died on the </a:t>
            </a:r>
            <a:br>
              <a:rPr lang="en-US" sz="3600" dirty="0" smtClean="0"/>
            </a:br>
            <a:r>
              <a:rPr lang="en-US" sz="3600" dirty="0" smtClean="0"/>
              <a:t>4th of July - just a few hours earlier.</a:t>
            </a:r>
          </a:p>
          <a:p>
            <a:endParaRPr lang="en-US" sz="3600" dirty="0"/>
          </a:p>
        </p:txBody>
      </p:sp>
      <p:sp>
        <p:nvSpPr>
          <p:cNvPr id="15" name="Rectangle 14"/>
          <p:cNvSpPr/>
          <p:nvPr/>
        </p:nvSpPr>
        <p:spPr>
          <a:xfrm>
            <a:off x="685800" y="304800"/>
            <a:ext cx="7848600" cy="923330"/>
          </a:xfrm>
          <a:prstGeom prst="rect">
            <a:avLst/>
          </a:prstGeom>
          <a:noFill/>
        </p:spPr>
        <p:txBody>
          <a:bodyPr wrap="square" lIns="91440" tIns="45720" rIns="91440" bIns="45720">
            <a:spAutoFit/>
          </a:bodyPr>
          <a:lstStyle/>
          <a:p>
            <a:pPr algn="ctr"/>
            <a:r>
              <a:rPr lang="en-US" sz="54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Jefferson </a:t>
            </a:r>
            <a:r>
              <a:rPr lang="en-US" sz="5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lives</a:t>
            </a:r>
            <a:endParaRPr lang="en-US" sz="5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2050" name="Picture 2"/>
          <p:cNvPicPr>
            <a:picLocks noChangeAspect="1" noChangeArrowheads="1"/>
          </p:cNvPicPr>
          <p:nvPr/>
        </p:nvPicPr>
        <p:blipFill>
          <a:blip r:embed="rId3" cstate="print"/>
          <a:srcRect/>
          <a:stretch>
            <a:fillRect/>
          </a:stretch>
        </p:blipFill>
        <p:spPr bwMode="auto">
          <a:xfrm>
            <a:off x="7010400" y="3124200"/>
            <a:ext cx="1919931" cy="18859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4">
                                            <p:txEl>
                                              <p:pRg st="2" end="2"/>
                                            </p:txEl>
                                          </p:spTgt>
                                        </p:tgtEl>
                                        <p:attrNameLst>
                                          <p:attrName>style.visibility</p:attrName>
                                        </p:attrNameLst>
                                      </p:cBhvr>
                                      <p:to>
                                        <p:strVal val="visible"/>
                                      </p:to>
                                    </p:set>
                                    <p:anim calcmode="lin" valueType="num">
                                      <p:cBhvr additive="base">
                                        <p:cTn id="7" dur="500" fill="hold"/>
                                        <p:tgtEl>
                                          <p:spTgt spid="14">
                                            <p:txEl>
                                              <p:pRg st="2" end="2"/>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4">
                                            <p:txEl>
                                              <p:pRg st="4" end="4"/>
                                            </p:txEl>
                                          </p:spTgt>
                                        </p:tgtEl>
                                        <p:attrNameLst>
                                          <p:attrName>style.visibility</p:attrName>
                                        </p:attrNameLst>
                                      </p:cBhvr>
                                      <p:to>
                                        <p:strVal val="visible"/>
                                      </p:to>
                                    </p:set>
                                    <p:anim calcmode="lin" valueType="num">
                                      <p:cBhvr additive="base">
                                        <p:cTn id="13" dur="500" fill="hold"/>
                                        <p:tgtEl>
                                          <p:spTgt spid="14">
                                            <p:txEl>
                                              <p:pRg st="4" end="4"/>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4">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566</TotalTime>
  <Words>1325</Words>
  <Application>Microsoft Office PowerPoint</Application>
  <PresentationFormat>On-screen Show (4:3)</PresentationFormat>
  <Paragraphs>167</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Civic</vt:lpstr>
      <vt:lpstr>Thomas Jefferson</vt:lpstr>
      <vt:lpstr>One of the Closest Presidential Elections in U.S. History</vt:lpstr>
      <vt:lpstr>Slide 3</vt:lpstr>
      <vt:lpstr>Election of 1800</vt:lpstr>
      <vt:lpstr>Burr – Hamilton Duel  July 11, 1804</vt:lpstr>
      <vt:lpstr>First Inaugural Address</vt:lpstr>
      <vt:lpstr>Second Inaugural Address</vt:lpstr>
      <vt:lpstr>The Jeffersonian Era</vt:lpstr>
      <vt:lpstr>Slide 9</vt:lpstr>
      <vt:lpstr>Slide 10</vt:lpstr>
      <vt:lpstr>Embargo Act of 1807</vt:lpstr>
      <vt:lpstr>Slide 12</vt:lpstr>
      <vt:lpstr>Slide 13</vt:lpstr>
      <vt:lpstr>Slide 14</vt:lpstr>
      <vt:lpstr>Slide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Thomas Jefferson</dc:title>
  <dc:creator>Teaching</dc:creator>
  <cp:lastModifiedBy>Alex</cp:lastModifiedBy>
  <cp:revision>34</cp:revision>
  <dcterms:created xsi:type="dcterms:W3CDTF">2008-03-11T02:56:42Z</dcterms:created>
  <dcterms:modified xsi:type="dcterms:W3CDTF">2011-11-23T00:28:39Z</dcterms:modified>
</cp:coreProperties>
</file>