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3" r:id="rId2"/>
    <p:sldId id="257" r:id="rId3"/>
    <p:sldId id="258" r:id="rId4"/>
    <p:sldId id="264" r:id="rId5"/>
    <p:sldId id="260" r:id="rId6"/>
    <p:sldId id="261" r:id="rId7"/>
    <p:sldId id="262" r:id="rId8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D1A276-BE2D-4613-A613-1376E88BF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BB0AC5B-7141-495F-A8BC-4C664B558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ABA40D-C0C0-4640-BBD9-57D0BDCF62E6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77920F-2860-4EF8-9215-D689315329D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E2838-07BE-4D31-BBD1-15197FEAE29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EF04CA-90DC-4BED-ABBE-5BB3F37504A0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A1A31B-B063-4D50-A16D-D19EC11E8DC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9AC66A-D2E0-4DEC-93CA-E18E91CB6FB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F4864A-ED41-4561-A3D4-E7352E8A3CF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6F96C-BB1E-46D7-AE8A-9151A04FC4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7E652-C961-4FD3-A4E7-DB469519E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1304B-7A45-4E9F-A687-7CD351721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C5DF7-DB5A-4BCE-BF04-99D79EDA9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9A90D-DF95-484C-86D7-227B876FC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91E2D-C1CA-4E8A-8F2A-8F25A8295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E94-2044-455A-8E69-C6C07B603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C9CE5-96B5-4998-A23F-0A9A1D3DD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662EE-5508-4D4A-A6A1-C384F3116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B6E07-ECB6-4DFB-9739-5E51988E3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99230-AFF2-454C-AF7A-13FC4FF49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5323FB6-0C87-4E72-8132-B073C32A3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100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0" y="304800"/>
            <a:ext cx="53340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THE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Mongol 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</a:b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Empire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381000" y="4724400"/>
            <a:ext cx="571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Aim:  What were the results of the Mongol Empire’s expansion?</a:t>
            </a:r>
          </a:p>
          <a:p>
            <a:endParaRPr lang="en-US" sz="2400">
              <a:solidFill>
                <a:schemeClr val="bg1"/>
              </a:solidFill>
            </a:endParaRPr>
          </a:p>
          <a:p>
            <a:r>
              <a:rPr lang="en-US" sz="2400">
                <a:solidFill>
                  <a:schemeClr val="bg1"/>
                </a:solidFill>
              </a:rPr>
              <a:t>Do Now: Complete Mongol Worksheet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7 -0.09722 C 0.07917 -0.0794 0.0915 -0.06088 0.10452 -0.04375 C 0.1066 -0.0412 0.10938 -0.04028 0.11146 -0.03773 C 0.12257 -0.02477 0.11355 -0.02986 0.12223 -0.02593 C 0.12674 -0.02153 0.13108 -0.01574 0.13594 -0.01204 C 0.15018 -0.00139 0.13438 -0.01481 0.15087 -0.00417 C 0.15313 -0.00255 0.15521 0.00023 0.15747 0.00185 C 0.16216 0.00486 0.16754 0.00579 0.17257 0.00787 C 0.19115 0.02801 0.23768 0.01736 0.24861 0.01759 C 0.25174 0.02037 0.25747 0.02037 0.25816 0.02569 C 0.26216 0.0588 0.24827 0.09977 0.26216 0.12662 C 0.27084 0.14375 0.29132 0.12153 0.30573 0.11875 C 0.31042 0.11204 0.31719 0.09792 0.32344 0.09514 C 0.33177 0.08287 0.32761 0.08796 0.33577 0.07917 C 0.37032 0.08773 0.35434 0.07639 0.36684 0.10694 C 0.37084 0.13032 0.37153 0.125 0.36563 0.15648 C 0.36372 0.16597 0.35851 0.16875 0.35469 0.17616 C 0.35261 0.18056 0.35157 0.18611 0.34931 0.19028 C 0.34375 0.19977 0.33143 0.21597 0.33143 0.2162 C 0.33056 0.21875 0.33004 0.22176 0.32882 0.22407 C 0.32414 0.23218 0.32205 0.22245 0.32882 0.23588 C 0.34427 0.2338 0.41806 0.25718 0.42674 0.20208 C 0.42066 0.17917 0.42344 0.20648 0.42813 0.21227 C 0.43108 0.21574 0.43525 0.21644 0.43889 0.21806 C 0.46285 0.22824 0.48264 0.22662 0.50834 0.22778 C 0.50556 0.25417 0.50382 0.28102 0.50018 0.30718 C 0.49792 0.32292 0.48716 0.33426 0.48386 0.34907 C 0.50764 0.35255 0.48559 0.34792 0.52049 0.36273 C 0.53264 0.36806 0.54462 0.36991 0.55712 0.37269 C 0.56164 0.37199 0.56632 0.36898 0.57066 0.37083 C 0.57257 0.37153 0.57188 0.37593 0.57205 0.3787 C 0.57466 0.425 0.56302 0.42431 0.575 0.42431 " pathEditMode="relative" rAng="0" ptsTypes="fffffffffffffffffffffffffffffffA">
                                      <p:cBhvr>
                                        <p:cTn id="6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" y="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The Mongols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47244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Known as nomadic, fierce warriors, expert horsemen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From the steppe in Asia </a:t>
            </a:r>
            <a:br>
              <a:rPr lang="en-US" sz="2400" smtClean="0"/>
            </a:br>
            <a:r>
              <a:rPr lang="en-US" sz="2400" smtClean="0"/>
              <a:t>(dry, grassy region)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Lived in kinship groups </a:t>
            </a:r>
            <a:br>
              <a:rPr lang="en-US" sz="2400" smtClean="0"/>
            </a:br>
            <a:r>
              <a:rPr lang="en-US" sz="2400" smtClean="0"/>
              <a:t>called clans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Around 1200, leader named Temujin (Genghis Khan) united Mongols under his leadership.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Campaign of terror across Central Asia, destroying </a:t>
            </a:r>
            <a:br>
              <a:rPr lang="en-US" sz="2400" smtClean="0"/>
            </a:br>
            <a:r>
              <a:rPr lang="en-US" sz="2400" smtClean="0"/>
              <a:t>cities and slaughtering people</a:t>
            </a:r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  <p:pic>
        <p:nvPicPr>
          <p:cNvPr id="2052" name="Picture 5" descr="mongols8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524000"/>
            <a:ext cx="4224338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Genghis Khan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0" y="1219200"/>
            <a:ext cx="5029200" cy="4953000"/>
          </a:xfrm>
        </p:spPr>
        <p:txBody>
          <a:bodyPr/>
          <a:lstStyle/>
          <a:p>
            <a:pPr eaLnBrk="1" hangingPunct="1"/>
            <a:r>
              <a:rPr lang="en-US" smtClean="0"/>
              <a:t>Title means “universal ruler”</a:t>
            </a:r>
          </a:p>
          <a:p>
            <a:pPr eaLnBrk="1" hangingPunct="1"/>
            <a:r>
              <a:rPr lang="en-US" smtClean="0"/>
              <a:t>Brilliant organizer and warrior</a:t>
            </a:r>
          </a:p>
          <a:p>
            <a:pPr eaLnBrk="1" hangingPunct="1"/>
            <a:r>
              <a:rPr lang="en-US" smtClean="0"/>
              <a:t>Used cruelty and fear as weapons</a:t>
            </a:r>
          </a:p>
          <a:p>
            <a:pPr eaLnBrk="1" hangingPunct="1"/>
            <a:r>
              <a:rPr lang="en-US" smtClean="0"/>
              <a:t>Died in 1227, but his successors continued to expand empire</a:t>
            </a:r>
          </a:p>
          <a:p>
            <a:pPr eaLnBrk="1" hangingPunct="1"/>
            <a:endParaRPr lang="en-US" smtClean="0"/>
          </a:p>
        </p:txBody>
      </p:sp>
      <p:pic>
        <p:nvPicPr>
          <p:cNvPr id="3076" name="Picture 5" descr="uewb_05_img02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43000"/>
            <a:ext cx="3276600" cy="4006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1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The Mongol Empire (1216-1400 C.E.)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62600"/>
            <a:ext cx="9144000" cy="12954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Largest land empire ever. </a:t>
            </a:r>
          </a:p>
          <a:p>
            <a:pPr>
              <a:defRPr/>
            </a:pPr>
            <a:r>
              <a:rPr lang="en-US" dirty="0" smtClean="0"/>
              <a:t>Stretched across Asia and eastern Europe.  </a:t>
            </a:r>
            <a:br>
              <a:rPr lang="en-US" dirty="0" smtClean="0"/>
            </a:br>
            <a:r>
              <a:rPr lang="en-US" dirty="0" smtClean="0"/>
              <a:t>It was approximately one million square miles.  </a:t>
            </a:r>
            <a:endParaRPr lang="en-US" dirty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362200" y="457200"/>
            <a:ext cx="32766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</a:t>
            </a:r>
            <a:r>
              <a:rPr lang="en-US" sz="2000" b="1"/>
              <a:t>4 regions or khanates</a:t>
            </a:r>
          </a:p>
          <a:p>
            <a:pPr lvl="1">
              <a:buFont typeface="Arial" charset="0"/>
              <a:buChar char="•"/>
            </a:pPr>
            <a:r>
              <a:rPr lang="en-US" sz="2000" b="1"/>
              <a:t> Mongolia and China</a:t>
            </a:r>
          </a:p>
          <a:p>
            <a:pPr lvl="1">
              <a:buFont typeface="Arial" charset="0"/>
              <a:buChar char="•"/>
            </a:pPr>
            <a:r>
              <a:rPr lang="en-US" sz="2000" b="1"/>
              <a:t> Central Asia</a:t>
            </a:r>
          </a:p>
          <a:p>
            <a:pPr lvl="1">
              <a:buFont typeface="Arial" charset="0"/>
              <a:buChar char="•"/>
            </a:pPr>
            <a:r>
              <a:rPr lang="en-US" sz="2000" b="1"/>
              <a:t> Persia</a:t>
            </a:r>
          </a:p>
          <a:p>
            <a:pPr lvl="1">
              <a:buFont typeface="Arial" charset="0"/>
              <a:buChar char="•"/>
            </a:pPr>
            <a:r>
              <a:rPr lang="en-US" sz="2000" b="1"/>
              <a:t> Russia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Mongol rulers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3386138" cy="2425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0" y="1066800"/>
            <a:ext cx="4038600" cy="5562600"/>
          </a:xfrm>
          <a:solidFill>
            <a:schemeClr val="tx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Tolerant rulers in times of peace</a:t>
            </a: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Imposed stability, law and order across Eurasia (Pax Mongolica)</a:t>
            </a: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Provided safety for trade between Europe and Asia</a:t>
            </a: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Mongol rulers relied on foreigners to help rule the government</a:t>
            </a:r>
          </a:p>
        </p:txBody>
      </p:sp>
      <p:pic>
        <p:nvPicPr>
          <p:cNvPr id="5" name="Picture 4" descr="Mongol Noma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581400"/>
            <a:ext cx="4114800" cy="28876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Kublai Khan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52578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Grandson of Genghis Khan, took power in 1260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Founded the Yuan Dynasty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United China for first time in 300 years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Opened China to foreign contacts and trade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Tolerated Chinese culture and government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Lived luxurious life of Chinese emperor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Failed to conquer Japan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Restored the Grand Canal, </a:t>
            </a:r>
            <a:br>
              <a:rPr lang="en-US" sz="2400" smtClean="0"/>
            </a:br>
            <a:r>
              <a:rPr lang="en-US" sz="2400" smtClean="0"/>
              <a:t>built paved highway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Encouraged trade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  <p:pic>
        <p:nvPicPr>
          <p:cNvPr id="6148" name="Picture 5" descr="200px-Kublai_Kh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143000"/>
            <a:ext cx="32131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rlemagne Std" pitchFamily="82" charset="0"/>
              </a:rPr>
              <a:t>The End of Mongol Rule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8200" y="1447800"/>
            <a:ext cx="4191000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Succession crisis after death of Kublai Khan</a:t>
            </a:r>
          </a:p>
          <a:p>
            <a:pPr eaLnBrk="1" hangingPunct="1"/>
            <a:r>
              <a:rPr lang="en-US" sz="2800" smtClean="0"/>
              <a:t>Many rebellions in 1300’s</a:t>
            </a:r>
          </a:p>
          <a:p>
            <a:pPr eaLnBrk="1" hangingPunct="1"/>
            <a:r>
              <a:rPr lang="en-US" sz="2800" smtClean="0"/>
              <a:t>Chinese overthrew Mongols in 1368</a:t>
            </a:r>
          </a:p>
          <a:p>
            <a:pPr eaLnBrk="1" hangingPunct="1"/>
            <a:r>
              <a:rPr lang="en-US" sz="2800" smtClean="0"/>
              <a:t>Other Khanates declined, except for Russia</a:t>
            </a:r>
          </a:p>
        </p:txBody>
      </p:sp>
      <p:pic>
        <p:nvPicPr>
          <p:cNvPr id="7172" name="Picture 5" descr="mongar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4371975" cy="3894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223</Words>
  <Application>Microsoft Office PowerPoint</Application>
  <PresentationFormat>On-screen Show (4:3)</PresentationFormat>
  <Paragraphs>51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Charlemagne Std</vt:lpstr>
      <vt:lpstr>Default Design</vt:lpstr>
      <vt:lpstr>Slide 1</vt:lpstr>
      <vt:lpstr>The Mongols</vt:lpstr>
      <vt:lpstr>Genghis Khan</vt:lpstr>
      <vt:lpstr>The Mongol Empire (1216-1400 C.E.)</vt:lpstr>
      <vt:lpstr>Mongol rulers</vt:lpstr>
      <vt:lpstr>Kublai Khan</vt:lpstr>
      <vt:lpstr>The End of Mongol Rule</vt:lpstr>
    </vt:vector>
  </TitlesOfParts>
  <Company>GCPS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Mongol Empire</dc:title>
  <dc:creator>E200501523</dc:creator>
  <cp:lastModifiedBy>Alex</cp:lastModifiedBy>
  <cp:revision>10</cp:revision>
  <dcterms:created xsi:type="dcterms:W3CDTF">2007-07-05T18:38:36Z</dcterms:created>
  <dcterms:modified xsi:type="dcterms:W3CDTF">2011-11-25T21:23:33Z</dcterms:modified>
</cp:coreProperties>
</file>