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00" autoAdjust="0"/>
  </p:normalViewPr>
  <p:slideViewPr>
    <p:cSldViewPr>
      <p:cViewPr varScale="1">
        <p:scale>
          <a:sx n="62" d="100"/>
          <a:sy n="62" d="100"/>
        </p:scale>
        <p:origin x="-140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F7AF1D9-1EB8-41AA-A3F2-719F9D5E3480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7281AD3-D877-4E1A-A3EA-0B968E724A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E54165-CAB6-42B7-9D21-549D02546F48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9C596B3-403E-49A4-A347-1FB7DE067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96B3-403E-49A4-A347-1FB7DE0679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96B3-403E-49A4-A347-1FB7DE0679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96B3-403E-49A4-A347-1FB7DE0679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96B3-403E-49A4-A347-1FB7DE0679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96B3-403E-49A4-A347-1FB7DE0679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96B3-403E-49A4-A347-1FB7DE0679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96B3-403E-49A4-A347-1FB7DE0679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596B3-403E-49A4-A347-1FB7DE0679D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038D727-A346-4E92-9BD7-8D66F1583C56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2CE09C8-FF95-4B44-B6A5-91B6DE966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D727-A346-4E92-9BD7-8D66F1583C56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E09C8-FF95-4B44-B6A5-91B6DE966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038D727-A346-4E92-9BD7-8D66F1583C56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2CE09C8-FF95-4B44-B6A5-91B6DE966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D727-A346-4E92-9BD7-8D66F1583C56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E09C8-FF95-4B44-B6A5-91B6DE966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38D727-A346-4E92-9BD7-8D66F1583C56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2CE09C8-FF95-4B44-B6A5-91B6DE966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D727-A346-4E92-9BD7-8D66F1583C56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E09C8-FF95-4B44-B6A5-91B6DE966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D727-A346-4E92-9BD7-8D66F1583C56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E09C8-FF95-4B44-B6A5-91B6DE966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D727-A346-4E92-9BD7-8D66F1583C56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E09C8-FF95-4B44-B6A5-91B6DE966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038D727-A346-4E92-9BD7-8D66F1583C56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E09C8-FF95-4B44-B6A5-91B6DE966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D727-A346-4E92-9BD7-8D66F1583C56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E09C8-FF95-4B44-B6A5-91B6DE966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38D727-A346-4E92-9BD7-8D66F1583C56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CE09C8-FF95-4B44-B6A5-91B6DE9660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038D727-A346-4E92-9BD7-8D66F1583C56}" type="datetimeFigureOut">
              <a:rPr lang="en-US" smtClean="0"/>
              <a:pPr/>
              <a:t>12/18/2011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2CE09C8-FF95-4B44-B6A5-91B6DE966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BETA\Global%20History%20Lessons%20@%20BETA%202010-11\Social%20Class%20Pyramids%20-%20BETA%202011-12\Slumdog_Millionaire_-_Trailer.wmv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304800"/>
            <a:ext cx="5105400" cy="1267968"/>
          </a:xfrm>
        </p:spPr>
        <p:txBody>
          <a:bodyPr/>
          <a:lstStyle/>
          <a:p>
            <a:pPr algn="ctr"/>
            <a:r>
              <a:rPr lang="en-US" dirty="0" smtClean="0"/>
              <a:t>Do Now: What is a social pyramid?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1600200"/>
            <a:ext cx="4733778" cy="1101248"/>
          </a:xfrm>
        </p:spPr>
        <p:txBody>
          <a:bodyPr/>
          <a:lstStyle/>
          <a:p>
            <a:pPr algn="l"/>
            <a:r>
              <a:rPr lang="en-US" dirty="0" smtClean="0"/>
              <a:t>A </a:t>
            </a:r>
            <a:r>
              <a:rPr lang="en-US" dirty="0" smtClean="0"/>
              <a:t>hierarchy (order or ladder) of society (people)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33337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95800"/>
            <a:ext cx="3810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200400"/>
            <a:ext cx="25241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438400"/>
            <a:ext cx="2286000" cy="304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934200" y="2133600"/>
            <a:ext cx="1776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1066800"/>
            <a:ext cx="1742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Pharaoh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943600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Peasants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2438400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Artisan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3352800"/>
            <a:ext cx="143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Queen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048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AIM: 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1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338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8238001" y="990600"/>
            <a:ext cx="90599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b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Y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</a:t>
            </a:r>
          </a:p>
        </p:txBody>
      </p:sp>
      <p:sp>
        <p:nvSpPr>
          <p:cNvPr id="3" name="Isosceles Triangle 2"/>
          <p:cNvSpPr/>
          <p:nvPr/>
        </p:nvSpPr>
        <p:spPr>
          <a:xfrm>
            <a:off x="228600" y="609600"/>
            <a:ext cx="6477000" cy="5867400"/>
          </a:xfrm>
          <a:prstGeom prst="triangle">
            <a:avLst>
              <a:gd name="adj" fmla="val 5018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685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1143000"/>
            <a:ext cx="464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1905000"/>
            <a:ext cx="5105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2200" y="2743200"/>
            <a:ext cx="5562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6600" y="1295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2133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533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Pharaoh / King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1295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Priests / Nobles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257800" y="1981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Soldiers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2895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Scribes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3733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Merchants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4495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Farmers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54102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Slaves &amp; Servants</a:t>
            </a:r>
            <a:endParaRPr lang="en-US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828800" y="3657600"/>
            <a:ext cx="609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4343400"/>
            <a:ext cx="647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14400" y="5257800"/>
            <a:ext cx="7086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76600" y="2971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276600" y="3733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76600" y="4495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276600" y="5486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4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238001" y="117693"/>
            <a:ext cx="905999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EUDA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SM</a:t>
            </a:r>
            <a:endParaRPr lang="en-US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28600" y="609600"/>
            <a:ext cx="6477000" cy="5867400"/>
          </a:xfrm>
          <a:prstGeom prst="triangle">
            <a:avLst>
              <a:gd name="adj" fmla="val 5018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1066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0" y="2286000"/>
            <a:ext cx="533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6600" y="2819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990600"/>
            <a:ext cx="304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King </a:t>
            </a:r>
          </a:p>
          <a:p>
            <a:r>
              <a:rPr lang="en-US" sz="2400" dirty="0" smtClean="0"/>
              <a:t>Clergy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2286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Nobles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2200" y="4267200"/>
            <a:ext cx="152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Knights </a:t>
            </a:r>
            <a:r>
              <a:rPr lang="en-US" sz="2400" dirty="0" smtClean="0"/>
              <a:t>Vassals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553200" y="5410200"/>
            <a:ext cx="167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Peasants</a:t>
            </a:r>
          </a:p>
          <a:p>
            <a:r>
              <a:rPr lang="en-US" sz="2400" dirty="0" smtClean="0"/>
              <a:t>Serfs</a:t>
            </a:r>
            <a:endParaRPr lang="en-US" sz="28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914400" y="5257800"/>
            <a:ext cx="7086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76600" y="43434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600200" y="4038600"/>
            <a:ext cx="632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76600" y="5562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05400" y="2819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Lords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038600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Europe – Middle Ages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238001" y="0"/>
            <a:ext cx="905999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EUDA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</a:t>
            </a:r>
          </a:p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endParaRPr lang="en-US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28600" y="609600"/>
            <a:ext cx="6477000" cy="5867400"/>
          </a:xfrm>
          <a:prstGeom prst="triangle">
            <a:avLst>
              <a:gd name="adj" fmla="val 5018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685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00400" y="1143000"/>
            <a:ext cx="464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43200" y="1905000"/>
            <a:ext cx="5105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62200" y="2743200"/>
            <a:ext cx="5562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6600" y="1295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21336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533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Emperor (Figurehead)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1295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Shogun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257800" y="1981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Diamyos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2895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Samurai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5715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Merchants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4495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Artisans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3733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Peasants</a:t>
            </a:r>
            <a:endParaRPr lang="en-US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828800" y="3657600"/>
            <a:ext cx="609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7800" y="4343400"/>
            <a:ext cx="647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14400" y="5257800"/>
            <a:ext cx="7086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76600" y="2971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276600" y="3733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276600" y="4495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276600" y="5486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962400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9534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238001" y="609600"/>
            <a:ext cx="90599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</a:t>
            </a:r>
            <a:b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228600" y="609600"/>
            <a:ext cx="6477000" cy="5867400"/>
          </a:xfrm>
          <a:prstGeom prst="triangle">
            <a:avLst>
              <a:gd name="adj" fmla="val 5018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1524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62200" y="2590800"/>
            <a:ext cx="518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4724400"/>
            <a:ext cx="655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6600" y="3505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5334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762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Estate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2667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Estate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4800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Estate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257800" y="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 - 1789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029200" y="1295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Clergy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4600" y="533400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Everyone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Else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0" y="3276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Nobility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umdog_Millionaire_-_Trail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685800"/>
            <a:ext cx="8682267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09800"/>
            <a:ext cx="487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Based upon the social pyramids reviewed, </a:t>
            </a:r>
            <a:br>
              <a:rPr lang="en-US" sz="4400" dirty="0" smtClean="0"/>
            </a:br>
            <a:r>
              <a:rPr lang="en-US" sz="4400" dirty="0" smtClean="0"/>
              <a:t>What does social class tell us about a society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2524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3733800"/>
            <a:ext cx="2209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5969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Homework:   Complete a social class pyramid </a:t>
            </a:r>
          </a:p>
          <a:p>
            <a:r>
              <a:rPr lang="en-US" sz="2800" dirty="0" smtClean="0"/>
              <a:t>for the missing society not in today’s lesson. </a:t>
            </a:r>
          </a:p>
          <a:p>
            <a:r>
              <a:rPr lang="en-US" sz="2800" dirty="0" smtClean="0"/>
              <a:t>(hint: </a:t>
            </a:r>
            <a:r>
              <a:rPr lang="en-US" sz="2800" dirty="0" err="1" smtClean="0"/>
              <a:t>Slumdog</a:t>
            </a:r>
            <a:r>
              <a:rPr lang="en-US" sz="2800" dirty="0" smtClean="0"/>
              <a:t> Millionaire) 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53720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238001" y="117693"/>
            <a:ext cx="90599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</a:t>
            </a:r>
            <a:endParaRPr lang="en-US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152400" y="609600"/>
            <a:ext cx="6477000" cy="5867400"/>
          </a:xfrm>
          <a:prstGeom prst="triangle">
            <a:avLst>
              <a:gd name="adj" fmla="val 5018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1066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0" y="2286000"/>
            <a:ext cx="533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76600" y="28194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9906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Brahmins</a:t>
            </a:r>
          </a:p>
          <a:p>
            <a:r>
              <a:rPr lang="en-US" sz="2800" dirty="0" smtClean="0"/>
              <a:t>(Priests)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2286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KSHATRIYAS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40386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Vaisyas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400" dirty="0" smtClean="0"/>
              <a:t>Farmers, Merchants, Artisans, Herders)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743200" y="54102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Sudras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(Farm Workers, Servants, Laborers)</a:t>
            </a:r>
            <a:endParaRPr lang="en-US" sz="2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914400" y="5257800"/>
            <a:ext cx="7086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00200" y="4267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600200" y="4038600"/>
            <a:ext cx="6324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66800" y="5410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05400" y="2819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(Warriors)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038600" y="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India – Caste System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38400" y="64578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UNTOUCHABLES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4" presetClass="emph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2" grpId="0"/>
      <p:bldP spid="33" grpId="0"/>
      <p:bldP spid="19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247</TotalTime>
  <Words>173</Words>
  <Application>Microsoft Office PowerPoint</Application>
  <PresentationFormat>On-screen Show (4:3)</PresentationFormat>
  <Paragraphs>109</Paragraphs>
  <Slides>9</Slides>
  <Notes>8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Do Now: What is a social pyramid?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What is a social pyramid?</dc:title>
  <dc:creator>Teacher - Mr Ott</dc:creator>
  <cp:lastModifiedBy>Alex</cp:lastModifiedBy>
  <cp:revision>18</cp:revision>
  <dcterms:created xsi:type="dcterms:W3CDTF">2010-06-06T13:30:52Z</dcterms:created>
  <dcterms:modified xsi:type="dcterms:W3CDTF">2011-12-18T20:01:17Z</dcterms:modified>
</cp:coreProperties>
</file>