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61" r:id="rId4"/>
    <p:sldId id="264" r:id="rId5"/>
    <p:sldId id="284" r:id="rId6"/>
    <p:sldId id="285" r:id="rId7"/>
    <p:sldId id="289" r:id="rId8"/>
    <p:sldId id="288" r:id="rId9"/>
    <p:sldId id="276" r:id="rId10"/>
    <p:sldId id="257" r:id="rId11"/>
    <p:sldId id="290" r:id="rId12"/>
    <p:sldId id="282" r:id="rId13"/>
    <p:sldId id="291" r:id="rId14"/>
    <p:sldId id="292" r:id="rId15"/>
    <p:sldId id="281" r:id="rId16"/>
    <p:sldId id="274" r:id="rId17"/>
    <p:sldId id="270" r:id="rId18"/>
    <p:sldId id="286" r:id="rId19"/>
    <p:sldId id="294" r:id="rId20"/>
    <p:sldId id="293" r:id="rId21"/>
    <p:sldId id="272" r:id="rId22"/>
    <p:sldId id="296" r:id="rId23"/>
    <p:sldId id="295" r:id="rId24"/>
    <p:sldId id="297" r:id="rId25"/>
    <p:sldId id="298" r:id="rId26"/>
    <p:sldId id="299" r:id="rId27"/>
    <p:sldId id="300" r:id="rId28"/>
    <p:sldId id="301" r:id="rId29"/>
    <p:sldId id="302" r:id="rId30"/>
    <p:sldId id="287" r:id="rId31"/>
    <p:sldId id="283" r:id="rId3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66" d="100"/>
          <a:sy n="66" d="100"/>
        </p:scale>
        <p:origin x="-126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0816BE0-A7EB-45ED-8FA3-F64B5C82EE52}"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179AAED-08F0-4DEC-8532-4F81D7039D1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CA500E6-E2ED-46E4-B80B-A835A6766BA0}"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EA40AD37-743F-4B5C-93F6-331C6F67CD1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C1D2F18-503E-49CB-B603-911EB67FDEF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9A88881-5D6F-49B4-894A-C27E397715E7}"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2E2DFFB-F78F-45FB-87AC-AB91F039B7D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771EA75-5CF9-4E77-AF22-0788B614D49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36FB2B4-F756-4CFE-8A5D-02D7EF7550F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88698EE-E1AA-4199-A427-A578CD7AB9A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677144F-EC92-45E0-AA60-668D4A5B5FE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5C28B89-DAAD-4866-ABDF-D752B702D19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B7C41C8-F377-4489-AFFC-C1CE8A8DD48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defRPr>
      </a:lvl2pPr>
      <a:lvl3pPr algn="ctr" rtl="0" fontAlgn="base">
        <a:spcBef>
          <a:spcPct val="0"/>
        </a:spcBef>
        <a:spcAft>
          <a:spcPct val="0"/>
        </a:spcAft>
        <a:defRPr sz="4400">
          <a:solidFill>
            <a:schemeClr val="tx2"/>
          </a:solidFill>
          <a:latin typeface="Times New Roman" charset="0"/>
        </a:defRPr>
      </a:lvl3pPr>
      <a:lvl4pPr algn="ctr" rtl="0" fontAlgn="base">
        <a:spcBef>
          <a:spcPct val="0"/>
        </a:spcBef>
        <a:spcAft>
          <a:spcPct val="0"/>
        </a:spcAft>
        <a:defRPr sz="4400">
          <a:solidFill>
            <a:schemeClr val="tx2"/>
          </a:solidFill>
          <a:latin typeface="Times New Roman" charset="0"/>
        </a:defRPr>
      </a:lvl4pPr>
      <a:lvl5pPr algn="ctr" rtl="0" fontAlgn="base">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0"/>
            <a:ext cx="7772400" cy="1143000"/>
          </a:xfrm>
        </p:spPr>
        <p:txBody>
          <a:bodyPr/>
          <a:lstStyle/>
          <a:p>
            <a:r>
              <a:rPr lang="en-US">
                <a:effectLst>
                  <a:outerShdw blurRad="38100" dist="38100" dir="2700000" algn="tl">
                    <a:srgbClr val="C0C0C0"/>
                  </a:outerShdw>
                </a:effectLst>
              </a:rPr>
              <a:t>The Age of Humanism:  Petrarch’s Role</a:t>
            </a:r>
          </a:p>
        </p:txBody>
      </p:sp>
      <p:sp>
        <p:nvSpPr>
          <p:cNvPr id="2051" name="Rectangle 3"/>
          <p:cNvSpPr>
            <a:spLocks noGrp="1" noChangeArrowheads="1"/>
          </p:cNvSpPr>
          <p:nvPr>
            <p:ph type="subTitle" idx="1"/>
          </p:nvPr>
        </p:nvSpPr>
        <p:spPr/>
        <p:txBody>
          <a:bodyPr/>
          <a:lstStyle/>
          <a:p>
            <a:r>
              <a:rPr lang="en-US" dirty="0" smtClean="0"/>
              <a:t>AP European History – Mr. </a:t>
            </a:r>
            <a:r>
              <a:rPr lang="en-US" dirty="0" err="1" smtClean="0"/>
              <a:t>Ott</a:t>
            </a:r>
            <a:endParaRPr lang="en-US" dirty="0" smtClean="0"/>
          </a:p>
          <a:p>
            <a:r>
              <a:rPr lang="en-US" dirty="0" smtClean="0"/>
              <a:t>Park East High School </a:t>
            </a:r>
          </a:p>
          <a:p>
            <a:r>
              <a:rPr lang="en-US" dirty="0" smtClean="0"/>
              <a:t>2015-16</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dissolve">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 calcmode="lin" valueType="num">
                                      <p:cBhvr additive="base">
                                        <p:cTn id="12" dur="500" fill="hold"/>
                                        <p:tgtEl>
                                          <p:spTgt spid="2051">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0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2051">
                                            <p:txEl>
                                              <p:pRg st="1" end="1"/>
                                            </p:txEl>
                                          </p:spTgt>
                                        </p:tgtEl>
                                        <p:attrNameLst>
                                          <p:attrName>style.visibility</p:attrName>
                                        </p:attrNameLst>
                                      </p:cBhvr>
                                      <p:to>
                                        <p:strVal val="visible"/>
                                      </p:to>
                                    </p:set>
                                    <p:anim calcmode="lin" valueType="num">
                                      <p:cBhvr additive="base">
                                        <p:cTn id="18" dur="500" fill="hold"/>
                                        <p:tgtEl>
                                          <p:spTgt spid="2051">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205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2051">
                                            <p:txEl>
                                              <p:pRg st="2" end="2"/>
                                            </p:txEl>
                                          </p:spTgt>
                                        </p:tgtEl>
                                        <p:attrNameLst>
                                          <p:attrName>style.visibility</p:attrName>
                                        </p:attrNameLst>
                                      </p:cBhvr>
                                      <p:to>
                                        <p:strVal val="visible"/>
                                      </p:to>
                                    </p:set>
                                    <p:anim calcmode="lin" valueType="num">
                                      <p:cBhvr additive="base">
                                        <p:cTn id="24" dur="500" fill="hold"/>
                                        <p:tgtEl>
                                          <p:spTgt spid="2051">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205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utoUpdateAnimBg="0"/>
      <p:bldP spid="2051"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t>Francesco Petrarch</a:t>
            </a:r>
          </a:p>
        </p:txBody>
      </p:sp>
      <p:sp>
        <p:nvSpPr>
          <p:cNvPr id="3075" name="Rectangle 3"/>
          <p:cNvSpPr>
            <a:spLocks noGrp="1" noChangeArrowheads="1"/>
          </p:cNvSpPr>
          <p:nvPr>
            <p:ph type="body" sz="half" idx="1"/>
          </p:nvPr>
        </p:nvSpPr>
        <p:spPr/>
        <p:txBody>
          <a:bodyPr/>
          <a:lstStyle/>
          <a:p>
            <a:pPr>
              <a:lnSpc>
                <a:spcPct val="90000"/>
              </a:lnSpc>
            </a:pPr>
            <a:r>
              <a:rPr lang="en-US" sz="2400"/>
              <a:t>Born in Arezzo in 1304 after his father was banished from Florence</a:t>
            </a:r>
          </a:p>
          <a:p>
            <a:pPr>
              <a:lnSpc>
                <a:spcPct val="90000"/>
              </a:lnSpc>
            </a:pPr>
            <a:r>
              <a:rPr lang="en-US" sz="2400"/>
              <a:t>Began to study law in 1316 because his father wanted him to</a:t>
            </a:r>
          </a:p>
          <a:p>
            <a:pPr>
              <a:lnSpc>
                <a:spcPct val="90000"/>
              </a:lnSpc>
            </a:pPr>
            <a:r>
              <a:rPr lang="en-US" sz="2400"/>
              <a:t>His father died in 1326 and Petrarch abandoned his legal studies; discovered Cicero, Vergil, and the Latin classics; began his exclusive devotion to literature</a:t>
            </a:r>
          </a:p>
        </p:txBody>
      </p:sp>
      <p:pic>
        <p:nvPicPr>
          <p:cNvPr id="3077" name="Picture 5" descr="C:\WINDOWS\Application Data\Microsoft\Media Catalog\petrarca.jpg"/>
          <p:cNvPicPr>
            <a:picLocks noGrp="1" noChangeAspect="1" noChangeArrowheads="1"/>
          </p:cNvPicPr>
          <p:nvPr>
            <p:ph type="clipArt" sz="half" idx="2"/>
          </p:nvPr>
        </p:nvPicPr>
        <p:blipFill>
          <a:blip r:embed="rId2" cstate="print"/>
          <a:srcRect/>
          <a:stretch>
            <a:fillRect/>
          </a:stretch>
        </p:blipFill>
        <p:spPr>
          <a:xfrm>
            <a:off x="5424488" y="1981200"/>
            <a:ext cx="2255837" cy="4114800"/>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endParaRPr lang="en-US"/>
          </a:p>
        </p:txBody>
      </p:sp>
      <p:sp>
        <p:nvSpPr>
          <p:cNvPr id="39939" name="Rectangle 3"/>
          <p:cNvSpPr>
            <a:spLocks noGrp="1" noChangeArrowheads="1"/>
          </p:cNvSpPr>
          <p:nvPr>
            <p:ph type="body" idx="1"/>
          </p:nvPr>
        </p:nvSpPr>
        <p:spPr>
          <a:xfrm>
            <a:off x="685800" y="228600"/>
            <a:ext cx="7772400" cy="5867400"/>
          </a:xfrm>
        </p:spPr>
        <p:txBody>
          <a:bodyPr/>
          <a:lstStyle/>
          <a:p>
            <a:r>
              <a:rPr lang="en-US"/>
              <a:t>In 1327 he accepted minor ecclesiastical vows but did not accept powerful or prestigious positions</a:t>
            </a:r>
          </a:p>
          <a:p>
            <a:r>
              <a:rPr lang="en-US"/>
              <a:t>Traveled through Europe 1327-1336</a:t>
            </a:r>
          </a:p>
          <a:p>
            <a:r>
              <a:rPr lang="en-US"/>
              <a:t>Given the title of Poet Laureate in 1340</a:t>
            </a:r>
          </a:p>
          <a:p>
            <a:r>
              <a:rPr lang="en-US"/>
              <a:t>Returned permanently to Italy in 1353</a:t>
            </a:r>
          </a:p>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t>Two Periods of Petrarch’s Life</a:t>
            </a:r>
          </a:p>
        </p:txBody>
      </p:sp>
      <p:sp>
        <p:nvSpPr>
          <p:cNvPr id="31747" name="Rectangle 3"/>
          <p:cNvSpPr>
            <a:spLocks noGrp="1" noChangeArrowheads="1"/>
          </p:cNvSpPr>
          <p:nvPr>
            <p:ph type="body" sz="half" idx="1"/>
          </p:nvPr>
        </p:nvSpPr>
        <p:spPr/>
        <p:txBody>
          <a:bodyPr/>
          <a:lstStyle/>
          <a:p>
            <a:r>
              <a:rPr lang="en-US"/>
              <a:t>Great boldness Influenced solely by ancient philosophers</a:t>
            </a:r>
          </a:p>
          <a:p>
            <a:r>
              <a:rPr lang="en-US"/>
              <a:t>Ignored his “true self” because of too many distractions (fame, success of Laura sonnets, title of Poet Laureate)</a:t>
            </a:r>
          </a:p>
          <a:p>
            <a:endParaRPr lang="en-US"/>
          </a:p>
        </p:txBody>
      </p:sp>
      <p:sp>
        <p:nvSpPr>
          <p:cNvPr id="31748" name="Rectangle 4"/>
          <p:cNvSpPr>
            <a:spLocks noGrp="1" noChangeArrowheads="1"/>
          </p:cNvSpPr>
          <p:nvPr>
            <p:ph type="body" sz="half" idx="2"/>
          </p:nvPr>
        </p:nvSpPr>
        <p:spPr/>
        <p:txBody>
          <a:bodyPr/>
          <a:lstStyle/>
          <a:p>
            <a:r>
              <a:rPr lang="en-US"/>
              <a:t>Awareness of the insufficiency of his earlier way of life</a:t>
            </a:r>
          </a:p>
          <a:p>
            <a:r>
              <a:rPr lang="en-US"/>
              <a:t>Need to identify more closely with contemporary ways of thinking introduced during the Christian Era</a:t>
            </a:r>
          </a:p>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t>The First Modern Intellectual</a:t>
            </a:r>
          </a:p>
        </p:txBody>
      </p:sp>
      <p:sp>
        <p:nvSpPr>
          <p:cNvPr id="41987" name="Rectangle 3"/>
          <p:cNvSpPr>
            <a:spLocks noGrp="1" noChangeArrowheads="1"/>
          </p:cNvSpPr>
          <p:nvPr>
            <p:ph type="body" idx="1"/>
          </p:nvPr>
        </p:nvSpPr>
        <p:spPr/>
        <p:txBody>
          <a:bodyPr/>
          <a:lstStyle/>
          <a:p>
            <a:r>
              <a:rPr lang="en-US" sz="2800"/>
              <a:t>Petrarch had a deep understanding of what ancient Latin and Greek literature had been in antiquity</a:t>
            </a:r>
          </a:p>
          <a:p>
            <a:r>
              <a:rPr lang="en-US" sz="2800"/>
              <a:t>He was very interested in making literature the greatest of intellectual activities</a:t>
            </a:r>
          </a:p>
          <a:p>
            <a:r>
              <a:rPr lang="en-US" sz="2800"/>
              <a:t>Founded philology, the systematic and scientific study of all literary and linguistic phenomena</a:t>
            </a:r>
          </a:p>
          <a:p>
            <a:r>
              <a:rPr lang="en-US" sz="2800"/>
              <a:t>Made poetry his sole profession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85800" y="152400"/>
            <a:ext cx="7772400" cy="838200"/>
          </a:xfrm>
        </p:spPr>
        <p:txBody>
          <a:bodyPr/>
          <a:lstStyle/>
          <a:p>
            <a:r>
              <a:rPr lang="en-US"/>
              <a:t>Petrarch and Politics</a:t>
            </a:r>
          </a:p>
        </p:txBody>
      </p:sp>
      <p:sp>
        <p:nvSpPr>
          <p:cNvPr id="43011" name="Rectangle 3"/>
          <p:cNvSpPr>
            <a:spLocks noGrp="1" noChangeArrowheads="1"/>
          </p:cNvSpPr>
          <p:nvPr>
            <p:ph type="body" idx="1"/>
          </p:nvPr>
        </p:nvSpPr>
        <p:spPr>
          <a:xfrm>
            <a:off x="685800" y="914400"/>
            <a:ext cx="7772400" cy="5181600"/>
          </a:xfrm>
        </p:spPr>
        <p:txBody>
          <a:bodyPr/>
          <a:lstStyle/>
          <a:p>
            <a:pPr>
              <a:lnSpc>
                <a:spcPct val="90000"/>
              </a:lnSpc>
            </a:pPr>
            <a:r>
              <a:rPr lang="en-US" sz="2800"/>
              <a:t>He was not involved in politics</a:t>
            </a:r>
          </a:p>
          <a:p>
            <a:pPr>
              <a:lnSpc>
                <a:spcPct val="90000"/>
              </a:lnSpc>
            </a:pPr>
            <a:r>
              <a:rPr lang="en-US" sz="2800"/>
              <a:t>He had a sentimental and intellectual attachment to Italy</a:t>
            </a:r>
          </a:p>
          <a:p>
            <a:pPr>
              <a:lnSpc>
                <a:spcPct val="90000"/>
              </a:lnSpc>
            </a:pPr>
            <a:r>
              <a:rPr lang="en-US" sz="2800"/>
              <a:t>He was interested in individual affairs, not in political affairs</a:t>
            </a:r>
          </a:p>
          <a:p>
            <a:pPr>
              <a:lnSpc>
                <a:spcPct val="90000"/>
              </a:lnSpc>
            </a:pPr>
            <a:r>
              <a:rPr lang="en-US" sz="2800"/>
              <a:t>He viewed Italy as a centralized unity under Rome and, influenced by the history of classical times, had ideas of a republic or a universal empire</a:t>
            </a:r>
          </a:p>
          <a:p>
            <a:pPr>
              <a:lnSpc>
                <a:spcPct val="90000"/>
              </a:lnSpc>
            </a:pPr>
            <a:r>
              <a:rPr lang="en-US" sz="2800"/>
              <a:t>Petrarch believed that the </a:t>
            </a:r>
            <a:r>
              <a:rPr lang="en-US" sz="2800" i="1"/>
              <a:t>Vita solitaria</a:t>
            </a:r>
            <a:r>
              <a:rPr lang="en-US" sz="2800"/>
              <a:t> was the supreme standard for living</a:t>
            </a:r>
          </a:p>
          <a:p>
            <a:pPr lvl="1">
              <a:lnSpc>
                <a:spcPct val="90000"/>
              </a:lnSpc>
            </a:pPr>
            <a:r>
              <a:rPr lang="en-US" sz="2400"/>
              <a:t>A truly wise man is focused on intellectual and spiritual matters, not distracting political problems</a:t>
            </a:r>
          </a:p>
          <a:p>
            <a:pPr>
              <a:lnSpc>
                <a:spcPct val="90000"/>
              </a:lnSpc>
            </a:pPr>
            <a:endParaRPr lang="en-US" sz="2800"/>
          </a:p>
          <a:p>
            <a:pPr>
              <a:lnSpc>
                <a:spcPct val="90000"/>
              </a:lnSpc>
              <a:buFontTx/>
              <a:buNone/>
            </a:pPr>
            <a:endParaRPr lang="en-US" sz="28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t>Petrarch and Solitude</a:t>
            </a:r>
          </a:p>
        </p:txBody>
      </p:sp>
      <p:sp>
        <p:nvSpPr>
          <p:cNvPr id="29699" name="Rectangle 3"/>
          <p:cNvSpPr>
            <a:spLocks noGrp="1" noChangeArrowheads="1"/>
          </p:cNvSpPr>
          <p:nvPr>
            <p:ph type="body" idx="1"/>
          </p:nvPr>
        </p:nvSpPr>
        <p:spPr/>
        <p:txBody>
          <a:bodyPr/>
          <a:lstStyle/>
          <a:p>
            <a:pPr>
              <a:lnSpc>
                <a:spcPct val="90000"/>
              </a:lnSpc>
            </a:pPr>
            <a:r>
              <a:rPr lang="en-US"/>
              <a:t>He felt that being alone, in the absence of avarice, was the secret to happiness</a:t>
            </a:r>
          </a:p>
          <a:p>
            <a:pPr>
              <a:lnSpc>
                <a:spcPct val="90000"/>
              </a:lnSpc>
            </a:pPr>
            <a:r>
              <a:rPr lang="en-US"/>
              <a:t>He was happiest when he lived by himself in his country home </a:t>
            </a:r>
          </a:p>
          <a:p>
            <a:pPr>
              <a:lnSpc>
                <a:spcPct val="90000"/>
              </a:lnSpc>
            </a:pPr>
            <a:r>
              <a:rPr lang="en-US"/>
              <a:t>He never truly integrated into any group or society that he joined</a:t>
            </a:r>
          </a:p>
          <a:p>
            <a:pPr>
              <a:lnSpc>
                <a:spcPct val="90000"/>
              </a:lnSpc>
            </a:pPr>
            <a:r>
              <a:rPr lang="en-US"/>
              <a:t>Autonomy and freedom were needed to apply himself to his humanistic studies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t>Petrarch and wealth</a:t>
            </a:r>
          </a:p>
        </p:txBody>
      </p:sp>
      <p:sp>
        <p:nvSpPr>
          <p:cNvPr id="22531" name="Rectangle 3"/>
          <p:cNvSpPr>
            <a:spLocks noGrp="1" noChangeArrowheads="1"/>
          </p:cNvSpPr>
          <p:nvPr>
            <p:ph type="body" idx="1"/>
          </p:nvPr>
        </p:nvSpPr>
        <p:spPr/>
        <p:txBody>
          <a:bodyPr/>
          <a:lstStyle/>
          <a:p>
            <a:pPr>
              <a:lnSpc>
                <a:spcPct val="90000"/>
              </a:lnSpc>
            </a:pPr>
            <a:r>
              <a:rPr lang="en-US" sz="2800"/>
              <a:t>Petrarch hated wealth, power, and external honors</a:t>
            </a:r>
          </a:p>
          <a:p>
            <a:pPr lvl="1">
              <a:lnSpc>
                <a:spcPct val="90000"/>
              </a:lnSpc>
            </a:pPr>
            <a:r>
              <a:rPr lang="en-US" sz="2400"/>
              <a:t>It was not the wealth itself that he hated, but the anxiety, toil, and trouble connected with it</a:t>
            </a:r>
          </a:p>
          <a:p>
            <a:pPr>
              <a:lnSpc>
                <a:spcPct val="90000"/>
              </a:lnSpc>
            </a:pPr>
            <a:r>
              <a:rPr lang="en-US" sz="2800"/>
              <a:t>He said he would rather live in bitter, abject poverty than be wealthy</a:t>
            </a:r>
          </a:p>
          <a:p>
            <a:pPr>
              <a:lnSpc>
                <a:spcPct val="90000"/>
              </a:lnSpc>
            </a:pPr>
            <a:r>
              <a:rPr lang="en-US" sz="2800"/>
              <a:t>At another time, however, he said that he would rather be wealthy because living in poverty is only bearable for those who do it in the name of Christ</a:t>
            </a:r>
          </a:p>
          <a:p>
            <a:pPr>
              <a:lnSpc>
                <a:spcPct val="90000"/>
              </a:lnSpc>
            </a:pPr>
            <a:r>
              <a:rPr lang="en-US" sz="2800"/>
              <a:t>One should not escape wealth, but one should not possess it “with an avaricious mind”</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152400"/>
            <a:ext cx="7772400" cy="1066800"/>
          </a:xfrm>
        </p:spPr>
        <p:txBody>
          <a:bodyPr/>
          <a:lstStyle/>
          <a:p>
            <a:r>
              <a:rPr lang="en-US"/>
              <a:t>Petrarch as a Humanist</a:t>
            </a:r>
          </a:p>
        </p:txBody>
      </p:sp>
      <p:sp>
        <p:nvSpPr>
          <p:cNvPr id="18435" name="Rectangle 3"/>
          <p:cNvSpPr>
            <a:spLocks noGrp="1" noChangeArrowheads="1"/>
          </p:cNvSpPr>
          <p:nvPr>
            <p:ph type="body" idx="1"/>
          </p:nvPr>
        </p:nvSpPr>
        <p:spPr>
          <a:xfrm>
            <a:off x="685800" y="1143000"/>
            <a:ext cx="7772400" cy="4953000"/>
          </a:xfrm>
        </p:spPr>
        <p:txBody>
          <a:bodyPr/>
          <a:lstStyle/>
          <a:p>
            <a:pPr>
              <a:lnSpc>
                <a:spcPct val="90000"/>
              </a:lnSpc>
            </a:pPr>
            <a:r>
              <a:rPr lang="en-US" sz="2800"/>
              <a:t>Belonged to the Stoic faction</a:t>
            </a:r>
          </a:p>
          <a:p>
            <a:pPr>
              <a:lnSpc>
                <a:spcPct val="90000"/>
              </a:lnSpc>
            </a:pPr>
            <a:r>
              <a:rPr lang="en-US" sz="2800"/>
              <a:t>However, he often had warm emotional reactions, which are more characteristic of a Christian, not Stoic, attitude</a:t>
            </a:r>
          </a:p>
          <a:p>
            <a:pPr>
              <a:lnSpc>
                <a:spcPct val="90000"/>
              </a:lnSpc>
            </a:pPr>
            <a:r>
              <a:rPr lang="en-US" sz="2800"/>
              <a:t>Felt that all of Medieval culture was uniformly barbarous…classical-minded scholars and poets were needed to lead humanity away from the arid Scholastic rationalizing and the cultural degradation into which it had been sunk ever since the Barbarian Migrations</a:t>
            </a:r>
          </a:p>
          <a:p>
            <a:pPr>
              <a:lnSpc>
                <a:spcPct val="90000"/>
              </a:lnSpc>
            </a:pPr>
            <a:r>
              <a:rPr lang="en-US" sz="2800"/>
              <a:t>Influenced by Horace, Lucan, Statius, Persius, Juvenal, Martial, Cicero, Livy, Seneca, and Caesar</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endParaRPr lang="en-US"/>
          </a:p>
        </p:txBody>
      </p:sp>
      <p:sp>
        <p:nvSpPr>
          <p:cNvPr id="35843" name="Rectangle 3"/>
          <p:cNvSpPr>
            <a:spLocks noGrp="1" noChangeArrowheads="1"/>
          </p:cNvSpPr>
          <p:nvPr>
            <p:ph type="body" idx="1"/>
          </p:nvPr>
        </p:nvSpPr>
        <p:spPr>
          <a:xfrm>
            <a:off x="685800" y="152400"/>
            <a:ext cx="7772400" cy="5943600"/>
          </a:xfrm>
        </p:spPr>
        <p:txBody>
          <a:bodyPr/>
          <a:lstStyle/>
          <a:p>
            <a:pPr>
              <a:lnSpc>
                <a:spcPct val="90000"/>
              </a:lnSpc>
            </a:pPr>
            <a:r>
              <a:rPr lang="en-US" sz="2800"/>
              <a:t>Petrarch wanted to pull himself out of the physical and mental world around him to live imaginatively in Roman antiquity</a:t>
            </a:r>
          </a:p>
          <a:p>
            <a:pPr>
              <a:lnSpc>
                <a:spcPct val="90000"/>
              </a:lnSpc>
            </a:pPr>
            <a:r>
              <a:rPr lang="en-US" sz="2800"/>
              <a:t>He loved the classical ways of feeling, thinking, and writing</a:t>
            </a:r>
          </a:p>
          <a:p>
            <a:pPr>
              <a:lnSpc>
                <a:spcPct val="90000"/>
              </a:lnSpc>
            </a:pPr>
            <a:r>
              <a:rPr lang="en-US" sz="2800"/>
              <a:t>He admired the polish, elegance, and perfection of form of the Classics as opposed to the un-Roman Latin of the Middle Ages</a:t>
            </a:r>
          </a:p>
          <a:p>
            <a:pPr>
              <a:lnSpc>
                <a:spcPct val="90000"/>
              </a:lnSpc>
            </a:pPr>
            <a:r>
              <a:rPr lang="en-US" sz="2800"/>
              <a:t>He took words, methods of sentence structure, figures of speech, and stories from the Latin classics and gave them a new European life</a:t>
            </a:r>
          </a:p>
          <a:p>
            <a:pPr>
              <a:lnSpc>
                <a:spcPct val="90000"/>
              </a:lnSpc>
            </a:pPr>
            <a:r>
              <a:rPr lang="en-US" sz="2800"/>
              <a:t>Petrarch had intellectual autonomy and an aesthetic, political, and moral outlook on life</a:t>
            </a:r>
          </a:p>
          <a:p>
            <a:pPr>
              <a:lnSpc>
                <a:spcPct val="90000"/>
              </a:lnSpc>
            </a:pPr>
            <a:endParaRPr lang="en-US" sz="28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endParaRPr lang="en-US"/>
          </a:p>
        </p:txBody>
      </p:sp>
      <p:sp>
        <p:nvSpPr>
          <p:cNvPr id="45059" name="Rectangle 3"/>
          <p:cNvSpPr>
            <a:spLocks noGrp="1" noChangeArrowheads="1"/>
          </p:cNvSpPr>
          <p:nvPr>
            <p:ph type="body" idx="1"/>
          </p:nvPr>
        </p:nvSpPr>
        <p:spPr>
          <a:xfrm>
            <a:off x="685800" y="228600"/>
            <a:ext cx="7772400" cy="5867400"/>
          </a:xfrm>
        </p:spPr>
        <p:txBody>
          <a:bodyPr/>
          <a:lstStyle/>
          <a:p>
            <a:r>
              <a:rPr lang="en-US"/>
              <a:t>He combined Classical-pagan and Christian-Medieval elements into universal humanism, which states that sentiments, conscience, and self-analysis are a part of every human being, not just pagan or Christian</a:t>
            </a:r>
          </a:p>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t>Beginnings of Humanism</a:t>
            </a:r>
          </a:p>
        </p:txBody>
      </p:sp>
      <p:sp>
        <p:nvSpPr>
          <p:cNvPr id="26627" name="Rectangle 3"/>
          <p:cNvSpPr>
            <a:spLocks noGrp="1" noChangeArrowheads="1"/>
          </p:cNvSpPr>
          <p:nvPr>
            <p:ph type="body" idx="1"/>
          </p:nvPr>
        </p:nvSpPr>
        <p:spPr>
          <a:xfrm>
            <a:off x="685800" y="1752600"/>
            <a:ext cx="7772400" cy="4343400"/>
          </a:xfrm>
        </p:spPr>
        <p:txBody>
          <a:bodyPr/>
          <a:lstStyle/>
          <a:p>
            <a:r>
              <a:rPr lang="en-US"/>
              <a:t>Early Humanism formed in a culture spiritually determined by mendicant friars (Dominicans and Franciscans)</a:t>
            </a:r>
          </a:p>
          <a:p>
            <a:r>
              <a:rPr lang="en-US"/>
              <a:t>Voluntary poverty was the center of true Christian conduct</a:t>
            </a:r>
          </a:p>
          <a:p>
            <a:endParaRPr lang="en-US"/>
          </a:p>
          <a:p>
            <a:endParaRPr lang="en-US"/>
          </a:p>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Petrarch’s Works</a:t>
            </a:r>
          </a:p>
        </p:txBody>
      </p:sp>
      <p:sp>
        <p:nvSpPr>
          <p:cNvPr id="44035" name="Rectangle 3"/>
          <p:cNvSpPr>
            <a:spLocks noGrp="1" noChangeArrowheads="1"/>
          </p:cNvSpPr>
          <p:nvPr>
            <p:ph type="body" idx="1"/>
          </p:nvPr>
        </p:nvSpPr>
        <p:spPr/>
        <p:txBody>
          <a:bodyPr/>
          <a:lstStyle/>
          <a:p>
            <a:r>
              <a:rPr lang="en-US"/>
              <a:t>All of his works contain self-analysis, meditation, internal dilemmas, and crisis concerning moral and cultural values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t>“Secret Conflict of My Desires”</a:t>
            </a:r>
          </a:p>
        </p:txBody>
      </p:sp>
      <p:sp>
        <p:nvSpPr>
          <p:cNvPr id="20483" name="Rectangle 3"/>
          <p:cNvSpPr>
            <a:spLocks noGrp="1" noChangeArrowheads="1"/>
          </p:cNvSpPr>
          <p:nvPr>
            <p:ph type="body" idx="1"/>
          </p:nvPr>
        </p:nvSpPr>
        <p:spPr/>
        <p:txBody>
          <a:bodyPr/>
          <a:lstStyle/>
          <a:p>
            <a:pPr>
              <a:lnSpc>
                <a:spcPct val="90000"/>
              </a:lnSpc>
            </a:pPr>
            <a:r>
              <a:rPr lang="en-US"/>
              <a:t>Petrarch states he had difficulties while attempting to resolve the inner conflicts between reason and emotion</a:t>
            </a:r>
          </a:p>
          <a:p>
            <a:pPr>
              <a:lnSpc>
                <a:spcPct val="90000"/>
              </a:lnSpc>
            </a:pPr>
            <a:r>
              <a:rPr lang="en-US"/>
              <a:t>He puts forth the passions which had pushed him from one false, petty goal to another</a:t>
            </a:r>
          </a:p>
          <a:p>
            <a:pPr>
              <a:lnSpc>
                <a:spcPct val="90000"/>
              </a:lnSpc>
            </a:pPr>
            <a:r>
              <a:rPr lang="en-US"/>
              <a:t>Struggles to conquer the passions which stem from his lower nature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i="1"/>
              <a:t>Canzoniere</a:t>
            </a:r>
          </a:p>
        </p:txBody>
      </p:sp>
      <p:sp>
        <p:nvSpPr>
          <p:cNvPr id="47107" name="Rectangle 3"/>
          <p:cNvSpPr>
            <a:spLocks noGrp="1" noChangeArrowheads="1"/>
          </p:cNvSpPr>
          <p:nvPr>
            <p:ph type="body" sz="half" idx="1"/>
          </p:nvPr>
        </p:nvSpPr>
        <p:spPr/>
        <p:txBody>
          <a:bodyPr/>
          <a:lstStyle/>
          <a:p>
            <a:r>
              <a:rPr lang="en-US" sz="2400"/>
              <a:t>Manifests the beginning of modern consciousness</a:t>
            </a:r>
          </a:p>
          <a:p>
            <a:pPr lvl="1"/>
            <a:r>
              <a:rPr lang="en-US" sz="2000"/>
              <a:t>An awareness of the end of the great dogma of divine providence which had held much power before</a:t>
            </a:r>
          </a:p>
          <a:p>
            <a:pPr lvl="1"/>
            <a:r>
              <a:rPr lang="en-US" sz="2000"/>
              <a:t>As a result, man realizes his tragic destiny, his isolation, and analyzes his continuous sense of dissatisfaction and oscillation between opposing feelings</a:t>
            </a:r>
          </a:p>
        </p:txBody>
      </p:sp>
      <p:pic>
        <p:nvPicPr>
          <p:cNvPr id="47109" name="Picture 5" descr="C:\WINDOWS\Application Data\Microsoft\Media Catalog\petlaura.jpg"/>
          <p:cNvPicPr>
            <a:picLocks noGrp="1" noChangeAspect="1" noChangeArrowheads="1"/>
          </p:cNvPicPr>
          <p:nvPr>
            <p:ph type="clipArt" sz="half" idx="2"/>
          </p:nvPr>
        </p:nvPicPr>
        <p:blipFill>
          <a:blip r:embed="rId2" cstate="print"/>
          <a:srcRect/>
          <a:stretch>
            <a:fillRect/>
          </a:stretch>
        </p:blipFill>
        <p:spPr>
          <a:xfrm>
            <a:off x="5265738" y="1981200"/>
            <a:ext cx="2574925" cy="4114800"/>
          </a:xfr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85800" y="152400"/>
            <a:ext cx="7772400" cy="1066800"/>
          </a:xfrm>
        </p:spPr>
        <p:txBody>
          <a:bodyPr/>
          <a:lstStyle/>
          <a:p>
            <a:endParaRPr lang="en-US" i="1"/>
          </a:p>
        </p:txBody>
      </p:sp>
      <p:sp>
        <p:nvSpPr>
          <p:cNvPr id="46083" name="Rectangle 3"/>
          <p:cNvSpPr>
            <a:spLocks noGrp="1" noChangeArrowheads="1"/>
          </p:cNvSpPr>
          <p:nvPr>
            <p:ph type="body" idx="1"/>
          </p:nvPr>
        </p:nvSpPr>
        <p:spPr>
          <a:xfrm>
            <a:off x="685800" y="228600"/>
            <a:ext cx="7772400" cy="5867400"/>
          </a:xfrm>
        </p:spPr>
        <p:txBody>
          <a:bodyPr/>
          <a:lstStyle/>
          <a:p>
            <a:pPr>
              <a:lnSpc>
                <a:spcPct val="90000"/>
              </a:lnSpc>
            </a:pPr>
            <a:r>
              <a:rPr lang="en-US"/>
              <a:t>Petrarch seeks the absolute, divine, and eternal.  He experiences anxiety because he cannot cast off his worldly concerns, such as fame and glory, and therefore cannot achieve spiritual peace</a:t>
            </a:r>
          </a:p>
          <a:p>
            <a:pPr>
              <a:lnSpc>
                <a:spcPct val="90000"/>
              </a:lnSpc>
            </a:pPr>
            <a:r>
              <a:rPr lang="en-US"/>
              <a:t>The surface meaning of the work indicates a story of unfulfilled love and the different emotions that the lover goes through; however, there are no concrete facts to point to this interpretation</a:t>
            </a:r>
          </a:p>
          <a:p>
            <a:pPr lvl="1">
              <a:lnSpc>
                <a:spcPct val="90000"/>
              </a:lnSpc>
            </a:pPr>
            <a:r>
              <a:rPr lang="en-US"/>
              <a:t>Petrarch’s love for Laura impedes his search for control over and distancing from his human aspirations and desires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endParaRPr lang="en-US"/>
          </a:p>
        </p:txBody>
      </p:sp>
      <p:sp>
        <p:nvSpPr>
          <p:cNvPr id="48131" name="Rectangle 3"/>
          <p:cNvSpPr>
            <a:spLocks noGrp="1" noChangeArrowheads="1"/>
          </p:cNvSpPr>
          <p:nvPr>
            <p:ph type="body" idx="1"/>
          </p:nvPr>
        </p:nvSpPr>
        <p:spPr>
          <a:xfrm>
            <a:off x="685800" y="152400"/>
            <a:ext cx="7772400" cy="5943600"/>
          </a:xfrm>
        </p:spPr>
        <p:txBody>
          <a:bodyPr/>
          <a:lstStyle/>
          <a:p>
            <a:r>
              <a:rPr lang="en-US"/>
              <a:t>Conflict between divinity (religion and reason) and humanity (desire, passion, enthusiasm, and poetic activity)</a:t>
            </a:r>
          </a:p>
          <a:p>
            <a:r>
              <a:rPr lang="en-US"/>
              <a:t>Petrarch searches for truth while at the same time experiencing conflict between what he is and what he should be</a:t>
            </a:r>
          </a:p>
          <a:p>
            <a:r>
              <a:rPr lang="en-US"/>
              <a:t>The style of the work is based on classical Latin style</a:t>
            </a:r>
          </a:p>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85800" y="228600"/>
            <a:ext cx="7772400" cy="990600"/>
          </a:xfrm>
        </p:spPr>
        <p:txBody>
          <a:bodyPr/>
          <a:lstStyle/>
          <a:p>
            <a:r>
              <a:rPr lang="en-US" i="1"/>
              <a:t>Letter to Posterity</a:t>
            </a:r>
          </a:p>
        </p:txBody>
      </p:sp>
      <p:sp>
        <p:nvSpPr>
          <p:cNvPr id="49155" name="Rectangle 3"/>
          <p:cNvSpPr>
            <a:spLocks noGrp="1" noChangeArrowheads="1"/>
          </p:cNvSpPr>
          <p:nvPr>
            <p:ph type="body" idx="1"/>
          </p:nvPr>
        </p:nvSpPr>
        <p:spPr>
          <a:xfrm>
            <a:off x="685800" y="1143000"/>
            <a:ext cx="7772400" cy="4953000"/>
          </a:xfrm>
        </p:spPr>
        <p:txBody>
          <a:bodyPr/>
          <a:lstStyle/>
          <a:p>
            <a:pPr>
              <a:lnSpc>
                <a:spcPct val="90000"/>
              </a:lnSpc>
            </a:pPr>
            <a:r>
              <a:rPr lang="en-US" sz="2800"/>
              <a:t>Autobiography with moral considerations</a:t>
            </a:r>
          </a:p>
          <a:p>
            <a:pPr>
              <a:lnSpc>
                <a:spcPct val="90000"/>
              </a:lnSpc>
            </a:pPr>
            <a:r>
              <a:rPr lang="en-US" sz="2800"/>
              <a:t>Classical style</a:t>
            </a:r>
          </a:p>
          <a:p>
            <a:pPr>
              <a:lnSpc>
                <a:spcPct val="90000"/>
              </a:lnSpc>
            </a:pPr>
            <a:r>
              <a:rPr lang="en-US" sz="2800"/>
              <a:t>Statements about love really concern literature</a:t>
            </a:r>
          </a:p>
          <a:p>
            <a:pPr>
              <a:lnSpc>
                <a:spcPct val="90000"/>
              </a:lnSpc>
            </a:pPr>
            <a:r>
              <a:rPr lang="en-US" sz="2800"/>
              <a:t>“I have always possessed an extreme contempt for wealth; not that riches are not desirable in themselves, but because I hate the anxiety and care which are invariably associated with them.  I certainly do not long to be able to give gorgeous banquets.  I have, on the contrary, led a happier existence with plain living and ordinary fare than all the followers of Apicius, with their elaborate dainties.”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endParaRPr lang="en-US"/>
          </a:p>
        </p:txBody>
      </p:sp>
      <p:sp>
        <p:nvSpPr>
          <p:cNvPr id="50179" name="Rectangle 3"/>
          <p:cNvSpPr>
            <a:spLocks noGrp="1" noChangeArrowheads="1"/>
          </p:cNvSpPr>
          <p:nvPr>
            <p:ph type="body" idx="1"/>
          </p:nvPr>
        </p:nvSpPr>
        <p:spPr>
          <a:xfrm>
            <a:off x="685800" y="152400"/>
            <a:ext cx="7772400" cy="5943600"/>
          </a:xfrm>
        </p:spPr>
        <p:txBody>
          <a:bodyPr/>
          <a:lstStyle/>
          <a:p>
            <a:r>
              <a:rPr lang="en-US"/>
              <a:t>“I fled, however, from many of those to whom I was greatly attached; and such was my innate longing for liberty, that I studiously avoided those whose very name seemed incompatible with the freedom that I loved.”</a:t>
            </a:r>
          </a:p>
          <a:p>
            <a:r>
              <a:rPr lang="en-US"/>
              <a:t>“I possessed a well-balanced rather than a keen intellect, one prone to all kinds of good and wholesome study, but especially inclined to moral philosophy and the art of poetry.”</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endParaRPr lang="en-US"/>
          </a:p>
        </p:txBody>
      </p:sp>
      <p:sp>
        <p:nvSpPr>
          <p:cNvPr id="51203" name="Rectangle 3"/>
          <p:cNvSpPr>
            <a:spLocks noGrp="1" noChangeArrowheads="1"/>
          </p:cNvSpPr>
          <p:nvPr>
            <p:ph type="body" idx="1"/>
          </p:nvPr>
        </p:nvSpPr>
        <p:spPr>
          <a:xfrm>
            <a:off x="685800" y="152400"/>
            <a:ext cx="7772400" cy="6400800"/>
          </a:xfrm>
        </p:spPr>
        <p:txBody>
          <a:bodyPr/>
          <a:lstStyle/>
          <a:p>
            <a:pPr>
              <a:lnSpc>
                <a:spcPct val="90000"/>
              </a:lnSpc>
            </a:pPr>
            <a:r>
              <a:rPr lang="en-US" sz="2800"/>
              <a:t>“Among the many subjects which interested me, I dwelt especially on antiquity, for our own age has always repelled me, so that, had it not been for the love of those dear to me, I should have preferred to have been born in any other period than our own.  In order to forget my own time, I have constantly striven to place myself in spirit in other ages, and consequently I am delighted in history.”</a:t>
            </a:r>
          </a:p>
          <a:p>
            <a:pPr>
              <a:lnSpc>
                <a:spcPct val="90000"/>
              </a:lnSpc>
            </a:pPr>
            <a:r>
              <a:rPr lang="en-US" sz="2800"/>
              <a:t>“I gave up the subject [law] altogether, however, so soon as it was no longer necessary to consult the wishes of my parents.  My reason was that, although the dignity of the law, which is doubtless very great, and especially the numerous references it contains to Roman antiquity, did not fail to delight me, I felt it to be habitually degraded by those who practise it.”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endParaRPr lang="en-US"/>
          </a:p>
        </p:txBody>
      </p:sp>
      <p:sp>
        <p:nvSpPr>
          <p:cNvPr id="52227" name="Rectangle 3"/>
          <p:cNvSpPr>
            <a:spLocks noGrp="1" noChangeArrowheads="1"/>
          </p:cNvSpPr>
          <p:nvPr>
            <p:ph type="body" idx="1"/>
          </p:nvPr>
        </p:nvSpPr>
        <p:spPr>
          <a:xfrm>
            <a:off x="685800" y="152400"/>
            <a:ext cx="7772400" cy="5943600"/>
          </a:xfrm>
        </p:spPr>
        <p:txBody>
          <a:bodyPr/>
          <a:lstStyle/>
          <a:p>
            <a:pPr>
              <a:lnSpc>
                <a:spcPct val="90000"/>
              </a:lnSpc>
            </a:pPr>
            <a:r>
              <a:rPr lang="en-US" sz="2800"/>
              <a:t>“He offered to bestow that honour upon me at Naples, and urged me to consent to receive it there, but my veneration for Rome prevailed over the insistence of even so great a monarch as Robert.”</a:t>
            </a:r>
          </a:p>
          <a:p>
            <a:pPr>
              <a:lnSpc>
                <a:spcPct val="90000"/>
              </a:lnSpc>
            </a:pPr>
            <a:r>
              <a:rPr lang="en-US" sz="2800"/>
              <a:t>“Who, nowadays, could hope to equal one who, in my judgment, was the greatest in an age fertile in great minds?” (Augustine)</a:t>
            </a:r>
          </a:p>
          <a:p>
            <a:pPr>
              <a:lnSpc>
                <a:spcPct val="90000"/>
              </a:lnSpc>
            </a:pPr>
            <a:r>
              <a:rPr lang="en-US" sz="2800"/>
              <a:t>“Had I been of riper age I should not have desired it.  The aged love what is practical, while impetuous youth longs only for what is dazzling.  The laurel brought me no increase of learning or literary power, as you may well imagine, while it destroyed my peace by the infinite jealousy it aroused.”</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endParaRPr lang="en-US"/>
          </a:p>
        </p:txBody>
      </p:sp>
      <p:sp>
        <p:nvSpPr>
          <p:cNvPr id="53251" name="Rectangle 3"/>
          <p:cNvSpPr>
            <a:spLocks noGrp="1" noChangeArrowheads="1"/>
          </p:cNvSpPr>
          <p:nvPr>
            <p:ph type="body" idx="1"/>
          </p:nvPr>
        </p:nvSpPr>
        <p:spPr>
          <a:xfrm>
            <a:off x="685800" y="228600"/>
            <a:ext cx="7772400" cy="5867400"/>
          </a:xfrm>
        </p:spPr>
        <p:txBody>
          <a:bodyPr/>
          <a:lstStyle/>
          <a:p>
            <a:r>
              <a:rPr lang="en-US"/>
              <a:t>“I believe that I speak but the strict truth when I claim that as there is none among earthly delights more noble than literature, so there is none so lasting, none gentler, or more fruitful; there is none which accompanies its possessor through the vicissitudes of life at so small a cost of effort or anxiety.”</a:t>
            </a:r>
          </a:p>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endParaRPr lang="en-US"/>
          </a:p>
        </p:txBody>
      </p:sp>
      <p:sp>
        <p:nvSpPr>
          <p:cNvPr id="8195" name="Rectangle 3"/>
          <p:cNvSpPr>
            <a:spLocks noGrp="1" noChangeArrowheads="1"/>
          </p:cNvSpPr>
          <p:nvPr>
            <p:ph type="body" idx="1"/>
          </p:nvPr>
        </p:nvSpPr>
        <p:spPr>
          <a:xfrm>
            <a:off x="685800" y="1828800"/>
            <a:ext cx="7772400" cy="4267200"/>
          </a:xfrm>
        </p:spPr>
        <p:txBody>
          <a:bodyPr/>
          <a:lstStyle/>
          <a:p>
            <a:pPr>
              <a:lnSpc>
                <a:spcPct val="90000"/>
              </a:lnSpc>
            </a:pPr>
            <a:r>
              <a:rPr lang="en-US"/>
              <a:t>In the fourteenth century, scholarship shifted from the hands of the Church to the hands of laymen such as lawyers and doctors.</a:t>
            </a:r>
          </a:p>
          <a:p>
            <a:pPr lvl="1">
              <a:lnSpc>
                <a:spcPct val="90000"/>
              </a:lnSpc>
            </a:pPr>
            <a:r>
              <a:rPr lang="en-US"/>
              <a:t>These men revived the classical studies of Greece and Rome</a:t>
            </a:r>
          </a:p>
          <a:p>
            <a:pPr lvl="1">
              <a:lnSpc>
                <a:spcPct val="90000"/>
              </a:lnSpc>
            </a:pPr>
            <a:r>
              <a:rPr lang="en-US"/>
              <a:t>Instead of focusing exclusively on God and religion, they were more interested in human aspects such as culture, society, and values.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t>Petrarch’s Contributions to Humanism</a:t>
            </a:r>
          </a:p>
        </p:txBody>
      </p:sp>
      <p:sp>
        <p:nvSpPr>
          <p:cNvPr id="36867" name="Rectangle 3"/>
          <p:cNvSpPr>
            <a:spLocks noGrp="1" noChangeArrowheads="1"/>
          </p:cNvSpPr>
          <p:nvPr>
            <p:ph type="body" idx="1"/>
          </p:nvPr>
        </p:nvSpPr>
        <p:spPr/>
        <p:txBody>
          <a:bodyPr/>
          <a:lstStyle/>
          <a:p>
            <a:pPr>
              <a:lnSpc>
                <a:spcPct val="90000"/>
              </a:lnSpc>
            </a:pPr>
            <a:r>
              <a:rPr lang="en-US" sz="2800"/>
              <a:t>Recognition of the true features of classical Latin prose and poetry</a:t>
            </a:r>
          </a:p>
          <a:p>
            <a:pPr>
              <a:lnSpc>
                <a:spcPct val="90000"/>
              </a:lnSpc>
            </a:pPr>
            <a:r>
              <a:rPr lang="en-US" sz="2800"/>
              <a:t>Admiration for Cicero</a:t>
            </a:r>
          </a:p>
          <a:p>
            <a:pPr>
              <a:lnSpc>
                <a:spcPct val="90000"/>
              </a:lnSpc>
            </a:pPr>
            <a:r>
              <a:rPr lang="en-US" sz="2800"/>
              <a:t>Passion for collecting ancient manuscripts </a:t>
            </a:r>
          </a:p>
          <a:p>
            <a:pPr>
              <a:lnSpc>
                <a:spcPct val="90000"/>
              </a:lnSpc>
            </a:pPr>
            <a:r>
              <a:rPr lang="en-US" sz="2800"/>
              <a:t>Perception that the future of classical scholarship depended upon the recovery of Greek works</a:t>
            </a:r>
          </a:p>
          <a:p>
            <a:pPr>
              <a:lnSpc>
                <a:spcPct val="90000"/>
              </a:lnSpc>
            </a:pPr>
            <a:r>
              <a:rPr lang="en-US" sz="2800"/>
              <a:t>Support for Humanism among the rich and powerful</a:t>
            </a:r>
          </a:p>
          <a:p>
            <a:pPr>
              <a:lnSpc>
                <a:spcPct val="90000"/>
              </a:lnSpc>
            </a:pPr>
            <a:r>
              <a:rPr lang="en-US" sz="2800"/>
              <a:t>Reconciliation between pagan and Christian ways of thinking</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228600"/>
            <a:ext cx="7772400" cy="1143000"/>
          </a:xfrm>
        </p:spPr>
        <p:txBody>
          <a:bodyPr/>
          <a:lstStyle/>
          <a:p>
            <a:r>
              <a:rPr lang="en-US"/>
              <a:t>Petrarch’s Influence on Humanism</a:t>
            </a:r>
          </a:p>
        </p:txBody>
      </p:sp>
      <p:sp>
        <p:nvSpPr>
          <p:cNvPr id="32771" name="Rectangle 3"/>
          <p:cNvSpPr>
            <a:spLocks noGrp="1" noChangeArrowheads="1"/>
          </p:cNvSpPr>
          <p:nvPr>
            <p:ph type="body" idx="1"/>
          </p:nvPr>
        </p:nvSpPr>
        <p:spPr>
          <a:xfrm>
            <a:off x="685800" y="1676400"/>
            <a:ext cx="7772400" cy="4572000"/>
          </a:xfrm>
        </p:spPr>
        <p:txBody>
          <a:bodyPr/>
          <a:lstStyle/>
          <a:p>
            <a:pPr>
              <a:lnSpc>
                <a:spcPct val="90000"/>
              </a:lnSpc>
            </a:pPr>
            <a:r>
              <a:rPr lang="en-US" sz="2800"/>
              <a:t>Petrarch was concerned with individual matters, not general problems</a:t>
            </a:r>
          </a:p>
          <a:p>
            <a:pPr>
              <a:lnSpc>
                <a:spcPct val="90000"/>
              </a:lnSpc>
            </a:pPr>
            <a:r>
              <a:rPr lang="en-US" sz="2800"/>
              <a:t>As a consequence, few humanists of the next generations were directly influenced by him</a:t>
            </a:r>
          </a:p>
          <a:p>
            <a:pPr>
              <a:lnSpc>
                <a:spcPct val="90000"/>
              </a:lnSpc>
            </a:pPr>
            <a:r>
              <a:rPr lang="en-US" sz="2800"/>
              <a:t>Petrarch did not influence many of his fellow humanists, either, because his life was so different than theirs (isolationism)</a:t>
            </a:r>
          </a:p>
          <a:p>
            <a:pPr>
              <a:lnSpc>
                <a:spcPct val="90000"/>
              </a:lnSpc>
            </a:pPr>
            <a:r>
              <a:rPr lang="en-US" sz="2800"/>
              <a:t>However, Petrarch is still considered to be the father of Humanism because he broke with tradition and completely changed the way people thought, learned, and lived.</a:t>
            </a:r>
          </a:p>
          <a:p>
            <a:pPr>
              <a:lnSpc>
                <a:spcPct val="90000"/>
              </a:lnSpc>
            </a:pPr>
            <a:endParaRPr lang="en-US" sz="28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Principles of Humanism</a:t>
            </a:r>
          </a:p>
        </p:txBody>
      </p:sp>
      <p:sp>
        <p:nvSpPr>
          <p:cNvPr id="11267" name="Rectangle 3"/>
          <p:cNvSpPr>
            <a:spLocks noGrp="1" noChangeArrowheads="1"/>
          </p:cNvSpPr>
          <p:nvPr>
            <p:ph type="body" idx="1"/>
          </p:nvPr>
        </p:nvSpPr>
        <p:spPr/>
        <p:txBody>
          <a:bodyPr/>
          <a:lstStyle/>
          <a:p>
            <a:r>
              <a:rPr lang="en-US"/>
              <a:t>Bruni</a:t>
            </a:r>
          </a:p>
          <a:p>
            <a:pPr lvl="1"/>
            <a:r>
              <a:rPr lang="en-US"/>
              <a:t>Medieval values of piety, humility, and poverty not important</a:t>
            </a:r>
          </a:p>
          <a:p>
            <a:pPr lvl="1"/>
            <a:r>
              <a:rPr lang="en-US"/>
              <a:t>Attitudes about wealth, credit finances, and usury modified</a:t>
            </a:r>
          </a:p>
          <a:p>
            <a:pPr lvl="1"/>
            <a:r>
              <a:rPr lang="en-US"/>
              <a:t>Pagan elements introduced into Christian culture</a:t>
            </a:r>
          </a:p>
          <a:p>
            <a:pPr lvl="1"/>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533400" y="152400"/>
            <a:ext cx="7924800" cy="5943600"/>
          </a:xfrm>
        </p:spPr>
        <p:txBody>
          <a:bodyPr/>
          <a:lstStyle/>
          <a:p>
            <a:pPr>
              <a:lnSpc>
                <a:spcPct val="90000"/>
              </a:lnSpc>
            </a:pPr>
            <a:r>
              <a:rPr lang="en-US" sz="2800" dirty="0"/>
              <a:t>Emphasized the dignity and worth of the individual</a:t>
            </a:r>
          </a:p>
          <a:p>
            <a:pPr>
              <a:lnSpc>
                <a:spcPct val="90000"/>
              </a:lnSpc>
            </a:pPr>
            <a:r>
              <a:rPr lang="en-US" sz="2800" dirty="0"/>
              <a:t>People are rational beings who possess within themselves the capacity for truth and goodness</a:t>
            </a:r>
          </a:p>
          <a:p>
            <a:pPr>
              <a:lnSpc>
                <a:spcPct val="90000"/>
              </a:lnSpc>
            </a:pPr>
            <a:r>
              <a:rPr lang="en-US" sz="2800" dirty="0"/>
              <a:t>Emphasized the value of the Greek and Latin classics for their own sake, rather than for their relevance to Christianity</a:t>
            </a:r>
          </a:p>
          <a:p>
            <a:pPr>
              <a:lnSpc>
                <a:spcPct val="90000"/>
              </a:lnSpc>
            </a:pPr>
            <a:r>
              <a:rPr lang="en-US" sz="2800" dirty="0"/>
              <a:t>Collection and translation of classical manuscripts</a:t>
            </a:r>
          </a:p>
          <a:p>
            <a:pPr>
              <a:lnSpc>
                <a:spcPct val="90000"/>
              </a:lnSpc>
            </a:pPr>
            <a:r>
              <a:rPr lang="en-US" sz="2800" dirty="0"/>
              <a:t>Inspired by Plato (Aristotle inspired medieval scholarship)</a:t>
            </a:r>
          </a:p>
          <a:p>
            <a:pPr>
              <a:lnSpc>
                <a:spcPct val="90000"/>
              </a:lnSpc>
            </a:pPr>
            <a:r>
              <a:rPr lang="en-US" sz="2800" dirty="0"/>
              <a:t>Centered around education </a:t>
            </a:r>
          </a:p>
          <a:p>
            <a:pPr>
              <a:lnSpc>
                <a:spcPct val="90000"/>
              </a:lnSpc>
            </a:pPr>
            <a:r>
              <a:rPr lang="en-US" sz="2800" dirty="0"/>
              <a:t>Attempted to develop the character and intelligence of pupils by a general literary study of the ancient classics</a:t>
            </a:r>
          </a:p>
          <a:p>
            <a:pPr>
              <a:lnSpc>
                <a:spcPct val="90000"/>
              </a:lnSpc>
            </a:pPr>
            <a:endParaRPr lang="en-US" sz="2800" dirty="0"/>
          </a:p>
          <a:p>
            <a:pPr>
              <a:lnSpc>
                <a:spcPct val="90000"/>
              </a:lnSpc>
            </a:pPr>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endParaRPr lang="en-US"/>
          </a:p>
        </p:txBody>
      </p:sp>
      <p:sp>
        <p:nvSpPr>
          <p:cNvPr id="34819" name="Rectangle 3"/>
          <p:cNvSpPr>
            <a:spLocks noGrp="1" noChangeArrowheads="1"/>
          </p:cNvSpPr>
          <p:nvPr>
            <p:ph type="body" idx="1"/>
          </p:nvPr>
        </p:nvSpPr>
        <p:spPr>
          <a:xfrm>
            <a:off x="685800" y="152400"/>
            <a:ext cx="7772400" cy="5943600"/>
          </a:xfrm>
        </p:spPr>
        <p:txBody>
          <a:bodyPr/>
          <a:lstStyle/>
          <a:p>
            <a:r>
              <a:rPr lang="en-US" sz="2800"/>
              <a:t>Interested in grammar, rhetoric, poetry, history, and ethics as an alternative to the Scholastic curriculum which laid emphasis on logic, natural philosophy (science), medicine, law, and theology</a:t>
            </a:r>
          </a:p>
          <a:p>
            <a:r>
              <a:rPr lang="en-US" sz="2800"/>
              <a:t>Humanism was mostly a new educational discipline, not a philosophy of life</a:t>
            </a:r>
          </a:p>
          <a:p>
            <a:r>
              <a:rPr lang="en-US" sz="2800"/>
              <a:t>To write well and speak effectively, it is necessary to closely study and to imitate the ancient classics</a:t>
            </a:r>
          </a:p>
          <a:p>
            <a:r>
              <a:rPr lang="en-US" sz="2800"/>
              <a:t>Created a new mental outlook by establishing that the study of ancient literature and the writing of new works based on this inspiration contributes directly to the dignity, usefulness, and happiness of human beings</a:t>
            </a:r>
          </a:p>
          <a:p>
            <a:endParaRPr lang="en-US" sz="28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endParaRPr lang="en-US"/>
          </a:p>
        </p:txBody>
      </p:sp>
      <p:sp>
        <p:nvSpPr>
          <p:cNvPr id="38915" name="Rectangle 3"/>
          <p:cNvSpPr>
            <a:spLocks noGrp="1" noChangeArrowheads="1"/>
          </p:cNvSpPr>
          <p:nvPr>
            <p:ph type="body" idx="1"/>
          </p:nvPr>
        </p:nvSpPr>
        <p:spPr>
          <a:xfrm>
            <a:off x="685800" y="228600"/>
            <a:ext cx="7772400" cy="5867400"/>
          </a:xfrm>
        </p:spPr>
        <p:txBody>
          <a:bodyPr/>
          <a:lstStyle/>
          <a:p>
            <a:r>
              <a:rPr lang="en-US" sz="2800"/>
              <a:t>Stimulated critical attitudes and freed minds from the old systems</a:t>
            </a:r>
          </a:p>
          <a:p>
            <a:r>
              <a:rPr lang="en-US" sz="2800"/>
              <a:t>Lessened the ecclesiastical monopoly of learning and challenged philosophy to deal with practical subjects such as ethics</a:t>
            </a:r>
          </a:p>
          <a:p>
            <a:r>
              <a:rPr lang="en-US" sz="2800"/>
              <a:t>Revived ancient literary forms such as the dialogue, essay, familiar letter, comedy, tragedy, ode, and the literary treatment of history, biography, moral philosophy, and political theory</a:t>
            </a:r>
          </a:p>
          <a:p>
            <a:r>
              <a:rPr lang="en-US" sz="2800"/>
              <a:t>Ideal life is dedicated to scholarship</a:t>
            </a:r>
          </a:p>
          <a:p>
            <a:r>
              <a:rPr lang="en-US" sz="2800"/>
              <a:t>Values of the </a:t>
            </a:r>
            <a:r>
              <a:rPr lang="en-US" sz="2800" i="1"/>
              <a:t>Civis Romanus</a:t>
            </a:r>
            <a:r>
              <a:rPr lang="en-US" sz="2800"/>
              <a:t> influenced and nurtured the idea of ceaseless activity of the mind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endParaRPr lang="en-US"/>
          </a:p>
        </p:txBody>
      </p:sp>
      <p:sp>
        <p:nvSpPr>
          <p:cNvPr id="37891" name="Rectangle 3"/>
          <p:cNvSpPr>
            <a:spLocks noGrp="1" noChangeArrowheads="1"/>
          </p:cNvSpPr>
          <p:nvPr>
            <p:ph type="body" idx="1"/>
          </p:nvPr>
        </p:nvSpPr>
        <p:spPr>
          <a:xfrm>
            <a:off x="685800" y="457200"/>
            <a:ext cx="7772400" cy="5638800"/>
          </a:xfrm>
        </p:spPr>
        <p:txBody>
          <a:bodyPr/>
          <a:lstStyle/>
          <a:p>
            <a:pPr>
              <a:lnSpc>
                <a:spcPct val="90000"/>
              </a:lnSpc>
            </a:pPr>
            <a:r>
              <a:rPr lang="en-US" sz="2800"/>
              <a:t>New solutions to all political, social, artistic, and ethical problems could be found in the classics</a:t>
            </a:r>
          </a:p>
          <a:p>
            <a:pPr>
              <a:lnSpc>
                <a:spcPct val="90000"/>
              </a:lnSpc>
            </a:pPr>
            <a:r>
              <a:rPr lang="en-US" sz="2800"/>
              <a:t>Humanism sought for polish and elegance of diction, ease and wit in expression, and, at the same time, they wished to avoid involved argument, subtle distinctions, and all obscure terminology</a:t>
            </a:r>
          </a:p>
          <a:p>
            <a:pPr>
              <a:lnSpc>
                <a:spcPct val="90000"/>
              </a:lnSpc>
            </a:pPr>
            <a:r>
              <a:rPr lang="en-US" sz="2800"/>
              <a:t>Restored the whole surviving heritage of Greek and Latin literature, edited all of it, and, later, brought out printed editions of the whole</a:t>
            </a:r>
          </a:p>
          <a:p>
            <a:pPr>
              <a:lnSpc>
                <a:spcPct val="90000"/>
              </a:lnSpc>
            </a:pPr>
            <a:r>
              <a:rPr lang="en-US" sz="2800"/>
              <a:t>Introduced the idea of a lay morality which laid stress on ethical conduct as an end in itself.</a:t>
            </a:r>
          </a:p>
          <a:p>
            <a:pPr>
              <a:lnSpc>
                <a:spcPct val="90000"/>
              </a:lnSpc>
            </a:pPr>
            <a:r>
              <a:rPr lang="en-US" sz="2800"/>
              <a:t>Increased the sense of the dignity of man and emphasized what man can do for himself</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t>Factions of Humanism</a:t>
            </a:r>
          </a:p>
        </p:txBody>
      </p:sp>
      <p:sp>
        <p:nvSpPr>
          <p:cNvPr id="24579" name="Rectangle 3"/>
          <p:cNvSpPr>
            <a:spLocks noGrp="1" noChangeArrowheads="1"/>
          </p:cNvSpPr>
          <p:nvPr>
            <p:ph type="body" idx="1"/>
          </p:nvPr>
        </p:nvSpPr>
        <p:spPr>
          <a:xfrm>
            <a:off x="685800" y="1524000"/>
            <a:ext cx="7772400" cy="4572000"/>
          </a:xfrm>
        </p:spPr>
        <p:txBody>
          <a:bodyPr/>
          <a:lstStyle/>
          <a:p>
            <a:pPr>
              <a:lnSpc>
                <a:spcPct val="90000"/>
              </a:lnSpc>
            </a:pPr>
            <a:r>
              <a:rPr lang="en-US" sz="2800"/>
              <a:t>Stoic—Rely on the power of reason alone to achieve contentment</a:t>
            </a:r>
          </a:p>
          <a:p>
            <a:pPr lvl="1">
              <a:lnSpc>
                <a:spcPct val="90000"/>
              </a:lnSpc>
            </a:pPr>
            <a:r>
              <a:rPr lang="en-US" sz="2400"/>
              <a:t>Neither material goods nor misfortune should have any meaning</a:t>
            </a:r>
          </a:p>
          <a:p>
            <a:pPr lvl="1">
              <a:lnSpc>
                <a:spcPct val="90000"/>
              </a:lnSpc>
            </a:pPr>
            <a:r>
              <a:rPr lang="en-US" sz="2400"/>
              <a:t>Stoicism in a Christian framework was popular in intellectual circles as a remedy for the affluent and commercialized age</a:t>
            </a:r>
          </a:p>
          <a:p>
            <a:pPr lvl="1">
              <a:lnSpc>
                <a:spcPct val="90000"/>
              </a:lnSpc>
            </a:pPr>
            <a:r>
              <a:rPr lang="en-US" sz="2400"/>
              <a:t>Life of poverty is necessary for a wise man’s independence of mind</a:t>
            </a:r>
          </a:p>
          <a:p>
            <a:pPr lvl="1">
              <a:lnSpc>
                <a:spcPct val="90000"/>
              </a:lnSpc>
            </a:pPr>
            <a:r>
              <a:rPr lang="en-US" sz="2400"/>
              <a:t>Every step from poverty to wealth was bound to increase human desire, greed, passion, unrest, and misery</a:t>
            </a:r>
          </a:p>
          <a:p>
            <a:pPr>
              <a:lnSpc>
                <a:spcPct val="90000"/>
              </a:lnSpc>
            </a:pPr>
            <a:r>
              <a:rPr lang="en-US" sz="2800"/>
              <a:t>Christian-Neoplatonist</a:t>
            </a:r>
          </a:p>
          <a:p>
            <a:pPr>
              <a:lnSpc>
                <a:spcPct val="90000"/>
              </a:lnSpc>
            </a:pPr>
            <a:r>
              <a:rPr lang="en-US" sz="2800"/>
              <a:t>Aristotelian-Epicurean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1144</TotalTime>
  <Words>2172</Words>
  <Application>Microsoft Office PowerPoint</Application>
  <PresentationFormat>On-screen Show (4:3)</PresentationFormat>
  <Paragraphs>133</Paragraphs>
  <Slides>31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31</vt:i4>
      </vt:variant>
    </vt:vector>
  </HeadingPairs>
  <TitlesOfParts>
    <vt:vector size="33" baseType="lpstr">
      <vt:lpstr>Times New Roman</vt:lpstr>
      <vt:lpstr>Default Design</vt:lpstr>
      <vt:lpstr>The Age of Humanism:  Petrarch’s Role</vt:lpstr>
      <vt:lpstr>Beginnings of Humanism</vt:lpstr>
      <vt:lpstr>Slide 3</vt:lpstr>
      <vt:lpstr>Principles of Humanism</vt:lpstr>
      <vt:lpstr>Slide 5</vt:lpstr>
      <vt:lpstr>Slide 6</vt:lpstr>
      <vt:lpstr>Slide 7</vt:lpstr>
      <vt:lpstr>Slide 8</vt:lpstr>
      <vt:lpstr>Factions of Humanism</vt:lpstr>
      <vt:lpstr>Francesco Petrarch</vt:lpstr>
      <vt:lpstr>Slide 11</vt:lpstr>
      <vt:lpstr>Two Periods of Petrarch’s Life</vt:lpstr>
      <vt:lpstr>The First Modern Intellectual</vt:lpstr>
      <vt:lpstr>Petrarch and Politics</vt:lpstr>
      <vt:lpstr>Petrarch and Solitude</vt:lpstr>
      <vt:lpstr>Petrarch and wealth</vt:lpstr>
      <vt:lpstr>Petrarch as a Humanist</vt:lpstr>
      <vt:lpstr>Slide 18</vt:lpstr>
      <vt:lpstr>Slide 19</vt:lpstr>
      <vt:lpstr>Petrarch’s Works</vt:lpstr>
      <vt:lpstr>“Secret Conflict of My Desires”</vt:lpstr>
      <vt:lpstr>Canzoniere</vt:lpstr>
      <vt:lpstr>Slide 23</vt:lpstr>
      <vt:lpstr>Slide 24</vt:lpstr>
      <vt:lpstr>Letter to Posterity</vt:lpstr>
      <vt:lpstr>Slide 26</vt:lpstr>
      <vt:lpstr>Slide 27</vt:lpstr>
      <vt:lpstr>Slide 28</vt:lpstr>
      <vt:lpstr>Slide 29</vt:lpstr>
      <vt:lpstr>Petrarch’s Contributions to Humanism</vt:lpstr>
      <vt:lpstr>Petrarch’s Influence on Humanism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Age of Humanism:  Petrarch’s Role</dc:title>
  <dc:creator>Preferred Customer</dc:creator>
  <cp:lastModifiedBy>Alex Ott</cp:lastModifiedBy>
  <cp:revision>9</cp:revision>
  <dcterms:created xsi:type="dcterms:W3CDTF">2001-09-20T03:56:02Z</dcterms:created>
  <dcterms:modified xsi:type="dcterms:W3CDTF">2015-10-05T01:03:16Z</dcterms:modified>
</cp:coreProperties>
</file>