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316" r:id="rId2"/>
    <p:sldId id="293" r:id="rId3"/>
    <p:sldId id="294" r:id="rId4"/>
    <p:sldId id="295" r:id="rId5"/>
    <p:sldId id="296" r:id="rId6"/>
    <p:sldId id="317" r:id="rId7"/>
    <p:sldId id="297" r:id="rId8"/>
    <p:sldId id="318" r:id="rId9"/>
    <p:sldId id="319" r:id="rId10"/>
    <p:sldId id="320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8487" autoAdjust="0"/>
  </p:normalViewPr>
  <p:slideViewPr>
    <p:cSldViewPr>
      <p:cViewPr varScale="1">
        <p:scale>
          <a:sx n="73" d="100"/>
          <a:sy n="73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B977EF-38B0-4A16-85D4-0C12547149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E5A92-5D69-4C03-919B-4B3334EDE3DE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977EF-38B0-4A16-85D4-0C12547149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81A13-69CD-49D4-9063-3E7BF712FA9F}" type="slidenum">
              <a:rPr lang="en-US"/>
              <a:pPr/>
              <a:t>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5EC79-8D91-48FD-9E85-31B8AE0B3AB7}" type="slidenum">
              <a:rPr lang="en-US"/>
              <a:pPr/>
              <a:t>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3568F-120B-454F-A08B-5F9A9A3689C4}" type="slidenum">
              <a:rPr lang="en-US"/>
              <a:pPr/>
              <a:t>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B2479-F165-4C3E-9683-22366B795157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B2479-F165-4C3E-9683-22366B795157}" type="slidenum">
              <a:rPr lang="en-US"/>
              <a:pPr/>
              <a:t>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6250A-FF3C-4D8C-8913-C1A97B919CD4}" type="slidenum">
              <a:rPr lang="en-US"/>
              <a:pPr/>
              <a:t>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98158-1E4D-44C8-BBFD-A0A145435B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98158-1E4D-44C8-BBFD-A0A145435B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4E5F68F7-980D-41F2-954C-AD5C46AEC9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8200" name="Picture 8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8201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  <p:pic>
        <p:nvPicPr>
          <p:cNvPr id="8202" name="Picture 10" descr="EXPHOR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1338-4505-4CC3-8B39-F9FA76287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DE3BC-4D20-4666-8E91-4221131D1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F1172F-7F51-42A7-AC67-D59933829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964796-83FA-4706-95CC-CE0625D1A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BD947-226F-4D91-8343-30BA7134B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714E-B486-49DF-860D-8F26D5A18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2BAD-B30B-4485-8F93-027C32006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2D07C-9CE5-4CB1-822E-E2E4B6BE4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754DE-5872-4B04-9D30-AAE7F942A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25AC-B0E9-4C36-9BAB-88E83DD17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76471-F021-4F41-942A-D958FB3D2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CE767-0D98-4A93-96D7-C86448254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CB7C3-3110-4248-9B87-31A0DC822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pbann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12C0B1CF-C945-4DAF-B918-6B7FE892A78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5" name="Picture 7" descr="EXPHORS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0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Medieval_Europe_Religion_In_Medieval_Europe.wmv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2066" y="214290"/>
            <a:ext cx="4071934" cy="3143272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Role of the Roman Catholic Church in the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Middle Ages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714752"/>
            <a:ext cx="735811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Aim: </a:t>
            </a:r>
            <a:r>
              <a:rPr lang="en-US" dirty="0"/>
              <a:t>What group had the social, political and economic power in the Middle Ages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 smtClean="0"/>
          </a:p>
          <a:p>
            <a:pPr algn="l"/>
            <a:r>
              <a:rPr lang="en-US" b="1" dirty="0" smtClean="0"/>
              <a:t>Do </a:t>
            </a:r>
            <a:r>
              <a:rPr lang="en-US" b="1" dirty="0" smtClean="0"/>
              <a:t>Now</a:t>
            </a:r>
            <a:r>
              <a:rPr lang="en-US" b="1" dirty="0" smtClean="0"/>
              <a:t>: </a:t>
            </a:r>
            <a:r>
              <a:rPr lang="en-US" dirty="0" smtClean="0"/>
              <a:t>Based upon the Feudal system social pyramid what group had the most power in Medieval Europe?</a:t>
            </a:r>
            <a:endParaRPr lang="en-US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4317682" cy="314327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eval_Europe_Religion_In_Medieval_Europ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571480"/>
            <a:ext cx="7709808" cy="435771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Church in Middle Ages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Never was there a time when the Church was so powerful in </a:t>
            </a:r>
            <a:r>
              <a:rPr lang="en-US" dirty="0">
                <a:solidFill>
                  <a:schemeClr val="hlink"/>
                </a:solidFill>
              </a:rPr>
              <a:t>Western Civilization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The Church was led by popes. Priests and nuns </a:t>
            </a:r>
            <a:r>
              <a:rPr lang="en-US" dirty="0" smtClean="0"/>
              <a:t>converted and </a:t>
            </a:r>
            <a:r>
              <a:rPr lang="en-US" dirty="0"/>
              <a:t>gave care to </a:t>
            </a:r>
            <a:r>
              <a:rPr lang="en-US" dirty="0" smtClean="0"/>
              <a:t>the people.</a:t>
            </a:r>
            <a:endParaRPr lang="en-US" dirty="0"/>
          </a:p>
        </p:txBody>
      </p:sp>
      <p:pic>
        <p:nvPicPr>
          <p:cNvPr id="86022" name="Picture 6" descr="4Ev-Tri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38" y="1785926"/>
            <a:ext cx="3214710" cy="4851084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Church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Monks were spiritual leaders (obviously)</a:t>
            </a:r>
          </a:p>
          <a:p>
            <a:r>
              <a:rPr lang="en-US" dirty="0"/>
              <a:t>They lived in monasteries that acted like trade schools and YMCAs </a:t>
            </a:r>
          </a:p>
        </p:txBody>
      </p:sp>
      <p:pic>
        <p:nvPicPr>
          <p:cNvPr id="87046" name="Picture 6" descr="monkmidag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80" y="1857364"/>
            <a:ext cx="3225797" cy="4839628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772400" cy="71439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Church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2910" y="4214818"/>
            <a:ext cx="5643602" cy="2071702"/>
          </a:xfrm>
        </p:spPr>
        <p:txBody>
          <a:bodyPr/>
          <a:lstStyle/>
          <a:p>
            <a:r>
              <a:rPr lang="en-US" sz="2800" b="1" dirty="0"/>
              <a:t>They spent years transcribing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the Bible (making illuminated manuscripts) </a:t>
            </a:r>
            <a:r>
              <a:rPr lang="en-US" sz="2800" b="1" dirty="0"/>
              <a:t>since the printing press wasn’t used in Europe yet.</a:t>
            </a:r>
          </a:p>
        </p:txBody>
      </p:sp>
      <p:pic>
        <p:nvPicPr>
          <p:cNvPr id="88070" name="Picture 6" descr="mon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857232"/>
            <a:ext cx="3808412" cy="3384550"/>
          </a:xfrm>
          <a:noFill/>
          <a:ln/>
        </p:spPr>
      </p:pic>
      <p:pic>
        <p:nvPicPr>
          <p:cNvPr id="150528" name="Picture 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428868"/>
            <a:ext cx="3143272" cy="26654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Churches and Cathedrals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Middle Ages</a:t>
            </a: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857364"/>
            <a:ext cx="4381531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7224" y="5286388"/>
            <a:ext cx="442915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Notre Dame de Paris</a:t>
            </a:r>
          </a:p>
          <a:p>
            <a:r>
              <a:rPr lang="en-US" b="1" dirty="0" smtClean="0"/>
              <a:t>Started 1163 / Completed 1365</a:t>
            </a:r>
            <a:endParaRPr lang="en-US" b="1" dirty="0"/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786058"/>
            <a:ext cx="3429000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43570" y="214311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Gargoyles</a:t>
            </a:r>
            <a:endParaRPr lang="en-US" b="1" dirty="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57818" y="50004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Gothic – Buildings (Churches) Reaching to Heaven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14844" y="0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Chartres Cathedral</a:t>
            </a:r>
            <a:br>
              <a:rPr lang="en-US" b="1" dirty="0" smtClean="0"/>
            </a:br>
            <a:r>
              <a:rPr lang="en-US" b="1" dirty="0" smtClean="0"/>
              <a:t>Tours France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3570" y="64291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 Glass Windows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3381375" cy="4762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4286280" cy="316954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786" y="785794"/>
            <a:ext cx="3786214" cy="560414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500437"/>
            <a:ext cx="4286280" cy="32897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3342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the Church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714488"/>
            <a:ext cx="3808413" cy="4113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there were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/>
              <a:t>strong empires </a:t>
            </a:r>
            <a:br>
              <a:rPr lang="en-US" dirty="0"/>
            </a:br>
            <a:r>
              <a:rPr lang="en-US" dirty="0" smtClean="0"/>
              <a:t>or </a:t>
            </a:r>
            <a:r>
              <a:rPr lang="en-US" dirty="0"/>
              <a:t>kingdoms the Church was one organization that had respect and power.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Popes/Church </a:t>
            </a:r>
            <a:r>
              <a:rPr lang="en-US" b="1" dirty="0">
                <a:solidFill>
                  <a:srgbClr val="C00000"/>
                </a:solidFill>
              </a:rPr>
              <a:t>were more powerful than kings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2" y="592933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 Gregory 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4782213" cy="38576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142852"/>
            <a:ext cx="7215238" cy="747713"/>
          </a:xfrm>
        </p:spPr>
        <p:txBody>
          <a:bodyPr/>
          <a:lstStyle/>
          <a:p>
            <a:r>
              <a:rPr lang="en-US" dirty="0"/>
              <a:t>During Middle Ages	</a:t>
            </a:r>
          </a:p>
        </p:txBody>
      </p:sp>
      <p:sp useBgFill="1"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857232"/>
            <a:ext cx="430054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Dispute over use of </a:t>
            </a:r>
            <a:r>
              <a:rPr lang="en-US" sz="2400" b="1" i="1" dirty="0">
                <a:solidFill>
                  <a:srgbClr val="CC0000"/>
                </a:solidFill>
              </a:rPr>
              <a:t>icons (Holy Images)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contributed to split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Byzantine Emperor outlawed prayer to icons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Two branches of Christianity grew further apart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1054 provoked a permanent split between Byzantine, Eastern (Greek) Orthodox and Roman Catholic Church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Iconoclasm – The breaking of images; religious controversy of the 8</a:t>
            </a:r>
            <a:r>
              <a:rPr lang="en-US" sz="2400" baseline="30000" dirty="0"/>
              <a:t>th</a:t>
            </a:r>
            <a:r>
              <a:rPr lang="en-US" sz="2400" dirty="0"/>
              <a:t> c. Byzantine emperor attempted, but failed to suppress icon </a:t>
            </a:r>
            <a:r>
              <a:rPr lang="en-US" sz="2400" dirty="0" smtClean="0"/>
              <a:t>worship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6"/>
            <a:ext cx="37669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815513" cy="1268456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hlink"/>
                </a:solidFill>
                <a:latin typeface="Univers 45 Light" pitchFamily="34" charset="0"/>
              </a:rPr>
              <a:t>CHRISTIANS </a:t>
            </a:r>
            <a:r>
              <a:rPr lang="en-US" sz="2800" b="1" dirty="0" smtClean="0">
                <a:solidFill>
                  <a:schemeClr val="hlink"/>
                </a:solidFill>
                <a:latin typeface="Univers 45 Light" pitchFamily="34" charset="0"/>
              </a:rPr>
              <a:t/>
            </a:r>
            <a:br>
              <a:rPr lang="en-US" sz="2800" b="1" dirty="0" smtClean="0">
                <a:solidFill>
                  <a:schemeClr val="hlink"/>
                </a:solidFill>
                <a:latin typeface="Univers 45 Light" pitchFamily="34" charset="0"/>
              </a:rPr>
            </a:br>
            <a:r>
              <a:rPr lang="en-US" sz="2800" b="1" dirty="0" smtClean="0">
                <a:solidFill>
                  <a:schemeClr val="hlink"/>
                </a:solidFill>
                <a:latin typeface="Univers 45 Light" pitchFamily="34" charset="0"/>
              </a:rPr>
              <a:t>BUT </a:t>
            </a:r>
            <a:r>
              <a:rPr lang="en-US" sz="2800" b="1" dirty="0">
                <a:solidFill>
                  <a:schemeClr val="hlink"/>
                </a:solidFill>
                <a:latin typeface="Univers 45 Light" pitchFamily="34" charset="0"/>
              </a:rPr>
              <a:t>DIFFERENCES DIVIDED</a:t>
            </a:r>
            <a:r>
              <a:rPr lang="en-US" sz="2800" b="1" dirty="0" smtClean="0">
                <a:solidFill>
                  <a:schemeClr val="hlink"/>
                </a:solidFill>
                <a:latin typeface="Univers 45 Light" pitchFamily="34" charset="0"/>
              </a:rPr>
              <a:t>!!!</a:t>
            </a:r>
            <a:r>
              <a:rPr lang="en-US" sz="3600" b="1" dirty="0" smtClean="0">
                <a:solidFill>
                  <a:schemeClr val="hlink"/>
                </a:solidFill>
                <a:latin typeface="Univers 45 Light" pitchFamily="34" charset="0"/>
              </a:rPr>
              <a:t/>
            </a:r>
            <a:br>
              <a:rPr lang="en-US" sz="3600" b="1" dirty="0" smtClean="0">
                <a:solidFill>
                  <a:schemeClr val="hlink"/>
                </a:solidFill>
                <a:latin typeface="Univers 45 Light" pitchFamily="34" charset="0"/>
              </a:rPr>
            </a:br>
            <a:r>
              <a:rPr lang="en-US" sz="3200" b="1" dirty="0" smtClean="0">
                <a:latin typeface="Univers 45 Light" pitchFamily="34" charset="0"/>
              </a:rPr>
              <a:t>Divisions </a:t>
            </a:r>
            <a:r>
              <a:rPr lang="en-US" sz="3200" b="1" dirty="0">
                <a:latin typeface="Univers 45 Light" pitchFamily="34" charset="0"/>
              </a:rPr>
              <a:t>in the Church</a:t>
            </a:r>
            <a:endParaRPr lang="en-US" sz="3600" b="1" dirty="0">
              <a:latin typeface="Univers 45 Light" pitchFamily="34" charset="0"/>
            </a:endParaRP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1714488"/>
            <a:ext cx="3000396" cy="4530725"/>
          </a:xfrm>
        </p:spPr>
        <p:txBody>
          <a:bodyPr/>
          <a:lstStyle/>
          <a:p>
            <a:r>
              <a:rPr lang="en-US" dirty="0"/>
              <a:t>West</a:t>
            </a:r>
          </a:p>
          <a:p>
            <a:r>
              <a:rPr lang="en-US" dirty="0"/>
              <a:t>Pope in Rome</a:t>
            </a:r>
          </a:p>
          <a:p>
            <a:r>
              <a:rPr lang="en-US" dirty="0"/>
              <a:t>Latin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Clergy Not Married</a:t>
            </a:r>
            <a:endParaRPr lang="en-US" dirty="0"/>
          </a:p>
          <a:p>
            <a:r>
              <a:rPr lang="en-US" dirty="0"/>
              <a:t>Most important holy day Christmas</a:t>
            </a:r>
          </a:p>
          <a:p>
            <a:endParaRPr lang="en-US" dirty="0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929322" y="1714488"/>
            <a:ext cx="296226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East, </a:t>
            </a:r>
            <a:r>
              <a:rPr lang="en-US" sz="2400" dirty="0"/>
              <a:t>Constantinople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Patriarch in the Byzantine-rejected Pope’s authority</a:t>
            </a:r>
          </a:p>
          <a:p>
            <a:pPr>
              <a:lnSpc>
                <a:spcPct val="90000"/>
              </a:lnSpc>
            </a:pPr>
            <a:r>
              <a:rPr lang="en-US" dirty="0"/>
              <a:t>Clergy could marry</a:t>
            </a:r>
          </a:p>
          <a:p>
            <a:pPr>
              <a:lnSpc>
                <a:spcPct val="90000"/>
              </a:lnSpc>
            </a:pPr>
            <a:r>
              <a:rPr lang="en-US" dirty="0"/>
              <a:t>Greek Language</a:t>
            </a:r>
          </a:p>
          <a:p>
            <a:pPr>
              <a:lnSpc>
                <a:spcPct val="90000"/>
              </a:lnSpc>
            </a:pPr>
            <a:r>
              <a:rPr lang="en-US" dirty="0"/>
              <a:t>Most important holy day Easter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71678"/>
            <a:ext cx="24815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5206</TotalTime>
  <Words>243</Words>
  <Application>Microsoft Office PowerPoint</Application>
  <PresentationFormat>On-screen Show (4:3)</PresentationFormat>
  <Paragraphs>49</Paragraphs>
  <Slides>10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Expedition</vt:lpstr>
      <vt:lpstr>The Role of the Roman Catholic Church in the  Middle Ages</vt:lpstr>
      <vt:lpstr>Role of Church in Middle Ages</vt:lpstr>
      <vt:lpstr>Role of Church</vt:lpstr>
      <vt:lpstr>Role of Church</vt:lpstr>
      <vt:lpstr>Churches and Cathedrals  during the Middle Ages</vt:lpstr>
      <vt:lpstr>Slide 6</vt:lpstr>
      <vt:lpstr>Power of the Church</vt:lpstr>
      <vt:lpstr>During Middle Ages </vt:lpstr>
      <vt:lpstr>CHRISTIANS  BUT DIFFERENCES DIVIDED!!! Divisions in the Church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41</cp:revision>
  <dcterms:created xsi:type="dcterms:W3CDTF">1601-01-01T00:00:00Z</dcterms:created>
  <dcterms:modified xsi:type="dcterms:W3CDTF">2011-01-01T16:20:48Z</dcterms:modified>
</cp:coreProperties>
</file>