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81" r:id="rId4"/>
    <p:sldId id="273" r:id="rId5"/>
    <p:sldId id="257" r:id="rId6"/>
    <p:sldId id="274" r:id="rId7"/>
    <p:sldId id="284" r:id="rId8"/>
    <p:sldId id="275" r:id="rId9"/>
    <p:sldId id="286" r:id="rId10"/>
    <p:sldId id="260" r:id="rId11"/>
    <p:sldId id="262" r:id="rId12"/>
    <p:sldId id="265" r:id="rId13"/>
    <p:sldId id="270" r:id="rId14"/>
    <p:sldId id="276" r:id="rId15"/>
    <p:sldId id="271" r:id="rId16"/>
    <p:sldId id="285"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CCFF99"/>
    <a:srgbClr val="00CC66"/>
    <a:srgbClr val="99FF99"/>
    <a:srgbClr val="FF9999"/>
    <a:srgbClr val="FF7C8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696"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36C26-9A14-4538-B35D-AB66EC12CC59}" type="datetimeFigureOut">
              <a:rPr lang="en-US" smtClean="0"/>
              <a:pPr/>
              <a:t>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5F4D3-8FD2-4965-A08F-635D07239A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Chinese civilization originated in various city-states along the Yellow River valley in the Neolithic era. The written history of China begins with the Shang Dynasty (ca. 1550 BCE – ca. 1046 BCE).Turtle shells with ancient Chinese writing from the Shang Dynasty have been carbon dated to as early as 1500 BCE. The origins of Chinese culture, literature and philosophy, developed during the Zhou Dynasty (1045 BCE to 256 BCE) that followed the Shang. It was the longest lasting dynasty and spans the period in which the written script evolved from ancient oracle script to the beginnings of modern Chinese writing.</a:t>
            </a:r>
            <a:br>
              <a:rPr lang="en-US" dirty="0" smtClean="0"/>
            </a:br>
            <a:r>
              <a:rPr lang="en-US" dirty="0" smtClean="0"/>
              <a:t>The feudal Zhou Dynasty eventually broke apart into individual smaller states, beginning the Warring States period. In 221 BCE, Qin Shi Huang united the various warring kingdoms and created the first Chinese empire. Successive dynasties in Chinese history developed bureaucratic systems that enabled the Emperor of China to directly control the vast territories.</a:t>
            </a:r>
            <a:br>
              <a:rPr lang="en-US" dirty="0" smtClean="0"/>
            </a:br>
            <a:r>
              <a:rPr lang="en-US" dirty="0" smtClean="0"/>
              <a:t>The conventional view of Chinese history is that of a dynasty alternating between periods of political unity and disunity and occasionally becoming dominated by foreign Asian peoples, most of whom were assimilated into the Han Chinese population. Cultural and political influences from many parts of Asia, carried by successive waves of immigration, expansion, and assimilation, merged to create modern Chinese culture.</a:t>
            </a:r>
            <a:br>
              <a:rPr lang="en-US" dirty="0" smtClean="0"/>
            </a:br>
            <a:r>
              <a:rPr lang="en-US" dirty="0" smtClean="0"/>
              <a:t>In china we can find ten dynasties:</a:t>
            </a:r>
            <a:endParaRPr lang="en-US" dirty="0"/>
          </a:p>
        </p:txBody>
      </p:sp>
      <p:sp>
        <p:nvSpPr>
          <p:cNvPr id="4" name="Slide Number Placeholder 3"/>
          <p:cNvSpPr>
            <a:spLocks noGrp="1"/>
          </p:cNvSpPr>
          <p:nvPr>
            <p:ph type="sldNum" sz="quarter" idx="10"/>
          </p:nvPr>
        </p:nvSpPr>
        <p:spPr/>
        <p:txBody>
          <a:bodyPr/>
          <a:lstStyle/>
          <a:p>
            <a:fld id="{2F55F4D3-8FD2-4965-A08F-635D07239A7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55F4D3-8FD2-4965-A08F-635D07239A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676D1F1B-7612-4C45-A64F-16893C722677}" type="slidenum">
              <a:rPr lang="ko-KR" altLang="en-US"/>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70A0AA42-6E52-47AF-9053-1032D448D9F0}" type="slidenum">
              <a:rPr lang="ko-KR" altLang="en-US"/>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F99104D3-44BC-4B0F-BE36-FBC7D21588F6}" type="slidenum">
              <a:rPr lang="ko-KR" altLang="en-US"/>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ko-K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ko-K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0D04A2B-B6D3-44AC-A70F-9A88A88BD8E7}" type="slidenum">
              <a:rPr lang="ko-KR" altLang="en-US"/>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09D5A713-AF88-409D-9F2D-93B0D94BFB70}" type="slidenum">
              <a:rPr lang="ko-KR" altLang="en-US"/>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172D963A-0DF8-43DF-8977-289A37987191}" type="slidenum">
              <a:rPr lang="ko-KR" altLang="en-US"/>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F2C6E677-5D70-4CE3-918A-B2B06BE70E96}" type="slidenum">
              <a:rPr lang="ko-KR" altLang="en-US"/>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ko-KR"/>
          </a:p>
        </p:txBody>
      </p:sp>
      <p:sp>
        <p:nvSpPr>
          <p:cNvPr id="8" name="Footer Placeholder 7"/>
          <p:cNvSpPr>
            <a:spLocks noGrp="1"/>
          </p:cNvSpPr>
          <p:nvPr>
            <p:ph type="ftr" sz="quarter" idx="11"/>
          </p:nvPr>
        </p:nvSpPr>
        <p:spPr/>
        <p:txBody>
          <a:bodyPr/>
          <a:lstStyle>
            <a:lvl1pPr>
              <a:defRPr/>
            </a:lvl1pPr>
          </a:lstStyle>
          <a:p>
            <a:endParaRPr lang="en-US" altLang="ko-KR"/>
          </a:p>
        </p:txBody>
      </p:sp>
      <p:sp>
        <p:nvSpPr>
          <p:cNvPr id="9" name="Slide Number Placeholder 8"/>
          <p:cNvSpPr>
            <a:spLocks noGrp="1"/>
          </p:cNvSpPr>
          <p:nvPr>
            <p:ph type="sldNum" sz="quarter" idx="12"/>
          </p:nvPr>
        </p:nvSpPr>
        <p:spPr/>
        <p:txBody>
          <a:bodyPr/>
          <a:lstStyle>
            <a:lvl1pPr>
              <a:defRPr/>
            </a:lvl1pPr>
          </a:lstStyle>
          <a:p>
            <a:fld id="{2A7B2EF1-4CF8-4E5E-84A0-E41B3D2B3CE3}" type="slidenum">
              <a:rPr lang="ko-KR" altLang="en-US"/>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ko-KR"/>
          </a:p>
        </p:txBody>
      </p:sp>
      <p:sp>
        <p:nvSpPr>
          <p:cNvPr id="4" name="Footer Placeholder 3"/>
          <p:cNvSpPr>
            <a:spLocks noGrp="1"/>
          </p:cNvSpPr>
          <p:nvPr>
            <p:ph type="ftr" sz="quarter" idx="11"/>
          </p:nvPr>
        </p:nvSpPr>
        <p:spPr/>
        <p:txBody>
          <a:bodyPr/>
          <a:lstStyle>
            <a:lvl1pPr>
              <a:defRPr/>
            </a:lvl1pPr>
          </a:lstStyle>
          <a:p>
            <a:endParaRPr lang="en-US" altLang="ko-KR"/>
          </a:p>
        </p:txBody>
      </p:sp>
      <p:sp>
        <p:nvSpPr>
          <p:cNvPr id="5" name="Slide Number Placeholder 4"/>
          <p:cNvSpPr>
            <a:spLocks noGrp="1"/>
          </p:cNvSpPr>
          <p:nvPr>
            <p:ph type="sldNum" sz="quarter" idx="12"/>
          </p:nvPr>
        </p:nvSpPr>
        <p:spPr/>
        <p:txBody>
          <a:bodyPr/>
          <a:lstStyle>
            <a:lvl1pPr>
              <a:defRPr/>
            </a:lvl1pPr>
          </a:lstStyle>
          <a:p>
            <a:fld id="{2BA70913-D4F9-4A34-A940-A6B2E2F11445}" type="slidenum">
              <a:rPr lang="ko-KR" altLang="en-US"/>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p>
        </p:txBody>
      </p:sp>
      <p:sp>
        <p:nvSpPr>
          <p:cNvPr id="3" name="Footer Placeholder 2"/>
          <p:cNvSpPr>
            <a:spLocks noGrp="1"/>
          </p:cNvSpPr>
          <p:nvPr>
            <p:ph type="ftr" sz="quarter" idx="11"/>
          </p:nvPr>
        </p:nvSpPr>
        <p:spPr/>
        <p:txBody>
          <a:bodyPr/>
          <a:lstStyle>
            <a:lvl1pPr>
              <a:defRPr/>
            </a:lvl1pPr>
          </a:lstStyle>
          <a:p>
            <a:endParaRPr lang="en-US" altLang="ko-KR"/>
          </a:p>
        </p:txBody>
      </p:sp>
      <p:sp>
        <p:nvSpPr>
          <p:cNvPr id="4" name="Slide Number Placeholder 3"/>
          <p:cNvSpPr>
            <a:spLocks noGrp="1"/>
          </p:cNvSpPr>
          <p:nvPr>
            <p:ph type="sldNum" sz="quarter" idx="12"/>
          </p:nvPr>
        </p:nvSpPr>
        <p:spPr/>
        <p:txBody>
          <a:bodyPr/>
          <a:lstStyle>
            <a:lvl1pPr>
              <a:defRPr/>
            </a:lvl1pPr>
          </a:lstStyle>
          <a:p>
            <a:fld id="{64E41A25-9D84-47EF-8B8A-9A36A8EC95E1}" type="slidenum">
              <a:rPr lang="ko-KR" altLang="en-US"/>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F6BC9432-97B4-40D2-9C40-3528CF257C4B}" type="slidenum">
              <a:rPr lang="ko-KR" altLang="en-US"/>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5311C6FE-BCD0-44CE-A326-444230D79407}" type="slidenum">
              <a:rPr lang="ko-KR" altLang="en-US"/>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굴림" pitchFamily="50" charset="-127"/>
              </a:defRPr>
            </a:lvl1pPr>
          </a:lstStyle>
          <a:p>
            <a:endParaRPr lang="en-US" altLang="ko-K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굴림" pitchFamily="50" charset="-127"/>
              </a:defRPr>
            </a:lvl1pPr>
          </a:lstStyle>
          <a:p>
            <a:endParaRPr lang="en-US" altLang="ko-K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굴림" pitchFamily="50" charset="-127"/>
              </a:defRPr>
            </a:lvl1pPr>
          </a:lstStyle>
          <a:p>
            <a:fld id="{78171F8E-161E-4048-8287-57CBBB32C3A4}"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C:\Documents%20and%20Settings\Alex\Desktop\Ancient%20China%20-%20BETA%202010-11\Engineering_an_Empire_-_China_1_5.wmv"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file:///C:\Documents%20and%20Settings\Alex\Desktop\Ancient%20China%20-%20BETA%202010-11\huanghe.wm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0" y="152400"/>
            <a:ext cx="5181600" cy="2590800"/>
          </a:xfrm>
        </p:spPr>
        <p:txBody>
          <a:bodyPr anchor="t"/>
          <a:lstStyle/>
          <a:p>
            <a:r>
              <a:rPr lang="en-US" altLang="ko-KR" sz="5400" dirty="0" smtClean="0">
                <a:solidFill>
                  <a:srgbClr val="FF3300"/>
                </a:solidFill>
                <a:latin typeface="Elephant" pitchFamily="18" charset="0"/>
                <a:ea typeface="굴림" pitchFamily="50" charset="-127"/>
              </a:rPr>
              <a:t>Ancient China</a:t>
            </a:r>
            <a:br>
              <a:rPr lang="en-US" altLang="ko-KR" sz="5400" dirty="0" smtClean="0">
                <a:solidFill>
                  <a:srgbClr val="FF3300"/>
                </a:solidFill>
                <a:latin typeface="Elephant" pitchFamily="18" charset="0"/>
                <a:ea typeface="굴림" pitchFamily="50" charset="-127"/>
              </a:rPr>
            </a:br>
            <a:r>
              <a:rPr lang="en-US" altLang="ko-KR" sz="5400" dirty="0" smtClean="0">
                <a:solidFill>
                  <a:srgbClr val="FF3300"/>
                </a:solidFill>
                <a:latin typeface="Elephant" pitchFamily="18" charset="0"/>
                <a:ea typeface="굴림" pitchFamily="50" charset="-127"/>
              </a:rPr>
              <a:t>Qin and Han</a:t>
            </a:r>
            <a:br>
              <a:rPr lang="en-US" altLang="ko-KR" sz="5400" dirty="0" smtClean="0">
                <a:solidFill>
                  <a:srgbClr val="FF3300"/>
                </a:solidFill>
                <a:latin typeface="Elephant" pitchFamily="18" charset="0"/>
                <a:ea typeface="굴림" pitchFamily="50" charset="-127"/>
              </a:rPr>
            </a:br>
            <a:r>
              <a:rPr lang="en-US" altLang="ko-KR" sz="5400" dirty="0" smtClean="0">
                <a:solidFill>
                  <a:srgbClr val="FF3300"/>
                </a:solidFill>
                <a:latin typeface="Elephant" pitchFamily="18" charset="0"/>
                <a:ea typeface="굴림" pitchFamily="50" charset="-127"/>
              </a:rPr>
              <a:t>Dynasties </a:t>
            </a:r>
            <a:endParaRPr lang="en-US" altLang="ko-KR" sz="5400" dirty="0">
              <a:solidFill>
                <a:srgbClr val="FF3300"/>
              </a:solidFill>
              <a:latin typeface="Elephant" pitchFamily="18" charset="0"/>
              <a:ea typeface="굴림" pitchFamily="50" charset="-127"/>
            </a:endParaRPr>
          </a:p>
        </p:txBody>
      </p:sp>
      <p:pic>
        <p:nvPicPr>
          <p:cNvPr id="2060" name="Picture 12"/>
          <p:cNvPicPr>
            <a:picLocks noChangeAspect="1" noChangeArrowheads="1"/>
          </p:cNvPicPr>
          <p:nvPr/>
        </p:nvPicPr>
        <p:blipFill>
          <a:blip r:embed="rId3"/>
          <a:srcRect/>
          <a:stretch>
            <a:fillRect/>
          </a:stretch>
        </p:blipFill>
        <p:spPr bwMode="auto">
          <a:xfrm>
            <a:off x="609600" y="609600"/>
            <a:ext cx="3038475" cy="518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3505200" y="4038600"/>
            <a:ext cx="4953000" cy="2185214"/>
          </a:xfrm>
          <a:prstGeom prst="rect">
            <a:avLst/>
          </a:prstGeom>
          <a:noFill/>
        </p:spPr>
        <p:txBody>
          <a:bodyPr wrap="square" rtlCol="0">
            <a:spAutoFit/>
          </a:bodyPr>
          <a:lstStyle/>
          <a:p>
            <a:r>
              <a:rPr lang="en-US" sz="2800" dirty="0" smtClean="0">
                <a:solidFill>
                  <a:schemeClr val="bg1"/>
                </a:solidFill>
              </a:rPr>
              <a:t>Do Now: </a:t>
            </a:r>
          </a:p>
          <a:p>
            <a:pPr marL="457200" indent="-457200">
              <a:buAutoNum type="arabicPeriod"/>
            </a:pPr>
            <a:r>
              <a:rPr lang="en-US" sz="2800" dirty="0" smtClean="0">
                <a:solidFill>
                  <a:schemeClr val="bg1"/>
                </a:solidFill>
              </a:rPr>
              <a:t>What Continent is China On?</a:t>
            </a:r>
          </a:p>
          <a:p>
            <a:pPr marL="457200" indent="-457200">
              <a:buAutoNum type="arabicPeriod"/>
            </a:pPr>
            <a:r>
              <a:rPr lang="en-US" sz="2800" dirty="0" smtClean="0">
                <a:solidFill>
                  <a:schemeClr val="bg1"/>
                </a:solidFill>
              </a:rPr>
              <a:t>What characteristics started </a:t>
            </a:r>
            <a:r>
              <a:rPr lang="en-US" sz="2800" dirty="0">
                <a:solidFill>
                  <a:schemeClr val="bg1"/>
                </a:solidFill>
              </a:rPr>
              <a:t>C</a:t>
            </a:r>
            <a:r>
              <a:rPr lang="en-US" sz="2800" dirty="0" smtClean="0">
                <a:solidFill>
                  <a:schemeClr val="bg1"/>
                </a:solidFill>
              </a:rPr>
              <a:t>hinese civilization?</a:t>
            </a:r>
          </a:p>
          <a:p>
            <a:endParaRPr lang="en-US" dirty="0">
              <a:solidFill>
                <a:schemeClr val="bg1"/>
              </a:solidFill>
            </a:endParaRPr>
          </a:p>
        </p:txBody>
      </p:sp>
      <p:sp>
        <p:nvSpPr>
          <p:cNvPr id="14" name="Rectangle 13"/>
          <p:cNvSpPr/>
          <p:nvPr/>
        </p:nvSpPr>
        <p:spPr>
          <a:xfrm>
            <a:off x="3505200" y="2819400"/>
            <a:ext cx="5841471" cy="1077218"/>
          </a:xfrm>
          <a:prstGeom prst="rect">
            <a:avLst/>
          </a:prstGeom>
        </p:spPr>
        <p:txBody>
          <a:bodyPr wrap="none">
            <a:spAutoFit/>
          </a:bodyPr>
          <a:lstStyle/>
          <a:p>
            <a:r>
              <a:rPr lang="en-US" sz="3200" dirty="0" smtClean="0">
                <a:solidFill>
                  <a:schemeClr val="bg1"/>
                </a:solidFill>
              </a:rPr>
              <a:t>Aim: </a:t>
            </a:r>
            <a:r>
              <a:rPr lang="en-US" sz="3200" dirty="0">
                <a:solidFill>
                  <a:schemeClr val="bg1"/>
                </a:solidFill>
              </a:rPr>
              <a:t>What were the </a:t>
            </a:r>
            <a:endParaRPr lang="en-US" sz="3200" dirty="0" smtClean="0">
              <a:solidFill>
                <a:schemeClr val="bg1"/>
              </a:solidFill>
            </a:endParaRPr>
          </a:p>
          <a:p>
            <a:r>
              <a:rPr lang="en-US" sz="3200" dirty="0" smtClean="0">
                <a:solidFill>
                  <a:schemeClr val="bg1"/>
                </a:solidFill>
              </a:rPr>
              <a:t>Great </a:t>
            </a:r>
            <a:r>
              <a:rPr lang="en-US" sz="3200" dirty="0">
                <a:solidFill>
                  <a:schemeClr val="bg1"/>
                </a:solidFill>
              </a:rPr>
              <a:t>Ancient Chinese </a:t>
            </a:r>
            <a:r>
              <a:rPr lang="en-US" sz="3200" dirty="0" smtClean="0">
                <a:solidFill>
                  <a:schemeClr val="bg1"/>
                </a:solidFill>
              </a:rPr>
              <a:t>Empires?</a:t>
            </a:r>
            <a:r>
              <a:rPr lang="en-US" sz="3200" dirty="0" smtClean="0"/>
              <a:t>?</a:t>
            </a:r>
            <a:r>
              <a:rPr lang="en-US" sz="3200"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nodeType="withEffect">
                                  <p:stCondLst>
                                    <p:cond delay="0"/>
                                  </p:stCondLst>
                                  <p:endCondLst>
                                    <p:cond evt="onNext" delay="0">
                                      <p:tgtEl>
                                        <p:sldTgt/>
                                      </p:tgtEl>
                                    </p:cond>
                                  </p:endCondLst>
                                  <p:childTnLst>
                                    <p:animMotion origin="layout" path="M 8.33333E-7 3.33333E-6 L -0.15781 3.33333E-6 " pathEditMode="relative" rAng="0" ptsTypes="AA">
                                      <p:cBhvr>
                                        <p:cTn id="6" dur="2000" fill="hold"/>
                                        <p:tgtEl>
                                          <p:spTgt spid="2060"/>
                                        </p:tgtEl>
                                        <p:attrNameLst>
                                          <p:attrName>ppt_x</p:attrName>
                                          <p:attrName>ppt_y</p:attrName>
                                        </p:attrNameLst>
                                      </p:cBhvr>
                                      <p:rCtr x="-79" y="0"/>
                                    </p:animMotion>
                                  </p:childTnLst>
                                </p:cTn>
                              </p:par>
                            </p:childTnLst>
                          </p:cTn>
                        </p:par>
                        <p:par>
                          <p:cTn id="7" fill="hold">
                            <p:stCondLst>
                              <p:cond delay="4000"/>
                            </p:stCondLst>
                            <p:childTnLst>
                              <p:par>
                                <p:cTn id="8" presetID="63" presetClass="path" presetSubtype="0" repeatCount="indefinite" accel="50000" decel="50000" autoRev="1" fill="hold" nodeType="afterEffect">
                                  <p:stCondLst>
                                    <p:cond delay="4000"/>
                                  </p:stCondLst>
                                  <p:endCondLst>
                                    <p:cond evt="onNext" delay="0">
                                      <p:tgtEl>
                                        <p:sldTgt/>
                                      </p:tgtEl>
                                    </p:cond>
                                  </p:endCondLst>
                                  <p:childTnLst>
                                    <p:animMotion origin="layout" path="M -0.15782 4.44444E-6 L -0.01563 4.44444E-6 " pathEditMode="relative" rAng="0" ptsTypes="AA">
                                      <p:cBhvr>
                                        <p:cTn id="9" dur="2000" fill="hold"/>
                                        <p:tgtEl>
                                          <p:spTgt spid="2060"/>
                                        </p:tgtEl>
                                        <p:attrNameLst>
                                          <p:attrName>ppt_x</p:attrName>
                                          <p:attrName>ppt_y</p:attrName>
                                        </p:attrNameLst>
                                      </p:cBhvr>
                                      <p:rCtr x="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362200" y="152400"/>
            <a:ext cx="4572000" cy="1066800"/>
          </a:xfrm>
          <a:prstGeom prst="rect">
            <a:avLst/>
          </a:prstGeom>
          <a:noFill/>
          <a:ln w="9525">
            <a:noFill/>
            <a:miter lim="800000"/>
            <a:headEnd/>
            <a:tailEnd/>
          </a:ln>
          <a:effectLst/>
        </p:spPr>
        <p:txBody>
          <a:bodyPr/>
          <a:lstStyle/>
          <a:p>
            <a:pPr marL="342900" indent="-342900" algn="ctr">
              <a:spcBef>
                <a:spcPct val="20000"/>
              </a:spcBef>
            </a:pPr>
            <a:r>
              <a:rPr lang="en-US" altLang="ko-KR" sz="7000" dirty="0">
                <a:solidFill>
                  <a:srgbClr val="008080"/>
                </a:solidFill>
                <a:latin typeface="Impact" pitchFamily="34" charset="0"/>
                <a:ea typeface="굴림" pitchFamily="50" charset="-127"/>
              </a:rPr>
              <a:t>Agriculture</a:t>
            </a:r>
          </a:p>
        </p:txBody>
      </p:sp>
      <p:sp>
        <p:nvSpPr>
          <p:cNvPr id="6151" name="Text Box 7"/>
          <p:cNvSpPr txBox="1">
            <a:spLocks noChangeArrowheads="1"/>
          </p:cNvSpPr>
          <p:nvPr/>
        </p:nvSpPr>
        <p:spPr bwMode="auto">
          <a:xfrm>
            <a:off x="990600" y="1143000"/>
            <a:ext cx="4114800" cy="1384995"/>
          </a:xfrm>
          <a:prstGeom prst="rect">
            <a:avLst/>
          </a:prstGeom>
          <a:noFill/>
          <a:ln w="9525">
            <a:noFill/>
            <a:miter lim="800000"/>
            <a:headEnd/>
            <a:tailEnd/>
          </a:ln>
          <a:effectLst/>
        </p:spPr>
        <p:txBody>
          <a:bodyPr>
            <a:spAutoFit/>
          </a:bodyPr>
          <a:lstStyle/>
          <a:p>
            <a:pPr>
              <a:spcBef>
                <a:spcPct val="50000"/>
              </a:spcBef>
              <a:buFontTx/>
              <a:buChar char="•"/>
            </a:pPr>
            <a:r>
              <a:rPr lang="en-US" altLang="ko-KR" sz="2800" dirty="0" smtClean="0">
                <a:solidFill>
                  <a:schemeClr val="accent1"/>
                </a:solidFill>
                <a:ea typeface="굴림" pitchFamily="50" charset="-127"/>
                <a:cs typeface="Times New Roman" pitchFamily="18" charset="0"/>
              </a:rPr>
              <a:t> The </a:t>
            </a:r>
            <a:r>
              <a:rPr lang="en-US" altLang="ko-KR" sz="2800" dirty="0">
                <a:solidFill>
                  <a:schemeClr val="accent1"/>
                </a:solidFill>
                <a:ea typeface="굴림" pitchFamily="50" charset="-127"/>
                <a:cs typeface="Times New Roman" pitchFamily="18" charset="0"/>
              </a:rPr>
              <a:t>Emperors encouraged the development of agriculture. </a:t>
            </a:r>
          </a:p>
        </p:txBody>
      </p:sp>
      <p:sp>
        <p:nvSpPr>
          <p:cNvPr id="6152" name="Text Box 8"/>
          <p:cNvSpPr txBox="1">
            <a:spLocks noChangeArrowheads="1"/>
          </p:cNvSpPr>
          <p:nvPr/>
        </p:nvSpPr>
        <p:spPr bwMode="auto">
          <a:xfrm>
            <a:off x="990600" y="2590800"/>
            <a:ext cx="4267200" cy="954107"/>
          </a:xfrm>
          <a:prstGeom prst="rect">
            <a:avLst/>
          </a:prstGeom>
          <a:noFill/>
          <a:ln w="9525">
            <a:noFill/>
            <a:miter lim="800000"/>
            <a:headEnd/>
            <a:tailEnd/>
          </a:ln>
          <a:effectLst/>
        </p:spPr>
        <p:txBody>
          <a:bodyPr>
            <a:spAutoFit/>
          </a:bodyPr>
          <a:lstStyle/>
          <a:p>
            <a:pPr>
              <a:spcBef>
                <a:spcPct val="50000"/>
              </a:spcBef>
              <a:buFontTx/>
              <a:buChar char="•"/>
            </a:pPr>
            <a:r>
              <a:rPr lang="en-US" altLang="ko-KR" sz="2800" dirty="0" smtClean="0">
                <a:solidFill>
                  <a:schemeClr val="accent1"/>
                </a:solidFill>
                <a:ea typeface="굴림" pitchFamily="50" charset="-127"/>
                <a:cs typeface="Times New Roman" pitchFamily="18" charset="0"/>
              </a:rPr>
              <a:t> Grew </a:t>
            </a:r>
            <a:r>
              <a:rPr lang="en-US" altLang="ko-KR" sz="2800" dirty="0">
                <a:solidFill>
                  <a:schemeClr val="accent1"/>
                </a:solidFill>
                <a:ea typeface="굴림" pitchFamily="50" charset="-127"/>
                <a:cs typeface="Times New Roman" pitchFamily="18" charset="0"/>
              </a:rPr>
              <a:t>rice, and wheat, and provided salt. </a:t>
            </a:r>
          </a:p>
        </p:txBody>
      </p:sp>
      <p:sp>
        <p:nvSpPr>
          <p:cNvPr id="6153" name="Text Box 9"/>
          <p:cNvSpPr txBox="1">
            <a:spLocks noChangeArrowheads="1"/>
          </p:cNvSpPr>
          <p:nvPr/>
        </p:nvSpPr>
        <p:spPr bwMode="auto">
          <a:xfrm>
            <a:off x="990600" y="3505200"/>
            <a:ext cx="4267200" cy="2246769"/>
          </a:xfrm>
          <a:prstGeom prst="rect">
            <a:avLst/>
          </a:prstGeom>
          <a:noFill/>
          <a:ln w="9525">
            <a:noFill/>
            <a:miter lim="800000"/>
            <a:headEnd/>
            <a:tailEnd/>
          </a:ln>
          <a:effectLst/>
        </p:spPr>
        <p:txBody>
          <a:bodyPr>
            <a:spAutoFit/>
          </a:bodyPr>
          <a:lstStyle/>
          <a:p>
            <a:pPr>
              <a:spcBef>
                <a:spcPct val="50000"/>
              </a:spcBef>
              <a:buFontTx/>
              <a:buChar char="•"/>
            </a:pPr>
            <a:r>
              <a:rPr lang="en-US" altLang="ko-KR" sz="2800" dirty="0" smtClean="0">
                <a:solidFill>
                  <a:schemeClr val="accent1"/>
                </a:solidFill>
                <a:ea typeface="굴림" pitchFamily="50" charset="-127"/>
                <a:cs typeface="Times New Roman" pitchFamily="18" charset="0"/>
              </a:rPr>
              <a:t> Under </a:t>
            </a:r>
            <a:r>
              <a:rPr lang="en-US" altLang="ko-KR" sz="2800" dirty="0">
                <a:solidFill>
                  <a:schemeClr val="accent1"/>
                </a:solidFill>
                <a:ea typeface="굴림" pitchFamily="50" charset="-127"/>
                <a:cs typeface="Times New Roman" pitchFamily="18" charset="0"/>
              </a:rPr>
              <a:t>Wu Di’s reign the Lou </a:t>
            </a:r>
            <a:r>
              <a:rPr lang="en-US" altLang="ko-KR" sz="2800" dirty="0" err="1">
                <a:solidFill>
                  <a:schemeClr val="accent1"/>
                </a:solidFill>
                <a:ea typeface="굴림" pitchFamily="50" charset="-127"/>
                <a:cs typeface="Times New Roman" pitchFamily="18" charset="0"/>
              </a:rPr>
              <a:t>Che</a:t>
            </a:r>
            <a:r>
              <a:rPr lang="en-US" altLang="ko-KR" sz="2800" dirty="0">
                <a:solidFill>
                  <a:schemeClr val="accent1"/>
                </a:solidFill>
                <a:ea typeface="굴림" pitchFamily="50" charset="-127"/>
                <a:cs typeface="Times New Roman" pitchFamily="18" charset="0"/>
              </a:rPr>
              <a:t> was invented, which was used for </a:t>
            </a:r>
            <a:r>
              <a:rPr lang="en-US" altLang="ko-KR" sz="2800" dirty="0" smtClean="0">
                <a:solidFill>
                  <a:schemeClr val="accent1"/>
                </a:solidFill>
                <a:ea typeface="굴림" pitchFamily="50" charset="-127"/>
                <a:cs typeface="Times New Roman" pitchFamily="18" charset="0"/>
              </a:rPr>
              <a:t>plowing </a:t>
            </a:r>
            <a:r>
              <a:rPr lang="en-US" altLang="ko-KR" sz="2800" dirty="0">
                <a:solidFill>
                  <a:schemeClr val="accent1"/>
                </a:solidFill>
                <a:ea typeface="굴림" pitchFamily="50" charset="-127"/>
                <a:cs typeface="Times New Roman" pitchFamily="18" charset="0"/>
              </a:rPr>
              <a:t>and </a:t>
            </a:r>
            <a:r>
              <a:rPr lang="en-US" altLang="ko-KR" sz="2800" dirty="0" smtClean="0">
                <a:solidFill>
                  <a:schemeClr val="accent1"/>
                </a:solidFill>
                <a:ea typeface="굴림" pitchFamily="50" charset="-127"/>
                <a:cs typeface="Times New Roman" pitchFamily="18" charset="0"/>
              </a:rPr>
              <a:t>planting</a:t>
            </a:r>
            <a:r>
              <a:rPr lang="en-US" altLang="ko-KR" sz="2800" dirty="0">
                <a:solidFill>
                  <a:schemeClr val="accent1"/>
                </a:solidFill>
                <a:ea typeface="굴림" pitchFamily="50" charset="-127"/>
                <a:cs typeface="Times New Roman" pitchFamily="18" charset="0"/>
              </a:rPr>
              <a:t>. This saved manual labor. </a:t>
            </a:r>
          </a:p>
        </p:txBody>
      </p:sp>
      <p:sp>
        <p:nvSpPr>
          <p:cNvPr id="6154" name="Text Box 10"/>
          <p:cNvSpPr txBox="1">
            <a:spLocks noChangeArrowheads="1"/>
          </p:cNvSpPr>
          <p:nvPr/>
        </p:nvSpPr>
        <p:spPr bwMode="auto">
          <a:xfrm>
            <a:off x="990600" y="5791200"/>
            <a:ext cx="4267200" cy="954107"/>
          </a:xfrm>
          <a:prstGeom prst="rect">
            <a:avLst/>
          </a:prstGeom>
          <a:noFill/>
          <a:ln w="9525">
            <a:noFill/>
            <a:miter lim="800000"/>
            <a:headEnd/>
            <a:tailEnd/>
          </a:ln>
          <a:effectLst/>
        </p:spPr>
        <p:txBody>
          <a:bodyPr>
            <a:spAutoFit/>
          </a:bodyPr>
          <a:lstStyle/>
          <a:p>
            <a:pPr>
              <a:spcBef>
                <a:spcPct val="50000"/>
              </a:spcBef>
              <a:buFontTx/>
              <a:buChar char="•"/>
            </a:pPr>
            <a:r>
              <a:rPr lang="en-US" altLang="ko-KR" sz="2800" dirty="0">
                <a:solidFill>
                  <a:schemeClr val="accent1"/>
                </a:solidFill>
                <a:ea typeface="굴림" pitchFamily="50" charset="-127"/>
                <a:cs typeface="Times New Roman" pitchFamily="18" charset="0"/>
              </a:rPr>
              <a:t>Silk was invented and was used as currency. </a:t>
            </a:r>
          </a:p>
        </p:txBody>
      </p:sp>
      <p:pic>
        <p:nvPicPr>
          <p:cNvPr id="6156" name="Picture 12"/>
          <p:cNvPicPr>
            <a:picLocks noChangeAspect="1" noChangeArrowheads="1"/>
          </p:cNvPicPr>
          <p:nvPr/>
        </p:nvPicPr>
        <p:blipFill>
          <a:blip r:embed="rId3"/>
          <a:srcRect/>
          <a:stretch>
            <a:fillRect/>
          </a:stretch>
        </p:blipFill>
        <p:spPr bwMode="auto">
          <a:xfrm>
            <a:off x="6324600" y="4038600"/>
            <a:ext cx="2209800" cy="2093913"/>
          </a:xfrm>
          <a:prstGeom prst="rect">
            <a:avLst/>
          </a:prstGeom>
          <a:noFill/>
          <a:ln w="9525">
            <a:noFill/>
            <a:miter lim="800000"/>
            <a:headEnd/>
            <a:tailEnd/>
          </a:ln>
          <a:effectLst/>
        </p:spPr>
      </p:pic>
      <p:pic>
        <p:nvPicPr>
          <p:cNvPr id="6158" name="Picture 14" descr="FD01092_"/>
          <p:cNvPicPr>
            <a:picLocks noChangeAspect="1" noChangeArrowheads="1"/>
          </p:cNvPicPr>
          <p:nvPr/>
        </p:nvPicPr>
        <p:blipFill>
          <a:blip r:embed="rId4"/>
          <a:srcRect/>
          <a:stretch>
            <a:fillRect/>
          </a:stretch>
        </p:blipFill>
        <p:spPr bwMode="auto">
          <a:xfrm>
            <a:off x="6705600" y="1295400"/>
            <a:ext cx="1417638"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arn(inHorizontal)">
                                      <p:cBhvr>
                                        <p:cTn id="12" dur="5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arn(inHorizontal)">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barn(inHorizontal)">
                                      <p:cBhvr>
                                        <p:cTn id="22" dur="500"/>
                                        <p:tgtEl>
                                          <p:spTgt spid="615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154"/>
                                        </p:tgtEl>
                                        <p:attrNameLst>
                                          <p:attrName>style.visibility</p:attrName>
                                        </p:attrNameLst>
                                      </p:cBhvr>
                                      <p:to>
                                        <p:strVal val="visible"/>
                                      </p:to>
                                    </p:set>
                                    <p:animEffect transition="in" filter="barn(inHorizontal)">
                                      <p:cBhvr>
                                        <p:cTn id="2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51" grpId="0" autoUpdateAnimBg="0"/>
      <p:bldP spid="6152" grpId="0" autoUpdateAnimBg="0"/>
      <p:bldP spid="6153" grpId="0" autoUpdateAnimBg="0"/>
      <p:bldP spid="61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152400"/>
            <a:ext cx="7696200" cy="584775"/>
          </a:xfrm>
          <a:prstGeom prst="rect">
            <a:avLst/>
          </a:prstGeom>
          <a:noFill/>
          <a:ln w="9525">
            <a:noFill/>
            <a:miter lim="800000"/>
            <a:headEnd/>
            <a:tailEnd/>
          </a:ln>
          <a:effectLst/>
        </p:spPr>
        <p:txBody>
          <a:bodyPr wrap="square">
            <a:spAutoFit/>
          </a:bodyPr>
          <a:lstStyle/>
          <a:p>
            <a:pPr algn="ctr">
              <a:spcBef>
                <a:spcPct val="50000"/>
              </a:spcBef>
            </a:pPr>
            <a:r>
              <a:rPr lang="en-US" altLang="ko-KR" sz="3200" b="1" dirty="0">
                <a:solidFill>
                  <a:schemeClr val="bg1"/>
                </a:solidFill>
                <a:latin typeface="Perpetua Titling MT" pitchFamily="18" charset="0"/>
                <a:ea typeface="굴림" pitchFamily="50" charset="-127"/>
              </a:rPr>
              <a:t>Population </a:t>
            </a:r>
            <a:r>
              <a:rPr lang="en-US" altLang="ko-KR" sz="3200" b="1" dirty="0" smtClean="0">
                <a:solidFill>
                  <a:schemeClr val="bg1"/>
                </a:solidFill>
                <a:latin typeface="Perpetua Titling MT" pitchFamily="18" charset="0"/>
                <a:ea typeface="굴림" pitchFamily="50" charset="-127"/>
              </a:rPr>
              <a:t>Growth &amp; Decline</a:t>
            </a:r>
            <a:endParaRPr lang="en-US" altLang="ko-KR" sz="3200" b="1" dirty="0">
              <a:solidFill>
                <a:schemeClr val="bg1"/>
              </a:solidFill>
              <a:latin typeface="Perpetua Titling MT" pitchFamily="18" charset="0"/>
              <a:ea typeface="굴림" pitchFamily="50" charset="-127"/>
            </a:endParaRPr>
          </a:p>
        </p:txBody>
      </p:sp>
      <p:sp>
        <p:nvSpPr>
          <p:cNvPr id="8196" name="Text Box 4"/>
          <p:cNvSpPr txBox="1">
            <a:spLocks noChangeArrowheads="1"/>
          </p:cNvSpPr>
          <p:nvPr/>
        </p:nvSpPr>
        <p:spPr bwMode="auto">
          <a:xfrm>
            <a:off x="228600" y="914400"/>
            <a:ext cx="6858000" cy="2246769"/>
          </a:xfrm>
          <a:prstGeom prst="rect">
            <a:avLst/>
          </a:prstGeom>
          <a:noFill/>
          <a:ln w="9525">
            <a:noFill/>
            <a:miter lim="800000"/>
            <a:headEnd/>
            <a:tailEnd/>
          </a:ln>
          <a:effectLst/>
        </p:spPr>
        <p:txBody>
          <a:bodyPr>
            <a:spAutoFit/>
          </a:bodyPr>
          <a:lstStyle/>
          <a:p>
            <a:pPr>
              <a:spcBef>
                <a:spcPct val="50000"/>
              </a:spcBef>
              <a:buFont typeface="Wingdings" pitchFamily="2" charset="2"/>
              <a:buChar char="u"/>
            </a:pPr>
            <a:r>
              <a:rPr lang="en-US" altLang="ko-KR" sz="2800" dirty="0" smtClean="0">
                <a:solidFill>
                  <a:srgbClr val="99FF99"/>
                </a:solidFill>
                <a:latin typeface="Tahoma" pitchFamily="34" charset="0"/>
                <a:ea typeface="굴림" pitchFamily="50" charset="-127"/>
              </a:rPr>
              <a:t> With </a:t>
            </a:r>
            <a:r>
              <a:rPr lang="en-US" altLang="ko-KR" sz="2800" dirty="0">
                <a:solidFill>
                  <a:srgbClr val="99FF99"/>
                </a:solidFill>
                <a:latin typeface="Tahoma" pitchFamily="34" charset="0"/>
                <a:ea typeface="굴림" pitchFamily="50" charset="-127"/>
              </a:rPr>
              <a:t>the advanced </a:t>
            </a:r>
            <a:r>
              <a:rPr lang="en-US" altLang="ko-KR" sz="2800" dirty="0" smtClean="0">
                <a:solidFill>
                  <a:srgbClr val="99FF99"/>
                </a:solidFill>
                <a:latin typeface="Tahoma" pitchFamily="34" charset="0"/>
                <a:ea typeface="굴림" pitchFamily="50" charset="-127"/>
              </a:rPr>
              <a:t>technology</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farming </a:t>
            </a:r>
            <a:r>
              <a:rPr lang="en-US" altLang="ko-KR" sz="2800" dirty="0">
                <a:solidFill>
                  <a:srgbClr val="99FF99"/>
                </a:solidFill>
                <a:latin typeface="Tahoma" pitchFamily="34" charset="0"/>
                <a:ea typeface="굴림" pitchFamily="50" charset="-127"/>
              </a:rPr>
              <a:t>flourished more.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As farming </a:t>
            </a:r>
            <a:r>
              <a:rPr lang="en-US" altLang="ko-KR" sz="2800" dirty="0">
                <a:solidFill>
                  <a:srgbClr val="99FF99"/>
                </a:solidFill>
                <a:latin typeface="Tahoma" pitchFamily="34" charset="0"/>
                <a:ea typeface="굴림" pitchFamily="50" charset="-127"/>
              </a:rPr>
              <a:t>became more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productive</a:t>
            </a:r>
            <a:r>
              <a:rPr lang="en-US" altLang="ko-KR" sz="2800" dirty="0">
                <a:solidFill>
                  <a:srgbClr val="99FF99"/>
                </a:solidFill>
                <a:latin typeface="Tahoma" pitchFamily="34" charset="0"/>
                <a:ea typeface="굴림" pitchFamily="50" charset="-127"/>
              </a:rPr>
              <a:t>, population thus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naturally increased</a:t>
            </a:r>
            <a:r>
              <a:rPr lang="en-US" altLang="ko-KR" sz="2800" dirty="0">
                <a:solidFill>
                  <a:srgbClr val="99FF99"/>
                </a:solidFill>
                <a:latin typeface="Tahoma" pitchFamily="34" charset="0"/>
                <a:ea typeface="굴림" pitchFamily="50" charset="-127"/>
              </a:rPr>
              <a:t>. </a:t>
            </a:r>
            <a:endParaRPr lang="ko-KR" altLang="en-US" sz="2800" dirty="0">
              <a:solidFill>
                <a:srgbClr val="99FF99"/>
              </a:solidFill>
              <a:latin typeface="Tahoma" pitchFamily="34" charset="0"/>
              <a:ea typeface="굴림" pitchFamily="50" charset="-127"/>
            </a:endParaRPr>
          </a:p>
        </p:txBody>
      </p:sp>
      <p:sp>
        <p:nvSpPr>
          <p:cNvPr id="8197" name="Text Box 5"/>
          <p:cNvSpPr txBox="1">
            <a:spLocks noChangeArrowheads="1"/>
          </p:cNvSpPr>
          <p:nvPr/>
        </p:nvSpPr>
        <p:spPr bwMode="auto">
          <a:xfrm>
            <a:off x="2819400" y="4343400"/>
            <a:ext cx="5334000" cy="2246769"/>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u"/>
            </a:pPr>
            <a:r>
              <a:rPr lang="en-US" altLang="ko-KR" sz="2800" dirty="0" smtClean="0">
                <a:solidFill>
                  <a:srgbClr val="99FF99"/>
                </a:solidFill>
                <a:latin typeface="Tahoma" pitchFamily="34" charset="0"/>
                <a:ea typeface="굴림" pitchFamily="50" charset="-127"/>
              </a:rPr>
              <a:t> As </a:t>
            </a:r>
            <a:r>
              <a:rPr lang="en-US" altLang="ko-KR" sz="2800" dirty="0">
                <a:solidFill>
                  <a:srgbClr val="99FF99"/>
                </a:solidFill>
                <a:latin typeface="Tahoma" pitchFamily="34" charset="0"/>
                <a:ea typeface="굴림" pitchFamily="50" charset="-127"/>
              </a:rPr>
              <a:t>the rulers expanded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the </a:t>
            </a:r>
            <a:r>
              <a:rPr lang="en-US" altLang="ko-KR" sz="2800" dirty="0">
                <a:solidFill>
                  <a:srgbClr val="99FF99"/>
                </a:solidFill>
                <a:latin typeface="Tahoma" pitchFamily="34" charset="0"/>
                <a:ea typeface="굴림" pitchFamily="50" charset="-127"/>
              </a:rPr>
              <a:t>Chinese territory toward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such </a:t>
            </a:r>
            <a:r>
              <a:rPr lang="en-US" altLang="ko-KR" sz="2800" dirty="0">
                <a:solidFill>
                  <a:srgbClr val="99FF99"/>
                </a:solidFill>
                <a:latin typeface="Tahoma" pitchFamily="34" charset="0"/>
                <a:ea typeface="굴림" pitchFamily="50" charset="-127"/>
              </a:rPr>
              <a:t>countries as Korea and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Vietnam</a:t>
            </a:r>
            <a:r>
              <a:rPr lang="en-US" altLang="ko-KR" sz="2800" dirty="0">
                <a:solidFill>
                  <a:srgbClr val="99FF99"/>
                </a:solidFill>
                <a:latin typeface="Tahoma" pitchFamily="34" charset="0"/>
                <a:ea typeface="굴림" pitchFamily="50" charset="-127"/>
              </a:rPr>
              <a:t>, population increased </a:t>
            </a:r>
            <a:r>
              <a:rPr lang="en-US" altLang="ko-KR" sz="2800" dirty="0" smtClean="0">
                <a:solidFill>
                  <a:srgbClr val="99FF99"/>
                </a:solidFill>
                <a:latin typeface="Tahoma" pitchFamily="34" charset="0"/>
                <a:ea typeface="굴림" pitchFamily="50" charset="-127"/>
              </a:rPr>
              <a:t/>
            </a:r>
            <a:br>
              <a:rPr lang="en-US" altLang="ko-KR" sz="2800" dirty="0" smtClean="0">
                <a:solidFill>
                  <a:srgbClr val="99FF99"/>
                </a:solidFill>
                <a:latin typeface="Tahoma" pitchFamily="34" charset="0"/>
                <a:ea typeface="굴림" pitchFamily="50" charset="-127"/>
              </a:rPr>
            </a:br>
            <a:r>
              <a:rPr lang="en-US" altLang="ko-KR" sz="2800" dirty="0" smtClean="0">
                <a:solidFill>
                  <a:srgbClr val="99FF99"/>
                </a:solidFill>
                <a:latin typeface="Tahoma" pitchFamily="34" charset="0"/>
                <a:ea typeface="굴림" pitchFamily="50" charset="-127"/>
              </a:rPr>
              <a:t>as </a:t>
            </a:r>
            <a:r>
              <a:rPr lang="en-US" altLang="ko-KR" sz="2800" dirty="0">
                <a:solidFill>
                  <a:srgbClr val="99FF99"/>
                </a:solidFill>
                <a:latin typeface="Tahoma" pitchFamily="34" charset="0"/>
                <a:ea typeface="굴림" pitchFamily="50" charset="-127"/>
              </a:rPr>
              <a:t>more land was gained.</a:t>
            </a:r>
            <a:endParaRPr lang="ko-KR" altLang="en-US" sz="2800" dirty="0">
              <a:solidFill>
                <a:srgbClr val="99FF99"/>
              </a:solidFill>
              <a:latin typeface="Tahoma" pitchFamily="34" charset="0"/>
              <a:ea typeface="굴림" pitchFamily="50" charset="-127"/>
            </a:endParaRPr>
          </a:p>
        </p:txBody>
      </p:sp>
      <p:pic>
        <p:nvPicPr>
          <p:cNvPr id="1026" name="Picture 2"/>
          <p:cNvPicPr>
            <a:picLocks noChangeAspect="1" noChangeArrowheads="1"/>
          </p:cNvPicPr>
          <p:nvPr/>
        </p:nvPicPr>
        <p:blipFill>
          <a:blip r:embed="rId3"/>
          <a:srcRect/>
          <a:stretch>
            <a:fillRect/>
          </a:stretch>
        </p:blipFill>
        <p:spPr bwMode="auto">
          <a:xfrm>
            <a:off x="-13482" y="3048001"/>
            <a:ext cx="2766647" cy="3810000"/>
          </a:xfrm>
          <a:prstGeom prst="ellipse">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a:off x="4648200" y="1447800"/>
            <a:ext cx="4308691" cy="2743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par>
                                <p:cTn id="8" presetID="9"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dissolv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box(in)">
                                      <p:cBhvr>
                                        <p:cTn id="15" dur="500"/>
                                        <p:tgtEl>
                                          <p:spTgt spid="8197"/>
                                        </p:tgtEl>
                                      </p:cBhvr>
                                    </p:animEffect>
                                  </p:childTnLst>
                                </p:cTn>
                              </p:par>
                              <p:par>
                                <p:cTn id="16" presetID="9"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71600" y="0"/>
            <a:ext cx="6400800" cy="769441"/>
          </a:xfrm>
          <a:prstGeom prst="rect">
            <a:avLst/>
          </a:prstGeom>
          <a:noFill/>
          <a:ln w="9525">
            <a:noFill/>
            <a:miter lim="800000"/>
            <a:headEnd/>
            <a:tailEnd/>
          </a:ln>
          <a:effectLst/>
        </p:spPr>
        <p:txBody>
          <a:bodyPr>
            <a:spAutoFit/>
          </a:bodyPr>
          <a:lstStyle/>
          <a:p>
            <a:pPr algn="ctr">
              <a:spcBef>
                <a:spcPct val="50000"/>
              </a:spcBef>
            </a:pPr>
            <a:r>
              <a:rPr lang="en-US" altLang="ko-KR" sz="4400" b="1" dirty="0">
                <a:solidFill>
                  <a:schemeClr val="bg1"/>
                </a:solidFill>
                <a:latin typeface="Perpetua Titling MT" pitchFamily="18" charset="0"/>
                <a:ea typeface="굴림" pitchFamily="50" charset="-127"/>
              </a:rPr>
              <a:t>Social Structure </a:t>
            </a:r>
          </a:p>
        </p:txBody>
      </p:sp>
      <p:sp>
        <p:nvSpPr>
          <p:cNvPr id="9" name="Isosceles Triangle 8"/>
          <p:cNvSpPr/>
          <p:nvPr/>
        </p:nvSpPr>
        <p:spPr>
          <a:xfrm>
            <a:off x="0" y="990600"/>
            <a:ext cx="9144000" cy="5486400"/>
          </a:xfrm>
          <a:prstGeom prst="triangle">
            <a:avLst/>
          </a:prstGeom>
          <a:effectLst>
            <a:outerShdw blurRad="50800" dist="50800" dir="960000" algn="ctr" rotWithShape="0">
              <a:srgbClr val="000000">
                <a:alpha val="43137"/>
              </a:srgbClr>
            </a:outerShdw>
          </a:effectLst>
          <a:scene3d>
            <a:camera prst="orthographicFront"/>
            <a:lightRig rig="threePt" dir="t"/>
          </a:scene3d>
          <a:sp3d>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9" name="Text Box 5"/>
          <p:cNvSpPr txBox="1">
            <a:spLocks noChangeArrowheads="1"/>
          </p:cNvSpPr>
          <p:nvPr/>
        </p:nvSpPr>
        <p:spPr bwMode="auto">
          <a:xfrm>
            <a:off x="2133600" y="3657600"/>
            <a:ext cx="4953000" cy="1384995"/>
          </a:xfrm>
          <a:prstGeom prst="rect">
            <a:avLst/>
          </a:prstGeom>
          <a:noFill/>
          <a:ln w="9525">
            <a:noFill/>
            <a:miter lim="800000"/>
            <a:headEnd/>
            <a:tailEnd/>
          </a:ln>
          <a:effectLst/>
        </p:spPr>
        <p:txBody>
          <a:bodyPr>
            <a:spAutoFit/>
          </a:bodyPr>
          <a:lstStyle/>
          <a:p>
            <a:pPr algn="ctr">
              <a:spcBef>
                <a:spcPct val="50000"/>
              </a:spcBef>
              <a:buClr>
                <a:srgbClr val="CCFFCC"/>
              </a:buClr>
            </a:pPr>
            <a:r>
              <a:rPr lang="en-US" altLang="ko-KR" b="1" dirty="0">
                <a:solidFill>
                  <a:schemeClr val="bg1"/>
                </a:solidFill>
                <a:ea typeface="굴림" pitchFamily="50" charset="-127"/>
              </a:rPr>
              <a:t>Skilled </a:t>
            </a:r>
            <a:r>
              <a:rPr lang="en-US" altLang="ko-KR" b="1" dirty="0" smtClean="0">
                <a:solidFill>
                  <a:schemeClr val="bg1"/>
                </a:solidFill>
                <a:ea typeface="굴림" pitchFamily="50" charset="-127"/>
              </a:rPr>
              <a:t>laborers</a:t>
            </a:r>
            <a:br>
              <a:rPr lang="en-US" altLang="ko-KR" b="1" dirty="0" smtClean="0">
                <a:solidFill>
                  <a:schemeClr val="bg1"/>
                </a:solidFill>
                <a:ea typeface="굴림" pitchFamily="50" charset="-127"/>
              </a:rPr>
            </a:br>
            <a:r>
              <a:rPr lang="en-US" altLang="ko-KR" b="1" dirty="0" smtClean="0">
                <a:solidFill>
                  <a:schemeClr val="bg1"/>
                </a:solidFill>
                <a:ea typeface="굴림" pitchFamily="50" charset="-127"/>
              </a:rPr>
              <a:t>(Iron </a:t>
            </a:r>
            <a:r>
              <a:rPr lang="en-US" altLang="ko-KR" b="1" dirty="0">
                <a:solidFill>
                  <a:schemeClr val="bg1"/>
                </a:solidFill>
                <a:ea typeface="굴림" pitchFamily="50" charset="-127"/>
              </a:rPr>
              <a:t>workers, farmers, etc</a:t>
            </a:r>
            <a:r>
              <a:rPr lang="en-US" altLang="ko-KR" b="1" dirty="0" smtClean="0">
                <a:solidFill>
                  <a:schemeClr val="bg1"/>
                </a:solidFill>
                <a:ea typeface="굴림" pitchFamily="50" charset="-127"/>
              </a:rPr>
              <a:t>.)</a:t>
            </a:r>
          </a:p>
          <a:p>
            <a:pPr algn="ctr">
              <a:spcBef>
                <a:spcPct val="50000"/>
              </a:spcBef>
              <a:buClr>
                <a:srgbClr val="CCFFCC"/>
              </a:buClr>
            </a:pPr>
            <a:r>
              <a:rPr lang="en-US" altLang="ko-KR" b="1" dirty="0" smtClean="0">
                <a:solidFill>
                  <a:schemeClr val="bg1"/>
                </a:solidFill>
                <a:ea typeface="굴림" pitchFamily="50" charset="-127"/>
              </a:rPr>
              <a:t>Specialization = Skilled Laborers</a:t>
            </a:r>
            <a:endParaRPr lang="en-US" altLang="ko-KR" b="1" dirty="0">
              <a:solidFill>
                <a:schemeClr val="bg1"/>
              </a:solidFill>
              <a:ea typeface="굴림" pitchFamily="50" charset="-127"/>
            </a:endParaRPr>
          </a:p>
        </p:txBody>
      </p:sp>
      <p:sp>
        <p:nvSpPr>
          <p:cNvPr id="11267" name="Text Box 3"/>
          <p:cNvSpPr txBox="1">
            <a:spLocks noChangeArrowheads="1"/>
          </p:cNvSpPr>
          <p:nvPr/>
        </p:nvSpPr>
        <p:spPr bwMode="auto">
          <a:xfrm>
            <a:off x="3429000" y="1828800"/>
            <a:ext cx="2286000" cy="1384995"/>
          </a:xfrm>
          <a:prstGeom prst="rect">
            <a:avLst/>
          </a:prstGeom>
          <a:noFill/>
          <a:ln w="9525">
            <a:noFill/>
            <a:miter lim="800000"/>
            <a:headEnd/>
            <a:tailEnd/>
          </a:ln>
          <a:effectLst/>
        </p:spPr>
        <p:txBody>
          <a:bodyPr wrap="square">
            <a:spAutoFit/>
          </a:bodyPr>
          <a:lstStyle/>
          <a:p>
            <a:pPr algn="ctr">
              <a:spcBef>
                <a:spcPct val="50000"/>
              </a:spcBef>
            </a:pPr>
            <a:r>
              <a:rPr lang="en-US" altLang="ko-KR" b="1" dirty="0">
                <a:solidFill>
                  <a:srgbClr val="C00000"/>
                </a:solidFill>
                <a:ea typeface="굴림" pitchFamily="50" charset="-127"/>
              </a:rPr>
              <a:t>Aristocracy</a:t>
            </a:r>
            <a:r>
              <a:rPr lang="en-US" altLang="ko-KR" b="1" dirty="0">
                <a:solidFill>
                  <a:schemeClr val="bg1"/>
                </a:solidFill>
                <a:ea typeface="굴림" pitchFamily="50" charset="-127"/>
              </a:rPr>
              <a:t> </a:t>
            </a:r>
            <a:r>
              <a:rPr lang="en-US" altLang="ko-KR" b="1" dirty="0" smtClean="0">
                <a:solidFill>
                  <a:schemeClr val="bg1"/>
                </a:solidFill>
                <a:ea typeface="굴림" pitchFamily="50" charset="-127"/>
              </a:rPr>
              <a:t/>
            </a:r>
            <a:br>
              <a:rPr lang="en-US" altLang="ko-KR" b="1" dirty="0" smtClean="0">
                <a:solidFill>
                  <a:schemeClr val="bg1"/>
                </a:solidFill>
                <a:ea typeface="굴림" pitchFamily="50" charset="-127"/>
              </a:rPr>
            </a:br>
            <a:r>
              <a:rPr lang="en-US" altLang="ko-KR" b="1" dirty="0" smtClean="0">
                <a:solidFill>
                  <a:schemeClr val="bg1"/>
                </a:solidFill>
                <a:ea typeface="굴림" pitchFamily="50" charset="-127"/>
              </a:rPr>
              <a:t>&amp;</a:t>
            </a:r>
            <a:r>
              <a:rPr lang="en-US" altLang="ko-KR" b="1" dirty="0" smtClean="0">
                <a:solidFill>
                  <a:srgbClr val="C00000"/>
                </a:solidFill>
                <a:ea typeface="굴림" pitchFamily="50" charset="-127"/>
              </a:rPr>
              <a:t> </a:t>
            </a:r>
          </a:p>
          <a:p>
            <a:pPr algn="ctr">
              <a:spcBef>
                <a:spcPct val="50000"/>
              </a:spcBef>
            </a:pPr>
            <a:r>
              <a:rPr lang="en-US" altLang="ko-KR" b="1" dirty="0" smtClean="0">
                <a:solidFill>
                  <a:srgbClr val="C00000"/>
                </a:solidFill>
                <a:ea typeface="굴림" pitchFamily="50" charset="-127"/>
              </a:rPr>
              <a:t>Bureaucracy</a:t>
            </a:r>
            <a:endParaRPr lang="en-US" altLang="ko-KR" b="1" dirty="0">
              <a:solidFill>
                <a:schemeClr val="bg1"/>
              </a:solidFill>
              <a:ea typeface="굴림" pitchFamily="50" charset="-127"/>
            </a:endParaRPr>
          </a:p>
        </p:txBody>
      </p:sp>
      <p:sp>
        <p:nvSpPr>
          <p:cNvPr id="11270" name="Text Box 6"/>
          <p:cNvSpPr txBox="1">
            <a:spLocks noChangeArrowheads="1"/>
          </p:cNvSpPr>
          <p:nvPr/>
        </p:nvSpPr>
        <p:spPr bwMode="auto">
          <a:xfrm>
            <a:off x="3352800" y="5486400"/>
            <a:ext cx="2743200" cy="457200"/>
          </a:xfrm>
          <a:prstGeom prst="rect">
            <a:avLst/>
          </a:prstGeom>
          <a:noFill/>
          <a:ln w="9525">
            <a:noFill/>
            <a:miter lim="800000"/>
            <a:headEnd/>
            <a:tailEnd/>
          </a:ln>
          <a:effectLst/>
        </p:spPr>
        <p:txBody>
          <a:bodyPr>
            <a:spAutoFit/>
          </a:bodyPr>
          <a:lstStyle/>
          <a:p>
            <a:pPr>
              <a:spcBef>
                <a:spcPct val="50000"/>
              </a:spcBef>
              <a:buClr>
                <a:srgbClr val="CCFFCC"/>
              </a:buClr>
            </a:pPr>
            <a:r>
              <a:rPr lang="en-US" altLang="ko-KR" b="1" dirty="0">
                <a:solidFill>
                  <a:schemeClr val="bg1"/>
                </a:solidFill>
                <a:ea typeface="굴림" pitchFamily="50" charset="-127"/>
              </a:rPr>
              <a:t>Unskilled laborers</a:t>
            </a:r>
          </a:p>
        </p:txBody>
      </p:sp>
      <p:cxnSp>
        <p:nvCxnSpPr>
          <p:cNvPr id="11" name="Straight Connector 10"/>
          <p:cNvCxnSpPr/>
          <p:nvPr/>
        </p:nvCxnSpPr>
        <p:spPr>
          <a:xfrm>
            <a:off x="2438400" y="3581400"/>
            <a:ext cx="4267200" cy="1588"/>
          </a:xfrm>
          <a:prstGeom prst="line">
            <a:avLst/>
          </a:prstGeom>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143000" y="5105400"/>
            <a:ext cx="6781800" cy="1588"/>
          </a:xfrm>
          <a:prstGeom prst="line">
            <a:avLst/>
          </a:prstGeom>
          <a:ln/>
        </p:spPr>
        <p:style>
          <a:lnRef idx="3">
            <a:schemeClr val="dk1"/>
          </a:lnRef>
          <a:fillRef idx="0">
            <a:schemeClr val="dk1"/>
          </a:fillRef>
          <a:effectRef idx="2">
            <a:schemeClr val="dk1"/>
          </a:effectRef>
          <a:fontRef idx="minor">
            <a:schemeClr val="tx1"/>
          </a:fontRef>
        </p:style>
      </p:cxnSp>
      <p:sp>
        <p:nvSpPr>
          <p:cNvPr id="16" name="Rectangular Callout 15"/>
          <p:cNvSpPr/>
          <p:nvPr/>
        </p:nvSpPr>
        <p:spPr>
          <a:xfrm>
            <a:off x="5867400" y="914400"/>
            <a:ext cx="3048000" cy="1371600"/>
          </a:xfrm>
          <a:prstGeom prst="wedgeRectCallout">
            <a:avLst>
              <a:gd name="adj1" fmla="val -65833"/>
              <a:gd name="adj2" fmla="val 3421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C00000"/>
                </a:solidFill>
              </a:rPr>
              <a:t>Aristocracy  - a hereditary (ancestry) ruling class</a:t>
            </a:r>
            <a:endParaRPr lang="en-US" b="1" dirty="0">
              <a:solidFill>
                <a:srgbClr val="C00000"/>
              </a:solidFill>
            </a:endParaRPr>
          </a:p>
        </p:txBody>
      </p:sp>
      <p:sp>
        <p:nvSpPr>
          <p:cNvPr id="17" name="Rectangular Callout 16"/>
          <p:cNvSpPr/>
          <p:nvPr/>
        </p:nvSpPr>
        <p:spPr>
          <a:xfrm>
            <a:off x="304800" y="838200"/>
            <a:ext cx="3048000" cy="1371600"/>
          </a:xfrm>
          <a:prstGeom prst="wedgeRectCallout">
            <a:avLst>
              <a:gd name="adj1" fmla="val 58258"/>
              <a:gd name="adj2" fmla="val 9381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C00000"/>
                </a:solidFill>
              </a:rPr>
              <a:t>Bureaucracy – a body of non-elective government officials</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24" dur="500"/>
                                        <p:tgtEl>
                                          <p:spTgt spid="1126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29" dur="500"/>
                                        <p:tgtEl>
                                          <p:spTgt spid="1126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267"/>
                                        </p:tgtEl>
                                        <p:attrNameLst>
                                          <p:attrName>style.visibility</p:attrName>
                                        </p:attrNameLst>
                                      </p:cBhvr>
                                      <p:to>
                                        <p:strVal val="visible"/>
                                      </p:to>
                                    </p:set>
                                    <p:animEffect transition="in" filter="blinds(horizontal)">
                                      <p:cBhvr>
                                        <p:cTn id="41" dur="500"/>
                                        <p:tgtEl>
                                          <p:spTgt spid="1126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70"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0" y="228600"/>
            <a:ext cx="7772400" cy="1006475"/>
          </a:xfrm>
          <a:prstGeom prst="rect">
            <a:avLst/>
          </a:prstGeom>
          <a:noFill/>
          <a:ln w="9525">
            <a:noFill/>
            <a:miter lim="800000"/>
            <a:headEnd/>
            <a:tailEnd/>
          </a:ln>
          <a:effectLst/>
        </p:spPr>
        <p:txBody>
          <a:bodyPr>
            <a:spAutoFit/>
          </a:bodyPr>
          <a:lstStyle/>
          <a:p>
            <a:pPr>
              <a:spcBef>
                <a:spcPct val="50000"/>
              </a:spcBef>
            </a:pPr>
            <a:r>
              <a:rPr lang="en-US" altLang="ko-KR" sz="6000" b="1" dirty="0">
                <a:solidFill>
                  <a:srgbClr val="FF6600"/>
                </a:solidFill>
                <a:latin typeface="Britannic Bold" pitchFamily="34" charset="0"/>
                <a:ea typeface="굴림" pitchFamily="50" charset="-127"/>
              </a:rPr>
              <a:t>Government Structure</a:t>
            </a:r>
          </a:p>
        </p:txBody>
      </p:sp>
      <p:sp>
        <p:nvSpPr>
          <p:cNvPr id="16387" name="Text Box 3"/>
          <p:cNvSpPr txBox="1">
            <a:spLocks noChangeArrowheads="1"/>
          </p:cNvSpPr>
          <p:nvPr/>
        </p:nvSpPr>
        <p:spPr bwMode="auto">
          <a:xfrm>
            <a:off x="838200" y="2133600"/>
            <a:ext cx="4800600" cy="822325"/>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a:solidFill>
                  <a:srgbClr val="FFCC66"/>
                </a:solidFill>
                <a:ea typeface="굴림" pitchFamily="50" charset="-127"/>
              </a:rPr>
              <a:t>He provided a single law code for the whole empire</a:t>
            </a:r>
          </a:p>
        </p:txBody>
      </p:sp>
      <p:sp>
        <p:nvSpPr>
          <p:cNvPr id="16388" name="Text Box 4"/>
          <p:cNvSpPr txBox="1">
            <a:spLocks noChangeArrowheads="1"/>
          </p:cNvSpPr>
          <p:nvPr/>
        </p:nvSpPr>
        <p:spPr bwMode="auto">
          <a:xfrm>
            <a:off x="838200" y="3505200"/>
            <a:ext cx="53340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a:solidFill>
                  <a:srgbClr val="FFCC66"/>
                </a:solidFill>
                <a:ea typeface="굴림" pitchFamily="50" charset="-127"/>
              </a:rPr>
              <a:t>Established a uniform tax  system</a:t>
            </a:r>
          </a:p>
        </p:txBody>
      </p:sp>
      <p:sp>
        <p:nvSpPr>
          <p:cNvPr id="16389" name="Text Box 5"/>
          <p:cNvSpPr txBox="1">
            <a:spLocks noChangeArrowheads="1"/>
          </p:cNvSpPr>
          <p:nvPr/>
        </p:nvSpPr>
        <p:spPr bwMode="auto">
          <a:xfrm>
            <a:off x="838200" y="4419600"/>
            <a:ext cx="6019800" cy="118745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a:solidFill>
                  <a:srgbClr val="FFCC66"/>
                </a:solidFill>
                <a:ea typeface="굴림" pitchFamily="50" charset="-127"/>
              </a:rPr>
              <a:t>Appointed governors to each district. These rulers had legal and military powers. They also had their own lower rulers for smaller regions.</a:t>
            </a:r>
          </a:p>
        </p:txBody>
      </p:sp>
      <p:sp>
        <p:nvSpPr>
          <p:cNvPr id="16390" name="Text Box 6"/>
          <p:cNvSpPr txBox="1">
            <a:spLocks noChangeArrowheads="1"/>
          </p:cNvSpPr>
          <p:nvPr/>
        </p:nvSpPr>
        <p:spPr bwMode="auto">
          <a:xfrm>
            <a:off x="838200" y="5943600"/>
            <a:ext cx="58674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a:solidFill>
                  <a:srgbClr val="FFCC66"/>
                </a:solidFill>
                <a:ea typeface="굴림" pitchFamily="50" charset="-127"/>
              </a:rPr>
              <a:t>Epitome of effective centralized government</a:t>
            </a:r>
          </a:p>
        </p:txBody>
      </p:sp>
      <p:sp>
        <p:nvSpPr>
          <p:cNvPr id="16391" name="Text Box 7"/>
          <p:cNvSpPr txBox="1">
            <a:spLocks noChangeArrowheads="1"/>
          </p:cNvSpPr>
          <p:nvPr/>
        </p:nvSpPr>
        <p:spPr bwMode="auto">
          <a:xfrm>
            <a:off x="838200" y="1219200"/>
            <a:ext cx="2895600" cy="6254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3500" b="1" dirty="0" smtClean="0">
                <a:solidFill>
                  <a:srgbClr val="FFCC00"/>
                </a:solidFill>
                <a:ea typeface="굴림" pitchFamily="50" charset="-127"/>
              </a:rPr>
              <a:t>Shi </a:t>
            </a:r>
            <a:r>
              <a:rPr lang="en-US" altLang="ko-KR" sz="3500" b="1" dirty="0" err="1" smtClean="0">
                <a:solidFill>
                  <a:srgbClr val="FFCC00"/>
                </a:solidFill>
                <a:ea typeface="굴림" pitchFamily="50" charset="-127"/>
              </a:rPr>
              <a:t>Huangdi</a:t>
            </a:r>
            <a:endParaRPr lang="en-US" altLang="ko-KR" sz="3500" b="1" dirty="0">
              <a:solidFill>
                <a:srgbClr val="FFCC00"/>
              </a:solidFill>
              <a:ea typeface="굴림" pitchFamily="50" charset="-127"/>
            </a:endParaRPr>
          </a:p>
        </p:txBody>
      </p:sp>
      <p:pic>
        <p:nvPicPr>
          <p:cNvPr id="16392" name="Picture 8" descr="Shih Huangdi"/>
          <p:cNvPicPr>
            <a:picLocks noChangeAspect="1" noChangeArrowheads="1"/>
          </p:cNvPicPr>
          <p:nvPr/>
        </p:nvPicPr>
        <p:blipFill>
          <a:blip r:embed="rId3"/>
          <a:srcRect/>
          <a:stretch>
            <a:fillRect/>
          </a:stretch>
        </p:blipFill>
        <p:spPr bwMode="auto">
          <a:xfrm>
            <a:off x="5867400" y="1295400"/>
            <a:ext cx="2830513"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trips(downLeft)">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strips(downLeft)">
                                      <p:cBhvr>
                                        <p:cTn id="12" dur="500"/>
                                        <p:tgtEl>
                                          <p:spTgt spid="16391"/>
                                        </p:tgtEl>
                                      </p:cBhvr>
                                    </p:animEffect>
                                  </p:childTnLst>
                                </p:cTn>
                              </p:par>
                              <p:par>
                                <p:cTn id="13" presetID="18" presetClass="entr" presetSubtype="12" fill="hold" nodeType="with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strips(downLeft)">
                                      <p:cBhvr>
                                        <p:cTn id="15" dur="500"/>
                                        <p:tgtEl>
                                          <p:spTgt spid="1639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strips(downLeft)">
                                      <p:cBhvr>
                                        <p:cTn id="20" dur="500"/>
                                        <p:tgtEl>
                                          <p:spTgt spid="1638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6388"/>
                                        </p:tgtEl>
                                        <p:attrNameLst>
                                          <p:attrName>style.visibility</p:attrName>
                                        </p:attrNameLst>
                                      </p:cBhvr>
                                      <p:to>
                                        <p:strVal val="visible"/>
                                      </p:to>
                                    </p:set>
                                    <p:animEffect transition="in" filter="strips(downLeft)">
                                      <p:cBhvr>
                                        <p:cTn id="25" dur="500"/>
                                        <p:tgtEl>
                                          <p:spTgt spid="1638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6389"/>
                                        </p:tgtEl>
                                        <p:attrNameLst>
                                          <p:attrName>style.visibility</p:attrName>
                                        </p:attrNameLst>
                                      </p:cBhvr>
                                      <p:to>
                                        <p:strVal val="visible"/>
                                      </p:to>
                                    </p:set>
                                    <p:animEffect transition="in" filter="strips(downLeft)">
                                      <p:cBhvr>
                                        <p:cTn id="30" dur="500"/>
                                        <p:tgtEl>
                                          <p:spTgt spid="1638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6390"/>
                                        </p:tgtEl>
                                        <p:attrNameLst>
                                          <p:attrName>style.visibility</p:attrName>
                                        </p:attrNameLst>
                                      </p:cBhvr>
                                      <p:to>
                                        <p:strVal val="visible"/>
                                      </p:to>
                                    </p:set>
                                    <p:animEffect transition="in" filter="strips(downLeft)">
                                      <p:cBhvr>
                                        <p:cTn id="35"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autoUpdateAnimBg="0"/>
      <p:bldP spid="16389" grpId="0" autoUpdateAnimBg="0"/>
      <p:bldP spid="16390" grpId="0" autoUpdateAnimBg="0"/>
      <p:bldP spid="163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62000" y="228600"/>
            <a:ext cx="7772400" cy="1006475"/>
          </a:xfrm>
          <a:prstGeom prst="rect">
            <a:avLst/>
          </a:prstGeom>
          <a:noFill/>
          <a:ln w="9525">
            <a:noFill/>
            <a:miter lim="800000"/>
            <a:headEnd/>
            <a:tailEnd/>
          </a:ln>
          <a:effectLst/>
        </p:spPr>
        <p:txBody>
          <a:bodyPr>
            <a:spAutoFit/>
          </a:bodyPr>
          <a:lstStyle/>
          <a:p>
            <a:pPr>
              <a:spcBef>
                <a:spcPct val="50000"/>
              </a:spcBef>
            </a:pPr>
            <a:r>
              <a:rPr lang="en-US" altLang="ko-KR" sz="6000" b="1" dirty="0">
                <a:solidFill>
                  <a:srgbClr val="33CC33"/>
                </a:solidFill>
                <a:latin typeface="Britannic Bold" pitchFamily="34" charset="0"/>
                <a:ea typeface="굴림" pitchFamily="50" charset="-127"/>
              </a:rPr>
              <a:t>Government Structure</a:t>
            </a:r>
          </a:p>
        </p:txBody>
      </p:sp>
      <p:sp>
        <p:nvSpPr>
          <p:cNvPr id="25606" name="Text Box 6"/>
          <p:cNvSpPr txBox="1">
            <a:spLocks noChangeArrowheads="1"/>
          </p:cNvSpPr>
          <p:nvPr/>
        </p:nvSpPr>
        <p:spPr bwMode="auto">
          <a:xfrm>
            <a:off x="838200" y="1905000"/>
            <a:ext cx="83058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Established </a:t>
            </a:r>
            <a:r>
              <a:rPr lang="en-US" altLang="ko-KR" dirty="0">
                <a:solidFill>
                  <a:srgbClr val="CCFF66"/>
                </a:solidFill>
                <a:ea typeface="굴림" pitchFamily="50" charset="-127"/>
              </a:rPr>
              <a:t>130,000 bureaucrats. Had to take examinations.</a:t>
            </a:r>
          </a:p>
        </p:txBody>
      </p:sp>
      <p:sp>
        <p:nvSpPr>
          <p:cNvPr id="25607" name="Text Box 7"/>
          <p:cNvSpPr txBox="1">
            <a:spLocks noChangeArrowheads="1"/>
          </p:cNvSpPr>
          <p:nvPr/>
        </p:nvSpPr>
        <p:spPr bwMode="auto">
          <a:xfrm>
            <a:off x="838200" y="1143000"/>
            <a:ext cx="2895600" cy="6254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3500" b="1" dirty="0">
                <a:solidFill>
                  <a:srgbClr val="66FF33"/>
                </a:solidFill>
                <a:ea typeface="굴림" pitchFamily="50" charset="-127"/>
              </a:rPr>
              <a:t>Han Dynasty</a:t>
            </a:r>
          </a:p>
        </p:txBody>
      </p:sp>
      <p:sp>
        <p:nvSpPr>
          <p:cNvPr id="25608" name="Text Box 8"/>
          <p:cNvSpPr txBox="1">
            <a:spLocks noChangeArrowheads="1"/>
          </p:cNvSpPr>
          <p:nvPr/>
        </p:nvSpPr>
        <p:spPr bwMode="auto">
          <a:xfrm>
            <a:off x="838200" y="2514600"/>
            <a:ext cx="83058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Judicial </a:t>
            </a:r>
            <a:r>
              <a:rPr lang="en-US" altLang="ko-KR" dirty="0">
                <a:solidFill>
                  <a:srgbClr val="CCFF66"/>
                </a:solidFill>
                <a:ea typeface="굴림" pitchFamily="50" charset="-127"/>
              </a:rPr>
              <a:t>matters were done by local governments.</a:t>
            </a:r>
          </a:p>
        </p:txBody>
      </p:sp>
      <p:sp>
        <p:nvSpPr>
          <p:cNvPr id="25609" name="Text Box 9"/>
          <p:cNvSpPr txBox="1">
            <a:spLocks noChangeArrowheads="1"/>
          </p:cNvSpPr>
          <p:nvPr/>
        </p:nvSpPr>
        <p:spPr bwMode="auto">
          <a:xfrm>
            <a:off x="838200" y="3124200"/>
            <a:ext cx="48006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Military </a:t>
            </a:r>
            <a:r>
              <a:rPr lang="en-US" altLang="ko-KR" dirty="0">
                <a:solidFill>
                  <a:srgbClr val="CCFF66"/>
                </a:solidFill>
                <a:ea typeface="굴림" pitchFamily="50" charset="-127"/>
              </a:rPr>
              <a:t>was not extremely strong.</a:t>
            </a:r>
          </a:p>
        </p:txBody>
      </p:sp>
      <p:sp>
        <p:nvSpPr>
          <p:cNvPr id="25610" name="Text Box 10"/>
          <p:cNvSpPr txBox="1">
            <a:spLocks noChangeArrowheads="1"/>
          </p:cNvSpPr>
          <p:nvPr/>
        </p:nvSpPr>
        <p:spPr bwMode="auto">
          <a:xfrm>
            <a:off x="838200" y="3810000"/>
            <a:ext cx="7086600" cy="830997"/>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Emphasized </a:t>
            </a:r>
            <a:r>
              <a:rPr lang="en-US" altLang="ko-KR" dirty="0">
                <a:solidFill>
                  <a:srgbClr val="CCFF66"/>
                </a:solidFill>
                <a:ea typeface="굴림" pitchFamily="50" charset="-127"/>
              </a:rPr>
              <a:t>Confucian philosophy as an official Chinese values..</a:t>
            </a:r>
          </a:p>
        </p:txBody>
      </p:sp>
      <p:sp>
        <p:nvSpPr>
          <p:cNvPr id="25611" name="Text Box 11"/>
          <p:cNvSpPr txBox="1">
            <a:spLocks noChangeArrowheads="1"/>
          </p:cNvSpPr>
          <p:nvPr/>
        </p:nvSpPr>
        <p:spPr bwMode="auto">
          <a:xfrm>
            <a:off x="838200" y="4800600"/>
            <a:ext cx="69342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Sponsored </a:t>
            </a:r>
            <a:r>
              <a:rPr lang="en-US" altLang="ko-KR" dirty="0">
                <a:solidFill>
                  <a:srgbClr val="CCFF66"/>
                </a:solidFill>
                <a:ea typeface="굴림" pitchFamily="50" charset="-127"/>
              </a:rPr>
              <a:t>public works (irrigation/canal systems)</a:t>
            </a:r>
          </a:p>
        </p:txBody>
      </p:sp>
      <p:sp>
        <p:nvSpPr>
          <p:cNvPr id="25612" name="Text Box 12"/>
          <p:cNvSpPr txBox="1">
            <a:spLocks noChangeArrowheads="1"/>
          </p:cNvSpPr>
          <p:nvPr/>
        </p:nvSpPr>
        <p:spPr bwMode="auto">
          <a:xfrm>
            <a:off x="838200" y="5410200"/>
            <a:ext cx="55626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Standardized </a:t>
            </a:r>
            <a:r>
              <a:rPr lang="en-US" altLang="ko-KR" dirty="0">
                <a:solidFill>
                  <a:srgbClr val="CCFF66"/>
                </a:solidFill>
                <a:ea typeface="굴림" pitchFamily="50" charset="-127"/>
              </a:rPr>
              <a:t>currency to facilitate trade</a:t>
            </a:r>
          </a:p>
        </p:txBody>
      </p:sp>
      <p:sp>
        <p:nvSpPr>
          <p:cNvPr id="25613" name="Text Box 13"/>
          <p:cNvSpPr txBox="1">
            <a:spLocks noChangeArrowheads="1"/>
          </p:cNvSpPr>
          <p:nvPr/>
        </p:nvSpPr>
        <p:spPr bwMode="auto">
          <a:xfrm>
            <a:off x="838200" y="6096000"/>
            <a:ext cx="4419600" cy="45720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en-US" altLang="ko-KR" dirty="0" smtClean="0">
                <a:solidFill>
                  <a:srgbClr val="CCFF66"/>
                </a:solidFill>
                <a:ea typeface="굴림" pitchFamily="50" charset="-127"/>
              </a:rPr>
              <a:t> Regulated </a:t>
            </a:r>
            <a:r>
              <a:rPr lang="en-US" altLang="ko-KR" dirty="0">
                <a:solidFill>
                  <a:srgbClr val="CCFF66"/>
                </a:solidFill>
                <a:ea typeface="굴림" pitchFamily="50" charset="-127"/>
              </a:rPr>
              <a:t>agricultural supplies</a:t>
            </a:r>
          </a:p>
        </p:txBody>
      </p:sp>
      <p:sp>
        <p:nvSpPr>
          <p:cNvPr id="25615" name="Text Box 15"/>
          <p:cNvSpPr txBox="1">
            <a:spLocks noChangeArrowheads="1"/>
          </p:cNvSpPr>
          <p:nvPr/>
        </p:nvSpPr>
        <p:spPr bwMode="auto">
          <a:xfrm>
            <a:off x="6629400" y="2895600"/>
            <a:ext cx="2362200" cy="457200"/>
          </a:xfrm>
          <a:prstGeom prst="rect">
            <a:avLst/>
          </a:prstGeom>
          <a:noFill/>
          <a:ln w="9525">
            <a:noFill/>
            <a:miter lim="800000"/>
            <a:headEnd/>
            <a:tailEnd/>
          </a:ln>
          <a:effectLst/>
        </p:spPr>
        <p:txBody>
          <a:bodyPr>
            <a:spAutoFit/>
          </a:bodyPr>
          <a:lstStyle/>
          <a:p>
            <a:pPr>
              <a:spcBef>
                <a:spcPct val="50000"/>
              </a:spcBef>
            </a:pPr>
            <a:endParaRPr lang="ko-KR" altLang="en-US">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randombar(horizontal)">
                                      <p:cBhvr>
                                        <p:cTn id="7" dur="500"/>
                                        <p:tgtEl>
                                          <p:spTgt spid="256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randombar(horizontal)">
                                      <p:cBhvr>
                                        <p:cTn id="10" dur="500"/>
                                        <p:tgtEl>
                                          <p:spTgt spid="2560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randombar(horizontal)">
                                      <p:cBhvr>
                                        <p:cTn id="15" dur="500"/>
                                        <p:tgtEl>
                                          <p:spTgt spid="2560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5608"/>
                                        </p:tgtEl>
                                        <p:attrNameLst>
                                          <p:attrName>style.visibility</p:attrName>
                                        </p:attrNameLst>
                                      </p:cBhvr>
                                      <p:to>
                                        <p:strVal val="visible"/>
                                      </p:to>
                                    </p:set>
                                    <p:animEffect transition="in" filter="randombar(horizontal)">
                                      <p:cBhvr>
                                        <p:cTn id="20" dur="500"/>
                                        <p:tgtEl>
                                          <p:spTgt spid="2560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5609"/>
                                        </p:tgtEl>
                                        <p:attrNameLst>
                                          <p:attrName>style.visibility</p:attrName>
                                        </p:attrNameLst>
                                      </p:cBhvr>
                                      <p:to>
                                        <p:strVal val="visible"/>
                                      </p:to>
                                    </p:set>
                                    <p:animEffect transition="in" filter="randombar(horizontal)">
                                      <p:cBhvr>
                                        <p:cTn id="25" dur="500"/>
                                        <p:tgtEl>
                                          <p:spTgt spid="2560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5610"/>
                                        </p:tgtEl>
                                        <p:attrNameLst>
                                          <p:attrName>style.visibility</p:attrName>
                                        </p:attrNameLst>
                                      </p:cBhvr>
                                      <p:to>
                                        <p:strVal val="visible"/>
                                      </p:to>
                                    </p:set>
                                    <p:animEffect transition="in" filter="randombar(horizontal)">
                                      <p:cBhvr>
                                        <p:cTn id="30" dur="500"/>
                                        <p:tgtEl>
                                          <p:spTgt spid="256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5611"/>
                                        </p:tgtEl>
                                        <p:attrNameLst>
                                          <p:attrName>style.visibility</p:attrName>
                                        </p:attrNameLst>
                                      </p:cBhvr>
                                      <p:to>
                                        <p:strVal val="visible"/>
                                      </p:to>
                                    </p:set>
                                    <p:animEffect transition="in" filter="randombar(horizontal)">
                                      <p:cBhvr>
                                        <p:cTn id="35" dur="500"/>
                                        <p:tgtEl>
                                          <p:spTgt spid="256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5612"/>
                                        </p:tgtEl>
                                        <p:attrNameLst>
                                          <p:attrName>style.visibility</p:attrName>
                                        </p:attrNameLst>
                                      </p:cBhvr>
                                      <p:to>
                                        <p:strVal val="visible"/>
                                      </p:to>
                                    </p:set>
                                    <p:animEffect transition="in" filter="randombar(horizontal)">
                                      <p:cBhvr>
                                        <p:cTn id="40" dur="500"/>
                                        <p:tgtEl>
                                          <p:spTgt spid="256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5613"/>
                                        </p:tgtEl>
                                        <p:attrNameLst>
                                          <p:attrName>style.visibility</p:attrName>
                                        </p:attrNameLst>
                                      </p:cBhvr>
                                      <p:to>
                                        <p:strVal val="visible"/>
                                      </p:to>
                                    </p:set>
                                    <p:animEffect transition="in" filter="randombar(horizontal)">
                                      <p:cBhvr>
                                        <p:cTn id="45" dur="500"/>
                                        <p:tgtEl>
                                          <p:spTgt spid="2561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nodePh="1">
                                  <p:stCondLst>
                                    <p:cond delay="0"/>
                                  </p:stCondLst>
                                  <p:endCondLst>
                                    <p:cond evt="begin" delay="0">
                                      <p:tn val="48"/>
                                    </p:cond>
                                  </p:endCondLst>
                                  <p:childTnLst>
                                    <p:set>
                                      <p:cBhvr>
                                        <p:cTn id="49" dur="1" fill="hold">
                                          <p:stCondLst>
                                            <p:cond delay="0"/>
                                          </p:stCondLst>
                                        </p:cTn>
                                        <p:tgtEl>
                                          <p:spTgt spid="25615"/>
                                        </p:tgtEl>
                                        <p:attrNameLst>
                                          <p:attrName>style.visibility</p:attrName>
                                        </p:attrNameLst>
                                      </p:cBhvr>
                                      <p:to>
                                        <p:strVal val="visible"/>
                                      </p:to>
                                    </p:set>
                                    <p:animEffect transition="in" filter="randombar(horizontal)">
                                      <p:cBhvr>
                                        <p:cTn id="50"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6" grpId="0" autoUpdateAnimBg="0"/>
      <p:bldP spid="25607" grpId="0" autoUpdateAnimBg="0"/>
      <p:bldP spid="25608" grpId="0" autoUpdateAnimBg="0"/>
      <p:bldP spid="25609" grpId="0" autoUpdateAnimBg="0"/>
      <p:bldP spid="25610" grpId="0" autoUpdateAnimBg="0"/>
      <p:bldP spid="25611" grpId="0" autoUpdateAnimBg="0"/>
      <p:bldP spid="25612" grpId="0" autoUpdateAnimBg="0"/>
      <p:bldP spid="25613" grpId="0" autoUpdateAnimBg="0"/>
      <p:bldP spid="256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67000" y="152400"/>
            <a:ext cx="6477000" cy="923330"/>
          </a:xfrm>
          <a:prstGeom prst="rect">
            <a:avLst/>
          </a:prstGeom>
          <a:noFill/>
          <a:ln w="9525">
            <a:noFill/>
            <a:miter lim="800000"/>
            <a:headEnd/>
            <a:tailEnd/>
          </a:ln>
          <a:effectLst/>
        </p:spPr>
        <p:txBody>
          <a:bodyPr wrap="square">
            <a:spAutoFit/>
          </a:bodyPr>
          <a:lstStyle/>
          <a:p>
            <a:pPr algn="ctr">
              <a:spcBef>
                <a:spcPct val="50000"/>
              </a:spcBef>
            </a:pPr>
            <a:r>
              <a:rPr lang="en-US" altLang="ko-KR" sz="5400" b="1" dirty="0">
                <a:solidFill>
                  <a:srgbClr val="3399FF"/>
                </a:solidFill>
                <a:latin typeface="Footlight MT Light" pitchFamily="18" charset="0"/>
                <a:ea typeface="굴림" pitchFamily="50" charset="-127"/>
              </a:rPr>
              <a:t>Family Organization</a:t>
            </a:r>
          </a:p>
        </p:txBody>
      </p:sp>
      <p:sp>
        <p:nvSpPr>
          <p:cNvPr id="17411" name="Text Box 3"/>
          <p:cNvSpPr txBox="1">
            <a:spLocks noChangeArrowheads="1"/>
          </p:cNvSpPr>
          <p:nvPr/>
        </p:nvSpPr>
        <p:spPr bwMode="auto">
          <a:xfrm>
            <a:off x="2971800" y="1295400"/>
            <a:ext cx="3581400" cy="4889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altLang="ko-KR" sz="2600" dirty="0">
                <a:solidFill>
                  <a:srgbClr val="FF0000"/>
                </a:solidFill>
                <a:ea typeface="굴림" pitchFamily="50" charset="-127"/>
              </a:rPr>
              <a:t>Patriarchal </a:t>
            </a:r>
            <a:r>
              <a:rPr lang="en-US" altLang="ko-KR" sz="2600" dirty="0">
                <a:solidFill>
                  <a:srgbClr val="33CCFF"/>
                </a:solidFill>
                <a:ea typeface="굴림" pitchFamily="50" charset="-127"/>
              </a:rPr>
              <a:t>families</a:t>
            </a:r>
          </a:p>
        </p:txBody>
      </p:sp>
      <p:sp>
        <p:nvSpPr>
          <p:cNvPr id="17412" name="Text Box 4"/>
          <p:cNvSpPr txBox="1">
            <a:spLocks noChangeArrowheads="1"/>
          </p:cNvSpPr>
          <p:nvPr/>
        </p:nvSpPr>
        <p:spPr bwMode="auto">
          <a:xfrm>
            <a:off x="2971800" y="2057400"/>
            <a:ext cx="7772400" cy="885825"/>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altLang="ko-KR" sz="2600" dirty="0">
                <a:solidFill>
                  <a:srgbClr val="33CCFF"/>
                </a:solidFill>
                <a:ea typeface="굴림" pitchFamily="50" charset="-127"/>
              </a:rPr>
              <a:t>Extended family networks through </a:t>
            </a:r>
            <a:r>
              <a:rPr lang="en-US" altLang="ko-KR" sz="2600" dirty="0" smtClean="0">
                <a:solidFill>
                  <a:srgbClr val="33CCFF"/>
                </a:solidFill>
                <a:ea typeface="굴림" pitchFamily="50" charset="-127"/>
              </a:rPr>
              <a:t/>
            </a:r>
            <a:br>
              <a:rPr lang="en-US" altLang="ko-KR" sz="2600" dirty="0" smtClean="0">
                <a:solidFill>
                  <a:srgbClr val="33CCFF"/>
                </a:solidFill>
                <a:ea typeface="굴림" pitchFamily="50" charset="-127"/>
              </a:rPr>
            </a:br>
            <a:r>
              <a:rPr lang="en-US" altLang="ko-KR" sz="2600" dirty="0" smtClean="0">
                <a:solidFill>
                  <a:srgbClr val="33CCFF"/>
                </a:solidFill>
                <a:ea typeface="굴림" pitchFamily="50" charset="-127"/>
              </a:rPr>
              <a:t>    brothers</a:t>
            </a:r>
            <a:r>
              <a:rPr lang="en-US" altLang="ko-KR" sz="2600" dirty="0">
                <a:solidFill>
                  <a:srgbClr val="33CCFF"/>
                </a:solidFill>
                <a:ea typeface="굴림" pitchFamily="50" charset="-127"/>
              </a:rPr>
              <a:t>, uncles, grandparents, and others.</a:t>
            </a:r>
          </a:p>
        </p:txBody>
      </p:sp>
      <p:sp>
        <p:nvSpPr>
          <p:cNvPr id="17413" name="Text Box 5"/>
          <p:cNvSpPr txBox="1">
            <a:spLocks noChangeArrowheads="1"/>
          </p:cNvSpPr>
          <p:nvPr/>
        </p:nvSpPr>
        <p:spPr bwMode="auto">
          <a:xfrm>
            <a:off x="2971800" y="3200400"/>
            <a:ext cx="6477000" cy="128270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altLang="ko-KR" sz="2600">
                <a:solidFill>
                  <a:srgbClr val="33CCFF"/>
                </a:solidFill>
                <a:ea typeface="굴림" pitchFamily="50" charset="-127"/>
              </a:rPr>
              <a:t>The practice of ancestor worship was important to family authority among the affluent landowners.</a:t>
            </a:r>
          </a:p>
        </p:txBody>
      </p:sp>
      <p:sp>
        <p:nvSpPr>
          <p:cNvPr id="17414" name="Text Box 6"/>
          <p:cNvSpPr txBox="1">
            <a:spLocks noChangeArrowheads="1"/>
          </p:cNvSpPr>
          <p:nvPr/>
        </p:nvSpPr>
        <p:spPr bwMode="auto">
          <a:xfrm>
            <a:off x="2971800" y="4724400"/>
            <a:ext cx="6172200" cy="885825"/>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altLang="ko-KR" sz="2600">
                <a:solidFill>
                  <a:srgbClr val="33CCFF"/>
                </a:solidFill>
                <a:ea typeface="굴림" pitchFamily="50" charset="-127"/>
              </a:rPr>
              <a:t>Village authority was supreme over family rule among the ordinary farmers.</a:t>
            </a:r>
          </a:p>
        </p:txBody>
      </p:sp>
      <p:pic>
        <p:nvPicPr>
          <p:cNvPr id="2050" name="Picture 2"/>
          <p:cNvPicPr>
            <a:picLocks noChangeAspect="1" noChangeArrowheads="1"/>
          </p:cNvPicPr>
          <p:nvPr/>
        </p:nvPicPr>
        <p:blipFill>
          <a:blip r:embed="rId3"/>
          <a:srcRect/>
          <a:stretch>
            <a:fillRect/>
          </a:stretch>
        </p:blipFill>
        <p:spPr bwMode="auto">
          <a:xfrm>
            <a:off x="0" y="0"/>
            <a:ext cx="2590800"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dow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heckerboard(down)">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checkerboard(down)">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checkerboard(down)">
                                      <p:cBhvr>
                                        <p:cTn id="22" dur="500"/>
                                        <p:tgtEl>
                                          <p:spTgt spid="174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checkerboard(down)">
                                      <p:cBhvr>
                                        <p:cTn id="2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utoUpdateAnimBg="0"/>
      <p:bldP spid="174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304800"/>
            <a:ext cx="8610600" cy="830997"/>
          </a:xfrm>
          <a:prstGeom prst="rect">
            <a:avLst/>
          </a:prstGeom>
          <a:noFill/>
        </p:spPr>
        <p:txBody>
          <a:bodyPr wrap="square" rtlCol="0">
            <a:spAutoFit/>
          </a:bodyPr>
          <a:lstStyle/>
          <a:p>
            <a:pPr algn="ctr"/>
            <a:r>
              <a:rPr lang="en-US" sz="4800" b="1" dirty="0" smtClean="0">
                <a:solidFill>
                  <a:schemeClr val="bg1">
                    <a:lumMod val="75000"/>
                  </a:schemeClr>
                </a:solidFill>
                <a:latin typeface="Tempus Sans ITC" pitchFamily="82" charset="0"/>
              </a:rPr>
              <a:t>Engineering in Ancient China</a:t>
            </a:r>
            <a:endParaRPr lang="en-US" sz="4800" b="1" dirty="0">
              <a:solidFill>
                <a:schemeClr val="bg1">
                  <a:lumMod val="75000"/>
                </a:schemeClr>
              </a:solidFill>
              <a:latin typeface="Tempus Sans ITC" pitchFamily="82" charset="0"/>
            </a:endParaRPr>
          </a:p>
        </p:txBody>
      </p:sp>
      <p:pic>
        <p:nvPicPr>
          <p:cNvPr id="5" name="Engineering_an_Empire_-_China_1_5.wmv">
            <a:hlinkClick r:id="" action="ppaction://media"/>
          </p:cNvPr>
          <p:cNvPicPr>
            <a:picLocks noRot="1" noChangeAspect="1"/>
          </p:cNvPicPr>
          <p:nvPr>
            <a:videoFile r:link="rId1"/>
          </p:nvPr>
        </p:nvPicPr>
        <p:blipFill>
          <a:blip r:embed="rId4"/>
          <a:stretch>
            <a:fillRect/>
          </a:stretch>
        </p:blipFill>
        <p:spPr>
          <a:xfrm>
            <a:off x="685800" y="1447800"/>
            <a:ext cx="7819292"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9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0" y="838200"/>
            <a:ext cx="9144000" cy="6019800"/>
          </a:xfrm>
          <a:prstGeom prst="rect">
            <a:avLst/>
          </a:prstGeom>
          <a:noFill/>
          <a:ln w="9525">
            <a:noFill/>
            <a:miter lim="800000"/>
            <a:headEnd/>
            <a:tailEnd/>
          </a:ln>
          <a:effectLst/>
        </p:spPr>
      </p:pic>
      <p:sp>
        <p:nvSpPr>
          <p:cNvPr id="4" name="Rectangle 3"/>
          <p:cNvSpPr/>
          <p:nvPr/>
        </p:nvSpPr>
        <p:spPr>
          <a:xfrm>
            <a:off x="0" y="0"/>
            <a:ext cx="91440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Mountains, sea, and desert provide some protection and isolation</a:t>
            </a:r>
          </a:p>
          <a:p>
            <a:r>
              <a:rPr lang="en-US" b="1" dirty="0" smtClean="0"/>
              <a:t>except vulnerable to northwest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34000" y="304800"/>
            <a:ext cx="3657600" cy="4216539"/>
          </a:xfrm>
          <a:prstGeom prst="rect">
            <a:avLst/>
          </a:prstGeom>
        </p:spPr>
        <p:txBody>
          <a:bodyPr wrap="square">
            <a:spAutoFit/>
          </a:bodyPr>
          <a:lstStyle/>
          <a:p>
            <a:pPr algn="ctr"/>
            <a:r>
              <a:rPr lang="en-US" sz="2800" b="1" dirty="0" smtClean="0"/>
              <a:t>River valleys </a:t>
            </a:r>
          </a:p>
          <a:p>
            <a:endParaRPr lang="en-US" dirty="0" smtClean="0"/>
          </a:p>
          <a:p>
            <a:pPr marL="457200" indent="-457200">
              <a:buAutoNum type="arabicPeriod"/>
            </a:pPr>
            <a:r>
              <a:rPr lang="en-US" b="1" dirty="0" smtClean="0">
                <a:solidFill>
                  <a:srgbClr val="C00000"/>
                </a:solidFill>
              </a:rPr>
              <a:t>Yellow (Huang Ho) earliest civilization - damaging floods</a:t>
            </a:r>
            <a:r>
              <a:rPr lang="en-US" b="1" dirty="0" smtClean="0"/>
              <a:t> </a:t>
            </a:r>
            <a:r>
              <a:rPr lang="en-US" dirty="0" smtClean="0"/>
              <a:t/>
            </a:r>
            <a:br>
              <a:rPr lang="en-US" dirty="0" smtClean="0"/>
            </a:br>
            <a:endParaRPr lang="en-US" dirty="0" smtClean="0"/>
          </a:p>
          <a:p>
            <a:pPr marL="457200" indent="-457200">
              <a:buAutoNum type="arabicPeriod"/>
            </a:pPr>
            <a:r>
              <a:rPr lang="en-US" b="1" dirty="0" smtClean="0">
                <a:solidFill>
                  <a:srgbClr val="C00000"/>
                </a:solidFill>
              </a:rPr>
              <a:t>Yangtze -  very important in unification- transportation- irrigation</a:t>
            </a:r>
            <a:endParaRPr lang="en-US" b="1" dirty="0">
              <a:solidFill>
                <a:srgbClr val="C00000"/>
              </a:solidFill>
            </a:endParaRPr>
          </a:p>
        </p:txBody>
      </p:sp>
      <p:pic>
        <p:nvPicPr>
          <p:cNvPr id="30722" name="Picture 2"/>
          <p:cNvPicPr>
            <a:picLocks noChangeAspect="1" noChangeArrowheads="1"/>
          </p:cNvPicPr>
          <p:nvPr/>
        </p:nvPicPr>
        <p:blipFill>
          <a:blip r:embed="rId4"/>
          <a:srcRect/>
          <a:stretch>
            <a:fillRect/>
          </a:stretch>
        </p:blipFill>
        <p:spPr bwMode="auto">
          <a:xfrm>
            <a:off x="228600" y="304800"/>
            <a:ext cx="4953000" cy="594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anim calcmode="lin" valueType="num">
                                      <p:cBhvr>
                                        <p:cTn id="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huanghe.wmv">
            <a:hlinkClick r:id="" action="ppaction://media"/>
          </p:cNvPr>
          <p:cNvPicPr>
            <a:picLocks noRot="1" noChangeAspect="1"/>
          </p:cNvPicPr>
          <p:nvPr>
            <a:videoFile r:link="rId1"/>
          </p:nvPr>
        </p:nvPicPr>
        <p:blipFill>
          <a:blip r:embed="rId4"/>
          <a:stretch>
            <a:fillRect/>
          </a:stretch>
        </p:blipFill>
        <p:spPr>
          <a:xfrm>
            <a:off x="1905000" y="1143000"/>
            <a:ext cx="5588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0"/>
            <a:ext cx="7772400" cy="1143000"/>
          </a:xfrm>
        </p:spPr>
        <p:txBody>
          <a:bodyPr/>
          <a:lstStyle/>
          <a:p>
            <a:r>
              <a:rPr lang="en-US" altLang="ko-KR" sz="5400" b="1" dirty="0" smtClean="0">
                <a:solidFill>
                  <a:srgbClr val="0066FF"/>
                </a:solidFill>
                <a:latin typeface="Tempus Sans ITC" pitchFamily="82" charset="0"/>
                <a:ea typeface="굴림" pitchFamily="50" charset="-127"/>
              </a:rPr>
              <a:t>Important Dynasties</a:t>
            </a:r>
            <a:endParaRPr lang="en-US" altLang="ko-KR" sz="5400" b="1" dirty="0">
              <a:solidFill>
                <a:srgbClr val="0066FF"/>
              </a:solidFill>
              <a:latin typeface="Tempus Sans ITC" pitchFamily="82" charset="0"/>
              <a:ea typeface="굴림" pitchFamily="50" charset="-127"/>
            </a:endParaRPr>
          </a:p>
        </p:txBody>
      </p:sp>
      <p:sp>
        <p:nvSpPr>
          <p:cNvPr id="3077" name="Text Box 5"/>
          <p:cNvSpPr txBox="1">
            <a:spLocks noChangeArrowheads="1"/>
          </p:cNvSpPr>
          <p:nvPr/>
        </p:nvSpPr>
        <p:spPr bwMode="auto">
          <a:xfrm>
            <a:off x="685800" y="1752600"/>
            <a:ext cx="3581400" cy="396875"/>
          </a:xfrm>
          <a:prstGeom prst="rect">
            <a:avLst/>
          </a:prstGeom>
          <a:noFill/>
          <a:ln w="9525">
            <a:noFill/>
            <a:miter lim="800000"/>
            <a:headEnd/>
            <a:tailEnd/>
          </a:ln>
          <a:effectLst/>
        </p:spPr>
        <p:txBody>
          <a:bodyPr>
            <a:spAutoFit/>
          </a:bodyPr>
          <a:lstStyle/>
          <a:p>
            <a:pPr algn="ctr">
              <a:spcBef>
                <a:spcPct val="50000"/>
              </a:spcBef>
            </a:pPr>
            <a:r>
              <a:rPr lang="en-US" altLang="ko-KR" sz="2000" b="1" dirty="0">
                <a:solidFill>
                  <a:srgbClr val="99CCFF"/>
                </a:solidFill>
                <a:latin typeface="Elephant" pitchFamily="18" charset="0"/>
                <a:ea typeface="Batang" pitchFamily="18" charset="-127"/>
              </a:rPr>
              <a:t>221 B.C. - 206 B.C.</a:t>
            </a:r>
            <a:r>
              <a:rPr lang="en-US" altLang="ko-KR" sz="2000" b="1" dirty="0">
                <a:solidFill>
                  <a:srgbClr val="99CCFF"/>
                </a:solidFill>
                <a:latin typeface="Elephant" pitchFamily="18" charset="0"/>
                <a:ea typeface="굴림" pitchFamily="50" charset="-127"/>
              </a:rPr>
              <a:t> </a:t>
            </a:r>
          </a:p>
        </p:txBody>
      </p:sp>
      <p:sp>
        <p:nvSpPr>
          <p:cNvPr id="3078" name="Text Box 6"/>
          <p:cNvSpPr txBox="1">
            <a:spLocks noChangeArrowheads="1"/>
          </p:cNvSpPr>
          <p:nvPr/>
        </p:nvSpPr>
        <p:spPr bwMode="auto">
          <a:xfrm>
            <a:off x="4572000" y="3276600"/>
            <a:ext cx="4572000" cy="707886"/>
          </a:xfrm>
          <a:prstGeom prst="rect">
            <a:avLst/>
          </a:prstGeom>
          <a:noFill/>
          <a:ln w="9525">
            <a:noFill/>
            <a:miter lim="800000"/>
            <a:headEnd/>
            <a:tailEnd/>
          </a:ln>
          <a:effectLst/>
        </p:spPr>
        <p:txBody>
          <a:bodyPr>
            <a:spAutoFit/>
          </a:bodyPr>
          <a:lstStyle/>
          <a:p>
            <a:pPr algn="ctr">
              <a:spcBef>
                <a:spcPct val="50000"/>
              </a:spcBef>
            </a:pPr>
            <a:r>
              <a:rPr lang="en-US" altLang="ko-KR" sz="4000" dirty="0">
                <a:solidFill>
                  <a:srgbClr val="FF0000"/>
                </a:solidFill>
                <a:latin typeface="Elephant" pitchFamily="18" charset="0"/>
                <a:ea typeface="굴림" pitchFamily="50" charset="-127"/>
              </a:rPr>
              <a:t>Han Dynasty</a:t>
            </a:r>
          </a:p>
        </p:txBody>
      </p:sp>
      <p:sp>
        <p:nvSpPr>
          <p:cNvPr id="3079" name="Text Box 7"/>
          <p:cNvSpPr txBox="1">
            <a:spLocks noChangeArrowheads="1"/>
          </p:cNvSpPr>
          <p:nvPr/>
        </p:nvSpPr>
        <p:spPr bwMode="auto">
          <a:xfrm>
            <a:off x="304800" y="1066800"/>
            <a:ext cx="4343400" cy="769441"/>
          </a:xfrm>
          <a:prstGeom prst="rect">
            <a:avLst/>
          </a:prstGeom>
          <a:noFill/>
          <a:ln w="9525">
            <a:noFill/>
            <a:miter lim="800000"/>
            <a:headEnd/>
            <a:tailEnd/>
          </a:ln>
          <a:effectLst/>
        </p:spPr>
        <p:txBody>
          <a:bodyPr>
            <a:spAutoFit/>
          </a:bodyPr>
          <a:lstStyle/>
          <a:p>
            <a:pPr algn="ctr">
              <a:spcBef>
                <a:spcPct val="50000"/>
              </a:spcBef>
            </a:pPr>
            <a:r>
              <a:rPr lang="en-US" altLang="ko-KR" sz="4400" dirty="0">
                <a:solidFill>
                  <a:srgbClr val="FF0000"/>
                </a:solidFill>
                <a:latin typeface="Elephant" pitchFamily="18" charset="0"/>
                <a:ea typeface="굴림" pitchFamily="50" charset="-127"/>
              </a:rPr>
              <a:t>Qin Dynasty</a:t>
            </a:r>
          </a:p>
        </p:txBody>
      </p:sp>
      <p:sp>
        <p:nvSpPr>
          <p:cNvPr id="3080" name="Text Box 8"/>
          <p:cNvSpPr txBox="1">
            <a:spLocks noChangeArrowheads="1"/>
          </p:cNvSpPr>
          <p:nvPr/>
        </p:nvSpPr>
        <p:spPr bwMode="auto">
          <a:xfrm>
            <a:off x="5486400" y="3962400"/>
            <a:ext cx="2895600" cy="396875"/>
          </a:xfrm>
          <a:prstGeom prst="rect">
            <a:avLst/>
          </a:prstGeom>
          <a:noFill/>
          <a:ln w="9525">
            <a:noFill/>
            <a:miter lim="800000"/>
            <a:headEnd/>
            <a:tailEnd/>
          </a:ln>
          <a:effectLst/>
        </p:spPr>
        <p:txBody>
          <a:bodyPr>
            <a:spAutoFit/>
          </a:bodyPr>
          <a:lstStyle/>
          <a:p>
            <a:pPr algn="ctr">
              <a:spcBef>
                <a:spcPct val="50000"/>
              </a:spcBef>
            </a:pPr>
            <a:r>
              <a:rPr lang="en-US" altLang="ko-KR" sz="2000" b="1" dirty="0">
                <a:solidFill>
                  <a:schemeClr val="bg1"/>
                </a:solidFill>
                <a:latin typeface="Elephant" pitchFamily="18" charset="0"/>
                <a:ea typeface="굴림" pitchFamily="50" charset="-127"/>
              </a:rPr>
              <a:t>206 B.C. – 220 A.D.</a:t>
            </a:r>
          </a:p>
        </p:txBody>
      </p:sp>
      <p:sp>
        <p:nvSpPr>
          <p:cNvPr id="3084" name="Text Box 12"/>
          <p:cNvSpPr txBox="1">
            <a:spLocks noChangeArrowheads="1"/>
          </p:cNvSpPr>
          <p:nvPr/>
        </p:nvSpPr>
        <p:spPr bwMode="auto">
          <a:xfrm>
            <a:off x="457200" y="2743200"/>
            <a:ext cx="3733800" cy="523220"/>
          </a:xfrm>
          <a:prstGeom prst="rect">
            <a:avLst/>
          </a:prstGeom>
          <a:noFill/>
          <a:ln w="9525">
            <a:noFill/>
            <a:miter lim="800000"/>
            <a:headEnd/>
            <a:tailEnd/>
          </a:ln>
          <a:effectLst/>
        </p:spPr>
        <p:txBody>
          <a:bodyPr wrap="square">
            <a:spAutoFit/>
          </a:bodyPr>
          <a:lstStyle/>
          <a:p>
            <a:pPr algn="ctr">
              <a:spcBef>
                <a:spcPct val="50000"/>
              </a:spcBef>
            </a:pPr>
            <a:r>
              <a:rPr lang="en-US" altLang="ko-KR" sz="2800" dirty="0">
                <a:solidFill>
                  <a:srgbClr val="FF0000"/>
                </a:solidFill>
                <a:latin typeface="Georgia" pitchFamily="18" charset="0"/>
                <a:ea typeface="굴림" pitchFamily="50" charset="-127"/>
              </a:rPr>
              <a:t>Qin </a:t>
            </a:r>
            <a:r>
              <a:rPr lang="en-US" altLang="ko-KR" sz="2800" dirty="0" smtClean="0">
                <a:solidFill>
                  <a:srgbClr val="FF0000"/>
                </a:solidFill>
                <a:latin typeface="Georgia" pitchFamily="18" charset="0"/>
                <a:ea typeface="굴림" pitchFamily="50" charset="-127"/>
              </a:rPr>
              <a:t>Shi </a:t>
            </a:r>
            <a:r>
              <a:rPr lang="en-US" altLang="ko-KR" sz="2800" dirty="0" err="1">
                <a:solidFill>
                  <a:srgbClr val="FF0000"/>
                </a:solidFill>
                <a:latin typeface="Georgia" pitchFamily="18" charset="0"/>
                <a:ea typeface="굴림" pitchFamily="50" charset="-127"/>
              </a:rPr>
              <a:t>Huangdi</a:t>
            </a:r>
            <a:endParaRPr lang="en-US" altLang="ko-KR" sz="2800" dirty="0">
              <a:solidFill>
                <a:srgbClr val="FF0000"/>
              </a:solidFill>
              <a:latin typeface="Georgia" pitchFamily="18" charset="0"/>
              <a:ea typeface="굴림" pitchFamily="50" charset="-127"/>
            </a:endParaRPr>
          </a:p>
        </p:txBody>
      </p:sp>
      <p:sp>
        <p:nvSpPr>
          <p:cNvPr id="3085" name="Text Box 13"/>
          <p:cNvSpPr txBox="1">
            <a:spLocks noChangeArrowheads="1"/>
          </p:cNvSpPr>
          <p:nvPr/>
        </p:nvSpPr>
        <p:spPr bwMode="auto">
          <a:xfrm>
            <a:off x="533400" y="2133600"/>
            <a:ext cx="3810000" cy="625475"/>
          </a:xfrm>
          <a:prstGeom prst="rect">
            <a:avLst/>
          </a:prstGeom>
          <a:noFill/>
          <a:ln w="9525">
            <a:noFill/>
            <a:miter lim="800000"/>
            <a:headEnd/>
            <a:tailEnd/>
          </a:ln>
          <a:effectLst/>
        </p:spPr>
        <p:txBody>
          <a:bodyPr>
            <a:spAutoFit/>
          </a:bodyPr>
          <a:lstStyle/>
          <a:p>
            <a:pPr algn="ctr">
              <a:spcBef>
                <a:spcPct val="50000"/>
              </a:spcBef>
            </a:pPr>
            <a:r>
              <a:rPr lang="en-US" altLang="ko-KR" sz="3500" b="1" dirty="0">
                <a:solidFill>
                  <a:srgbClr val="99CCFF"/>
                </a:solidFill>
                <a:latin typeface="Georgia" pitchFamily="18" charset="0"/>
                <a:ea typeface="굴림" pitchFamily="50" charset="-127"/>
              </a:rPr>
              <a:t>First Emperor</a:t>
            </a:r>
          </a:p>
        </p:txBody>
      </p:sp>
      <p:sp>
        <p:nvSpPr>
          <p:cNvPr id="3086" name="Text Box 14"/>
          <p:cNvSpPr txBox="1">
            <a:spLocks noChangeArrowheads="1"/>
          </p:cNvSpPr>
          <p:nvPr/>
        </p:nvSpPr>
        <p:spPr bwMode="auto">
          <a:xfrm>
            <a:off x="381000" y="3200400"/>
            <a:ext cx="3810000" cy="477054"/>
          </a:xfrm>
          <a:prstGeom prst="rect">
            <a:avLst/>
          </a:prstGeom>
          <a:noFill/>
          <a:ln w="9525">
            <a:noFill/>
            <a:miter lim="800000"/>
            <a:headEnd/>
            <a:tailEnd/>
          </a:ln>
          <a:effectLst/>
        </p:spPr>
        <p:txBody>
          <a:bodyPr>
            <a:spAutoFit/>
          </a:bodyPr>
          <a:lstStyle/>
          <a:p>
            <a:pPr algn="ctr">
              <a:spcBef>
                <a:spcPct val="50000"/>
              </a:spcBef>
            </a:pPr>
            <a:r>
              <a:rPr lang="en-US" altLang="ko-KR" sz="2500" dirty="0" smtClean="0">
                <a:solidFill>
                  <a:srgbClr val="FF0000"/>
                </a:solidFill>
                <a:latin typeface="Georgia" pitchFamily="18" charset="0"/>
                <a:ea typeface="굴림" pitchFamily="50" charset="-127"/>
              </a:rPr>
              <a:t>Dynasty</a:t>
            </a:r>
            <a:r>
              <a:rPr lang="en-US" altLang="ko-KR" sz="2500" dirty="0" smtClean="0">
                <a:solidFill>
                  <a:srgbClr val="99CCFF"/>
                </a:solidFill>
                <a:latin typeface="Georgia" pitchFamily="18" charset="0"/>
                <a:ea typeface="굴림" pitchFamily="50" charset="-127"/>
              </a:rPr>
              <a:t> was </a:t>
            </a:r>
            <a:r>
              <a:rPr lang="en-US" altLang="ko-KR" dirty="0" smtClean="0">
                <a:solidFill>
                  <a:srgbClr val="FF0000"/>
                </a:solidFill>
                <a:latin typeface="Georgia" pitchFamily="18" charset="0"/>
                <a:ea typeface="굴림" pitchFamily="50" charset="-127"/>
              </a:rPr>
              <a:t>short-lived</a:t>
            </a:r>
            <a:endParaRPr lang="en-US" altLang="ko-KR" sz="2500" dirty="0">
              <a:solidFill>
                <a:srgbClr val="FF0000"/>
              </a:solidFill>
              <a:latin typeface="Georgia" pitchFamily="18" charset="0"/>
              <a:ea typeface="굴림" pitchFamily="50" charset="-127"/>
            </a:endParaRPr>
          </a:p>
        </p:txBody>
      </p:sp>
      <p:sp>
        <p:nvSpPr>
          <p:cNvPr id="3089" name="Text Box 17"/>
          <p:cNvSpPr txBox="1">
            <a:spLocks noChangeArrowheads="1"/>
          </p:cNvSpPr>
          <p:nvPr/>
        </p:nvSpPr>
        <p:spPr bwMode="auto">
          <a:xfrm>
            <a:off x="5029200" y="5867400"/>
            <a:ext cx="3810000" cy="830997"/>
          </a:xfrm>
          <a:prstGeom prst="rect">
            <a:avLst/>
          </a:prstGeom>
          <a:noFill/>
          <a:ln w="9525">
            <a:noFill/>
            <a:miter lim="800000"/>
            <a:headEnd/>
            <a:tailEnd/>
          </a:ln>
          <a:effectLst/>
        </p:spPr>
        <p:txBody>
          <a:bodyPr>
            <a:spAutoFit/>
          </a:bodyPr>
          <a:lstStyle/>
          <a:p>
            <a:pPr algn="ctr">
              <a:spcBef>
                <a:spcPct val="50000"/>
              </a:spcBef>
            </a:pPr>
            <a:r>
              <a:rPr lang="en-US" altLang="ko-KR" dirty="0" smtClean="0">
                <a:solidFill>
                  <a:srgbClr val="FF0000"/>
                </a:solidFill>
                <a:latin typeface="Georgia" pitchFamily="18" charset="0"/>
                <a:ea typeface="굴림" pitchFamily="50" charset="-127"/>
              </a:rPr>
              <a:t>Dynasty </a:t>
            </a:r>
            <a:r>
              <a:rPr lang="en-US" altLang="ko-KR" dirty="0" smtClean="0">
                <a:solidFill>
                  <a:schemeClr val="bg1"/>
                </a:solidFill>
                <a:latin typeface="Georgia" pitchFamily="18" charset="0"/>
                <a:ea typeface="굴림" pitchFamily="50" charset="-127"/>
              </a:rPr>
              <a:t>lasted</a:t>
            </a:r>
            <a:br>
              <a:rPr lang="en-US" altLang="ko-KR" dirty="0" smtClean="0">
                <a:solidFill>
                  <a:schemeClr val="bg1"/>
                </a:solidFill>
                <a:latin typeface="Georgia" pitchFamily="18" charset="0"/>
                <a:ea typeface="굴림" pitchFamily="50" charset="-127"/>
              </a:rPr>
            </a:br>
            <a:r>
              <a:rPr lang="en-US" altLang="ko-KR" dirty="0" smtClean="0">
                <a:solidFill>
                  <a:schemeClr val="bg1"/>
                </a:solidFill>
                <a:latin typeface="Georgia" pitchFamily="18" charset="0"/>
                <a:ea typeface="굴림" pitchFamily="50" charset="-127"/>
              </a:rPr>
              <a:t> </a:t>
            </a:r>
            <a:r>
              <a:rPr lang="en-US" altLang="ko-KR" dirty="0">
                <a:solidFill>
                  <a:schemeClr val="bg1"/>
                </a:solidFill>
                <a:latin typeface="Georgia" pitchFamily="18" charset="0"/>
                <a:ea typeface="굴림" pitchFamily="50" charset="-127"/>
              </a:rPr>
              <a:t>over </a:t>
            </a:r>
            <a:r>
              <a:rPr lang="en-US" altLang="ko-KR" dirty="0">
                <a:solidFill>
                  <a:srgbClr val="FF0000"/>
                </a:solidFill>
                <a:latin typeface="Georgia" pitchFamily="18" charset="0"/>
                <a:ea typeface="굴림" pitchFamily="50" charset="-127"/>
              </a:rPr>
              <a:t>400 years</a:t>
            </a:r>
            <a:r>
              <a:rPr lang="en-US" altLang="ko-KR" dirty="0">
                <a:solidFill>
                  <a:schemeClr val="bg1"/>
                </a:solidFill>
                <a:latin typeface="Georgia" pitchFamily="18" charset="0"/>
                <a:ea typeface="굴림" pitchFamily="50" charset="-127"/>
              </a:rPr>
              <a:t>.</a:t>
            </a:r>
          </a:p>
        </p:txBody>
      </p:sp>
      <p:sp>
        <p:nvSpPr>
          <p:cNvPr id="3090" name="Text Box 18"/>
          <p:cNvSpPr txBox="1">
            <a:spLocks noChangeArrowheads="1"/>
          </p:cNvSpPr>
          <p:nvPr/>
        </p:nvSpPr>
        <p:spPr bwMode="auto">
          <a:xfrm>
            <a:off x="4648200" y="4343400"/>
            <a:ext cx="4495800" cy="1077218"/>
          </a:xfrm>
          <a:prstGeom prst="rect">
            <a:avLst/>
          </a:prstGeom>
          <a:noFill/>
          <a:ln w="9525">
            <a:noFill/>
            <a:miter lim="800000"/>
            <a:headEnd/>
            <a:tailEnd/>
          </a:ln>
          <a:effectLst/>
        </p:spPr>
        <p:txBody>
          <a:bodyPr>
            <a:spAutoFit/>
          </a:bodyPr>
          <a:lstStyle/>
          <a:p>
            <a:pPr algn="ctr">
              <a:spcBef>
                <a:spcPct val="50000"/>
              </a:spcBef>
            </a:pPr>
            <a:r>
              <a:rPr lang="en-US" altLang="ko-KR" sz="3200" b="1" dirty="0">
                <a:solidFill>
                  <a:schemeClr val="bg1"/>
                </a:solidFill>
                <a:latin typeface="Georgia" pitchFamily="18" charset="0"/>
                <a:ea typeface="굴림" pitchFamily="50" charset="-127"/>
              </a:rPr>
              <a:t>The Most </a:t>
            </a:r>
            <a:r>
              <a:rPr lang="en-US" altLang="ko-KR" sz="3200" b="1" dirty="0" smtClean="0">
                <a:solidFill>
                  <a:schemeClr val="bg1"/>
                </a:solidFill>
                <a:latin typeface="Georgia" pitchFamily="18" charset="0"/>
                <a:ea typeface="굴림" pitchFamily="50" charset="-127"/>
              </a:rPr>
              <a:t/>
            </a:r>
            <a:br>
              <a:rPr lang="en-US" altLang="ko-KR" sz="3200" b="1" dirty="0" smtClean="0">
                <a:solidFill>
                  <a:schemeClr val="bg1"/>
                </a:solidFill>
                <a:latin typeface="Georgia" pitchFamily="18" charset="0"/>
                <a:ea typeface="굴림" pitchFamily="50" charset="-127"/>
              </a:rPr>
            </a:br>
            <a:r>
              <a:rPr lang="en-US" altLang="ko-KR" sz="3200" b="1" dirty="0" smtClean="0">
                <a:solidFill>
                  <a:schemeClr val="bg1"/>
                </a:solidFill>
                <a:latin typeface="Georgia" pitchFamily="18" charset="0"/>
                <a:ea typeface="굴림" pitchFamily="50" charset="-127"/>
              </a:rPr>
              <a:t>Famous </a:t>
            </a:r>
            <a:r>
              <a:rPr lang="en-US" altLang="ko-KR" sz="3200" b="1" dirty="0">
                <a:solidFill>
                  <a:schemeClr val="bg1"/>
                </a:solidFill>
                <a:latin typeface="Georgia" pitchFamily="18" charset="0"/>
                <a:ea typeface="굴림" pitchFamily="50" charset="-127"/>
              </a:rPr>
              <a:t>Ruler</a:t>
            </a:r>
          </a:p>
        </p:txBody>
      </p:sp>
      <p:sp>
        <p:nvSpPr>
          <p:cNvPr id="3091" name="Text Box 19"/>
          <p:cNvSpPr txBox="1">
            <a:spLocks noChangeArrowheads="1"/>
          </p:cNvSpPr>
          <p:nvPr/>
        </p:nvSpPr>
        <p:spPr bwMode="auto">
          <a:xfrm>
            <a:off x="5486400" y="5410200"/>
            <a:ext cx="2971800" cy="523220"/>
          </a:xfrm>
          <a:prstGeom prst="rect">
            <a:avLst/>
          </a:prstGeom>
          <a:noFill/>
          <a:ln w="9525">
            <a:noFill/>
            <a:miter lim="800000"/>
            <a:headEnd/>
            <a:tailEnd/>
          </a:ln>
          <a:effectLst/>
        </p:spPr>
        <p:txBody>
          <a:bodyPr>
            <a:spAutoFit/>
          </a:bodyPr>
          <a:lstStyle/>
          <a:p>
            <a:pPr algn="ctr">
              <a:spcBef>
                <a:spcPct val="50000"/>
              </a:spcBef>
            </a:pPr>
            <a:r>
              <a:rPr lang="en-US" altLang="ko-KR" sz="2800" dirty="0" smtClean="0">
                <a:solidFill>
                  <a:srgbClr val="FF0000"/>
                </a:solidFill>
                <a:latin typeface="Georgia" pitchFamily="18" charset="0"/>
                <a:ea typeface="굴림" pitchFamily="50" charset="-127"/>
              </a:rPr>
              <a:t>Han Wu </a:t>
            </a:r>
            <a:r>
              <a:rPr lang="en-US" altLang="ko-KR" sz="2800" dirty="0">
                <a:solidFill>
                  <a:srgbClr val="FF0000"/>
                </a:solidFill>
                <a:latin typeface="Georgia" pitchFamily="18" charset="0"/>
                <a:ea typeface="굴림" pitchFamily="50" charset="-127"/>
              </a:rPr>
              <a:t>D</a:t>
            </a:r>
            <a:r>
              <a:rPr lang="en-US" altLang="ko-KR" sz="2800" dirty="0" smtClean="0">
                <a:solidFill>
                  <a:srgbClr val="FF0000"/>
                </a:solidFill>
                <a:latin typeface="Georgia" pitchFamily="18" charset="0"/>
                <a:ea typeface="굴림" pitchFamily="50" charset="-127"/>
              </a:rPr>
              <a:t>i</a:t>
            </a:r>
            <a:endParaRPr lang="en-US" altLang="ko-KR" sz="2800" dirty="0">
              <a:solidFill>
                <a:srgbClr val="FF0000"/>
              </a:solidFill>
              <a:latin typeface="Georgia" pitchFamily="18" charset="0"/>
              <a:ea typeface="굴림" pitchFamily="50" charset="-127"/>
            </a:endParaRPr>
          </a:p>
        </p:txBody>
      </p:sp>
      <p:pic>
        <p:nvPicPr>
          <p:cNvPr id="3093" name="Picture 21"/>
          <p:cNvPicPr>
            <a:picLocks noChangeAspect="1" noChangeArrowheads="1"/>
          </p:cNvPicPr>
          <p:nvPr/>
        </p:nvPicPr>
        <p:blipFill>
          <a:blip r:embed="rId3"/>
          <a:srcRect/>
          <a:stretch>
            <a:fillRect/>
          </a:stretch>
        </p:blipFill>
        <p:spPr bwMode="auto">
          <a:xfrm>
            <a:off x="5410200" y="1066800"/>
            <a:ext cx="2959554" cy="2209800"/>
          </a:xfrm>
          <a:prstGeom prst="rect">
            <a:avLst/>
          </a:prstGeom>
          <a:noFill/>
          <a:ln w="9525">
            <a:noFill/>
            <a:miter lim="800000"/>
            <a:headEnd/>
            <a:tailEnd/>
          </a:ln>
          <a:effectLst/>
        </p:spPr>
      </p:pic>
      <p:pic>
        <p:nvPicPr>
          <p:cNvPr id="3094" name="Picture 22"/>
          <p:cNvPicPr>
            <a:picLocks noChangeAspect="1" noChangeArrowheads="1"/>
          </p:cNvPicPr>
          <p:nvPr/>
        </p:nvPicPr>
        <p:blipFill>
          <a:blip r:embed="rId4"/>
          <a:srcRect/>
          <a:stretch>
            <a:fillRect/>
          </a:stretch>
        </p:blipFill>
        <p:spPr bwMode="auto">
          <a:xfrm>
            <a:off x="1066800" y="3733800"/>
            <a:ext cx="2585451" cy="2705100"/>
          </a:xfrm>
          <a:prstGeom prst="rect">
            <a:avLst/>
          </a:prstGeom>
          <a:noFill/>
          <a:ln w="9525">
            <a:noFill/>
            <a:miter lim="800000"/>
            <a:headEnd/>
            <a:tailEnd/>
          </a:ln>
          <a:effectLst/>
        </p:spPr>
      </p:pic>
      <p:sp>
        <p:nvSpPr>
          <p:cNvPr id="20" name="Rectangle 19"/>
          <p:cNvSpPr/>
          <p:nvPr/>
        </p:nvSpPr>
        <p:spPr>
          <a:xfrm>
            <a:off x="5029200" y="838200"/>
            <a:ext cx="3886200" cy="5791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additive="base">
                                        <p:cTn id="13" dur="500" fill="hold"/>
                                        <p:tgtEl>
                                          <p:spTgt spid="3079"/>
                                        </p:tgtEl>
                                        <p:attrNameLst>
                                          <p:attrName>ppt_x</p:attrName>
                                        </p:attrNameLst>
                                      </p:cBhvr>
                                      <p:tavLst>
                                        <p:tav tm="0">
                                          <p:val>
                                            <p:strVal val="0-#ppt_w/2"/>
                                          </p:val>
                                        </p:tav>
                                        <p:tav tm="100000">
                                          <p:val>
                                            <p:strVal val="#ppt_x"/>
                                          </p:val>
                                        </p:tav>
                                      </p:tavLst>
                                    </p:anim>
                                    <p:anim calcmode="lin" valueType="num">
                                      <p:cBhvr additive="base">
                                        <p:cTn id="14" dur="500" fill="hold"/>
                                        <p:tgtEl>
                                          <p:spTgt spid="3079"/>
                                        </p:tgtEl>
                                        <p:attrNameLst>
                                          <p:attrName>ppt_y</p:attrName>
                                        </p:attrNameLst>
                                      </p:cBhvr>
                                      <p:tavLst>
                                        <p:tav tm="0">
                                          <p:val>
                                            <p:strVal val="#ppt_y"/>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094"/>
                                        </p:tgtEl>
                                        <p:attrNameLst>
                                          <p:attrName>style.visibility</p:attrName>
                                        </p:attrNameLst>
                                      </p:cBhvr>
                                      <p:to>
                                        <p:strVal val="visible"/>
                                      </p:to>
                                    </p:set>
                                    <p:animEffect transition="in" filter="dissolve">
                                      <p:cBhvr>
                                        <p:cTn id="17" dur="500"/>
                                        <p:tgtEl>
                                          <p:spTgt spid="30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077"/>
                                        </p:tgtEl>
                                        <p:attrNameLst>
                                          <p:attrName>style.visibility</p:attrName>
                                        </p:attrNameLst>
                                      </p:cBhvr>
                                      <p:to>
                                        <p:strVal val="visible"/>
                                      </p:to>
                                    </p:set>
                                    <p:anim calcmode="lin" valueType="num">
                                      <p:cBhvr additive="base">
                                        <p:cTn id="22" dur="500" fill="hold"/>
                                        <p:tgtEl>
                                          <p:spTgt spid="3077"/>
                                        </p:tgtEl>
                                        <p:attrNameLst>
                                          <p:attrName>ppt_x</p:attrName>
                                        </p:attrNameLst>
                                      </p:cBhvr>
                                      <p:tavLst>
                                        <p:tav tm="0">
                                          <p:val>
                                            <p:strVal val="0-#ppt_w/2"/>
                                          </p:val>
                                        </p:tav>
                                        <p:tav tm="100000">
                                          <p:val>
                                            <p:strVal val="#ppt_x"/>
                                          </p:val>
                                        </p:tav>
                                      </p:tavLst>
                                    </p:anim>
                                    <p:anim calcmode="lin" valueType="num">
                                      <p:cBhvr additive="base">
                                        <p:cTn id="23"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085"/>
                                        </p:tgtEl>
                                        <p:attrNameLst>
                                          <p:attrName>style.visibility</p:attrName>
                                        </p:attrNameLst>
                                      </p:cBhvr>
                                      <p:to>
                                        <p:strVal val="visible"/>
                                      </p:to>
                                    </p:set>
                                    <p:anim calcmode="lin" valueType="num">
                                      <p:cBhvr additive="base">
                                        <p:cTn id="28" dur="500" fill="hold"/>
                                        <p:tgtEl>
                                          <p:spTgt spid="3085"/>
                                        </p:tgtEl>
                                        <p:attrNameLst>
                                          <p:attrName>ppt_x</p:attrName>
                                        </p:attrNameLst>
                                      </p:cBhvr>
                                      <p:tavLst>
                                        <p:tav tm="0">
                                          <p:val>
                                            <p:strVal val="0-#ppt_w/2"/>
                                          </p:val>
                                        </p:tav>
                                        <p:tav tm="100000">
                                          <p:val>
                                            <p:strVal val="#ppt_x"/>
                                          </p:val>
                                        </p:tav>
                                      </p:tavLst>
                                    </p:anim>
                                    <p:anim calcmode="lin" valueType="num">
                                      <p:cBhvr additive="base">
                                        <p:cTn id="29" dur="500" fill="hold"/>
                                        <p:tgtEl>
                                          <p:spTgt spid="308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084"/>
                                        </p:tgtEl>
                                        <p:attrNameLst>
                                          <p:attrName>style.visibility</p:attrName>
                                        </p:attrNameLst>
                                      </p:cBhvr>
                                      <p:to>
                                        <p:strVal val="visible"/>
                                      </p:to>
                                    </p:set>
                                    <p:anim calcmode="lin" valueType="num">
                                      <p:cBhvr additive="base">
                                        <p:cTn id="34" dur="500" fill="hold"/>
                                        <p:tgtEl>
                                          <p:spTgt spid="3084"/>
                                        </p:tgtEl>
                                        <p:attrNameLst>
                                          <p:attrName>ppt_x</p:attrName>
                                        </p:attrNameLst>
                                      </p:cBhvr>
                                      <p:tavLst>
                                        <p:tav tm="0">
                                          <p:val>
                                            <p:strVal val="0-#ppt_w/2"/>
                                          </p:val>
                                        </p:tav>
                                        <p:tav tm="100000">
                                          <p:val>
                                            <p:strVal val="#ppt_x"/>
                                          </p:val>
                                        </p:tav>
                                      </p:tavLst>
                                    </p:anim>
                                    <p:anim calcmode="lin" valueType="num">
                                      <p:cBhvr additive="base">
                                        <p:cTn id="35"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086"/>
                                        </p:tgtEl>
                                        <p:attrNameLst>
                                          <p:attrName>style.visibility</p:attrName>
                                        </p:attrNameLst>
                                      </p:cBhvr>
                                      <p:to>
                                        <p:strVal val="visible"/>
                                      </p:to>
                                    </p:set>
                                    <p:anim calcmode="lin" valueType="num">
                                      <p:cBhvr additive="base">
                                        <p:cTn id="40" dur="500" fill="hold"/>
                                        <p:tgtEl>
                                          <p:spTgt spid="3086"/>
                                        </p:tgtEl>
                                        <p:attrNameLst>
                                          <p:attrName>ppt_x</p:attrName>
                                        </p:attrNameLst>
                                      </p:cBhvr>
                                      <p:tavLst>
                                        <p:tav tm="0">
                                          <p:val>
                                            <p:strVal val="0-#ppt_w/2"/>
                                          </p:val>
                                        </p:tav>
                                        <p:tav tm="100000">
                                          <p:val>
                                            <p:strVal val="#ppt_x"/>
                                          </p:val>
                                        </p:tav>
                                      </p:tavLst>
                                    </p:anim>
                                    <p:anim calcmode="lin" valueType="num">
                                      <p:cBhvr additive="base">
                                        <p:cTn id="41"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0" nodeType="clickEffect">
                                  <p:stCondLst>
                                    <p:cond delay="0"/>
                                  </p:stCondLst>
                                  <p:childTnLst>
                                    <p:animEffect transition="out" filter="dissolv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3078"/>
                                        </p:tgtEl>
                                        <p:attrNameLst>
                                          <p:attrName>style.visibility</p:attrName>
                                        </p:attrNameLst>
                                      </p:cBhvr>
                                      <p:to>
                                        <p:strVal val="visible"/>
                                      </p:to>
                                    </p:set>
                                    <p:anim calcmode="lin" valueType="num">
                                      <p:cBhvr additive="base">
                                        <p:cTn id="49" dur="500" fill="hold"/>
                                        <p:tgtEl>
                                          <p:spTgt spid="3078"/>
                                        </p:tgtEl>
                                        <p:attrNameLst>
                                          <p:attrName>ppt_x</p:attrName>
                                        </p:attrNameLst>
                                      </p:cBhvr>
                                      <p:tavLst>
                                        <p:tav tm="0">
                                          <p:val>
                                            <p:strVal val="0-#ppt_w/2"/>
                                          </p:val>
                                        </p:tav>
                                        <p:tav tm="100000">
                                          <p:val>
                                            <p:strVal val="#ppt_x"/>
                                          </p:val>
                                        </p:tav>
                                      </p:tavLst>
                                    </p:anim>
                                    <p:anim calcmode="lin" valueType="num">
                                      <p:cBhvr additive="base">
                                        <p:cTn id="50" dur="500" fill="hold"/>
                                        <p:tgtEl>
                                          <p:spTgt spid="307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080"/>
                                        </p:tgtEl>
                                        <p:attrNameLst>
                                          <p:attrName>style.visibility</p:attrName>
                                        </p:attrNameLst>
                                      </p:cBhvr>
                                      <p:to>
                                        <p:strVal val="visible"/>
                                      </p:to>
                                    </p:set>
                                    <p:anim calcmode="lin" valueType="num">
                                      <p:cBhvr additive="base">
                                        <p:cTn id="53" dur="500" fill="hold"/>
                                        <p:tgtEl>
                                          <p:spTgt spid="3080"/>
                                        </p:tgtEl>
                                        <p:attrNameLst>
                                          <p:attrName>ppt_x</p:attrName>
                                        </p:attrNameLst>
                                      </p:cBhvr>
                                      <p:tavLst>
                                        <p:tav tm="0">
                                          <p:val>
                                            <p:strVal val="0-#ppt_w/2"/>
                                          </p:val>
                                        </p:tav>
                                        <p:tav tm="100000">
                                          <p:val>
                                            <p:strVal val="#ppt_x"/>
                                          </p:val>
                                        </p:tav>
                                      </p:tavLst>
                                    </p:anim>
                                    <p:anim calcmode="lin" valueType="num">
                                      <p:cBhvr additive="base">
                                        <p:cTn id="54" dur="500" fill="hold"/>
                                        <p:tgtEl>
                                          <p:spTgt spid="308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090"/>
                                        </p:tgtEl>
                                        <p:attrNameLst>
                                          <p:attrName>style.visibility</p:attrName>
                                        </p:attrNameLst>
                                      </p:cBhvr>
                                      <p:to>
                                        <p:strVal val="visible"/>
                                      </p:to>
                                    </p:set>
                                    <p:anim calcmode="lin" valueType="num">
                                      <p:cBhvr additive="base">
                                        <p:cTn id="57" dur="500" fill="hold"/>
                                        <p:tgtEl>
                                          <p:spTgt spid="3090"/>
                                        </p:tgtEl>
                                        <p:attrNameLst>
                                          <p:attrName>ppt_x</p:attrName>
                                        </p:attrNameLst>
                                      </p:cBhvr>
                                      <p:tavLst>
                                        <p:tav tm="0">
                                          <p:val>
                                            <p:strVal val="0-#ppt_w/2"/>
                                          </p:val>
                                        </p:tav>
                                        <p:tav tm="100000">
                                          <p:val>
                                            <p:strVal val="#ppt_x"/>
                                          </p:val>
                                        </p:tav>
                                      </p:tavLst>
                                    </p:anim>
                                    <p:anim calcmode="lin" valueType="num">
                                      <p:cBhvr additive="base">
                                        <p:cTn id="58" dur="500" fill="hold"/>
                                        <p:tgtEl>
                                          <p:spTgt spid="309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091"/>
                                        </p:tgtEl>
                                        <p:attrNameLst>
                                          <p:attrName>style.visibility</p:attrName>
                                        </p:attrNameLst>
                                      </p:cBhvr>
                                      <p:to>
                                        <p:strVal val="visible"/>
                                      </p:to>
                                    </p:set>
                                    <p:anim calcmode="lin" valueType="num">
                                      <p:cBhvr additive="base">
                                        <p:cTn id="61" dur="500" fill="hold"/>
                                        <p:tgtEl>
                                          <p:spTgt spid="3091"/>
                                        </p:tgtEl>
                                        <p:attrNameLst>
                                          <p:attrName>ppt_x</p:attrName>
                                        </p:attrNameLst>
                                      </p:cBhvr>
                                      <p:tavLst>
                                        <p:tav tm="0">
                                          <p:val>
                                            <p:strVal val="0-#ppt_w/2"/>
                                          </p:val>
                                        </p:tav>
                                        <p:tav tm="100000">
                                          <p:val>
                                            <p:strVal val="#ppt_x"/>
                                          </p:val>
                                        </p:tav>
                                      </p:tavLst>
                                    </p:anim>
                                    <p:anim calcmode="lin" valueType="num">
                                      <p:cBhvr additive="base">
                                        <p:cTn id="62" dur="500" fill="hold"/>
                                        <p:tgtEl>
                                          <p:spTgt spid="309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089"/>
                                        </p:tgtEl>
                                        <p:attrNameLst>
                                          <p:attrName>style.visibility</p:attrName>
                                        </p:attrNameLst>
                                      </p:cBhvr>
                                      <p:to>
                                        <p:strVal val="visible"/>
                                      </p:to>
                                    </p:set>
                                    <p:anim calcmode="lin" valueType="num">
                                      <p:cBhvr additive="base">
                                        <p:cTn id="65" dur="500" fill="hold"/>
                                        <p:tgtEl>
                                          <p:spTgt spid="3089"/>
                                        </p:tgtEl>
                                        <p:attrNameLst>
                                          <p:attrName>ppt_x</p:attrName>
                                        </p:attrNameLst>
                                      </p:cBhvr>
                                      <p:tavLst>
                                        <p:tav tm="0">
                                          <p:val>
                                            <p:strVal val="0-#ppt_w/2"/>
                                          </p:val>
                                        </p:tav>
                                        <p:tav tm="100000">
                                          <p:val>
                                            <p:strVal val="#ppt_x"/>
                                          </p:val>
                                        </p:tav>
                                      </p:tavLst>
                                    </p:anim>
                                    <p:anim calcmode="lin" valueType="num">
                                      <p:cBhvr additive="base">
                                        <p:cTn id="66" dur="500" fill="hold"/>
                                        <p:tgtEl>
                                          <p:spTgt spid="3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7" grpId="0" autoUpdateAnimBg="0"/>
      <p:bldP spid="3078" grpId="0" autoUpdateAnimBg="0"/>
      <p:bldP spid="3079" grpId="0" autoUpdateAnimBg="0"/>
      <p:bldP spid="3080" grpId="0" autoUpdateAnimBg="0"/>
      <p:bldP spid="3084" grpId="0" autoUpdateAnimBg="0"/>
      <p:bldP spid="3085" grpId="0" autoUpdateAnimBg="0"/>
      <p:bldP spid="3086" grpId="0" autoUpdateAnimBg="0"/>
      <p:bldP spid="3089" grpId="0" autoUpdateAnimBg="0"/>
      <p:bldP spid="3090" grpId="0" autoUpdateAnimBg="0"/>
      <p:bldP spid="3091" grpId="0" autoUpdateAnimBg="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3657600" cy="838200"/>
          </a:xfrm>
        </p:spPr>
        <p:txBody>
          <a:bodyPr/>
          <a:lstStyle/>
          <a:p>
            <a:r>
              <a:rPr lang="en-US" altLang="ko-KR" sz="5000" dirty="0" smtClean="0">
                <a:solidFill>
                  <a:srgbClr val="FFFF00"/>
                </a:solidFill>
                <a:latin typeface="Franklin Gothic Heavy" pitchFamily="34" charset="0"/>
                <a:ea typeface="굴림" pitchFamily="50" charset="-127"/>
              </a:rPr>
              <a:t>Geography:</a:t>
            </a:r>
            <a:endParaRPr lang="en-US" altLang="ko-KR" sz="5000" dirty="0">
              <a:solidFill>
                <a:srgbClr val="FFFF00"/>
              </a:solidFill>
              <a:latin typeface="Franklin Gothic Heavy" pitchFamily="34" charset="0"/>
              <a:ea typeface="굴림" pitchFamily="50" charset="-127"/>
            </a:endParaRPr>
          </a:p>
        </p:txBody>
      </p:sp>
      <p:sp>
        <p:nvSpPr>
          <p:cNvPr id="21507" name="Rectangle 3"/>
          <p:cNvSpPr>
            <a:spLocks noGrp="1" noChangeArrowheads="1"/>
          </p:cNvSpPr>
          <p:nvPr>
            <p:ph type="body" sz="half" idx="1"/>
          </p:nvPr>
        </p:nvSpPr>
        <p:spPr>
          <a:xfrm>
            <a:off x="152400" y="914400"/>
            <a:ext cx="3733800" cy="1295400"/>
          </a:xfrm>
        </p:spPr>
        <p:txBody>
          <a:bodyPr/>
          <a:lstStyle/>
          <a:p>
            <a:pPr>
              <a:lnSpc>
                <a:spcPct val="80000"/>
              </a:lnSpc>
            </a:pPr>
            <a:r>
              <a:rPr lang="en-US" altLang="ko-KR" b="1" dirty="0">
                <a:solidFill>
                  <a:schemeClr val="bg1"/>
                </a:solidFill>
                <a:ea typeface="굴림" pitchFamily="50" charset="-127"/>
              </a:rPr>
              <a:t>Extended Chinese territory to the south</a:t>
            </a:r>
            <a:r>
              <a:rPr lang="en-US" altLang="ko-KR" dirty="0">
                <a:solidFill>
                  <a:schemeClr val="bg1"/>
                </a:solidFill>
                <a:ea typeface="굴림" pitchFamily="50" charset="-127"/>
              </a:rPr>
              <a:t> </a:t>
            </a:r>
            <a:endParaRPr lang="ko-KR" altLang="en-US" dirty="0">
              <a:solidFill>
                <a:schemeClr val="bg1"/>
              </a:solidFill>
              <a:ea typeface="굴림" pitchFamily="50" charset="-127"/>
            </a:endParaRPr>
          </a:p>
        </p:txBody>
      </p:sp>
      <p:sp>
        <p:nvSpPr>
          <p:cNvPr id="21508" name="Rectangle 4"/>
          <p:cNvSpPr>
            <a:spLocks noChangeArrowheads="1"/>
          </p:cNvSpPr>
          <p:nvPr/>
        </p:nvSpPr>
        <p:spPr bwMode="auto">
          <a:xfrm>
            <a:off x="152400" y="2209800"/>
            <a:ext cx="3733800" cy="3200400"/>
          </a:xfrm>
          <a:prstGeom prst="rect">
            <a:avLst/>
          </a:prstGeom>
          <a:noFill/>
          <a:ln w="9525">
            <a:noFill/>
            <a:miter lim="800000"/>
            <a:headEnd/>
            <a:tailEnd/>
          </a:ln>
          <a:effectLst/>
        </p:spPr>
        <p:txBody>
          <a:bodyPr/>
          <a:lstStyle/>
          <a:p>
            <a:pPr marL="342900" indent="-342900">
              <a:spcBef>
                <a:spcPct val="20000"/>
              </a:spcBef>
              <a:buFontTx/>
              <a:buChar char="•"/>
            </a:pPr>
            <a:r>
              <a:rPr lang="en-US" altLang="ko-KR" sz="3200" b="1" dirty="0">
                <a:solidFill>
                  <a:schemeClr val="bg1"/>
                </a:solidFill>
                <a:ea typeface="굴림" pitchFamily="50" charset="-127"/>
              </a:rPr>
              <a:t>Reached up to present-day </a:t>
            </a:r>
            <a:r>
              <a:rPr lang="en-US" altLang="ko-KR" sz="3200" b="1" dirty="0" smtClean="0">
                <a:solidFill>
                  <a:schemeClr val="bg1"/>
                </a:solidFill>
                <a:ea typeface="굴림" pitchFamily="50" charset="-127"/>
              </a:rPr>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Hong </a:t>
            </a:r>
            <a:r>
              <a:rPr lang="en-US" altLang="ko-KR" sz="3200" b="1" dirty="0">
                <a:solidFill>
                  <a:schemeClr val="bg1"/>
                </a:solidFill>
                <a:ea typeface="굴림" pitchFamily="50" charset="-127"/>
              </a:rPr>
              <a:t>Kong </a:t>
            </a:r>
            <a:r>
              <a:rPr lang="en-US" altLang="ko-KR" sz="3200" b="1" dirty="0" smtClean="0">
                <a:solidFill>
                  <a:schemeClr val="bg1"/>
                </a:solidFill>
                <a:ea typeface="굴림" pitchFamily="50" charset="-127"/>
              </a:rPr>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on </a:t>
            </a:r>
            <a:r>
              <a:rPr lang="en-US" altLang="ko-KR" sz="3200" b="1" dirty="0">
                <a:solidFill>
                  <a:schemeClr val="bg1"/>
                </a:solidFill>
                <a:ea typeface="굴림" pitchFamily="50" charset="-127"/>
              </a:rPr>
              <a:t>the South China Sea </a:t>
            </a:r>
            <a:r>
              <a:rPr lang="en-US" altLang="ko-KR" sz="3200" b="1" dirty="0" smtClean="0">
                <a:solidFill>
                  <a:schemeClr val="bg1"/>
                </a:solidFill>
                <a:ea typeface="굴림" pitchFamily="50" charset="-127"/>
              </a:rPr>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and </a:t>
            </a:r>
            <a:r>
              <a:rPr lang="en-US" altLang="ko-KR" sz="3200" b="1" dirty="0">
                <a:solidFill>
                  <a:schemeClr val="bg1"/>
                </a:solidFill>
                <a:ea typeface="굴림" pitchFamily="50" charset="-127"/>
              </a:rPr>
              <a:t>Northern Vietnam.</a:t>
            </a:r>
            <a:r>
              <a:rPr lang="en-US" altLang="ko-KR" sz="3200" dirty="0">
                <a:solidFill>
                  <a:schemeClr val="bg1"/>
                </a:solidFill>
                <a:ea typeface="굴림" pitchFamily="50" charset="-127"/>
              </a:rPr>
              <a:t> </a:t>
            </a:r>
            <a:endParaRPr lang="ko-KR" altLang="en-US" sz="3200" dirty="0">
              <a:solidFill>
                <a:schemeClr val="bg1"/>
              </a:solidFill>
              <a:ea typeface="굴림" pitchFamily="50" charset="-127"/>
            </a:endParaRPr>
          </a:p>
        </p:txBody>
      </p:sp>
      <p:sp>
        <p:nvSpPr>
          <p:cNvPr id="21509" name="Text Box 5"/>
          <p:cNvSpPr txBox="1">
            <a:spLocks noChangeArrowheads="1"/>
          </p:cNvSpPr>
          <p:nvPr/>
        </p:nvSpPr>
        <p:spPr bwMode="auto">
          <a:xfrm>
            <a:off x="4343400" y="152401"/>
            <a:ext cx="4191000" cy="784830"/>
          </a:xfrm>
          <a:prstGeom prst="rect">
            <a:avLst/>
          </a:prstGeom>
          <a:noFill/>
          <a:ln w="9525">
            <a:noFill/>
            <a:miter lim="800000"/>
            <a:headEnd/>
            <a:tailEnd/>
          </a:ln>
          <a:effectLst/>
        </p:spPr>
        <p:txBody>
          <a:bodyPr wrap="square">
            <a:spAutoFit/>
          </a:bodyPr>
          <a:lstStyle/>
          <a:p>
            <a:pPr algn="ctr">
              <a:spcBef>
                <a:spcPct val="50000"/>
              </a:spcBef>
            </a:pPr>
            <a:r>
              <a:rPr lang="en-US" altLang="ko-KR" sz="4500" b="1" dirty="0">
                <a:solidFill>
                  <a:srgbClr val="FF0000"/>
                </a:solidFill>
                <a:latin typeface="Footlight MT Light" pitchFamily="18" charset="0"/>
                <a:ea typeface="굴림" pitchFamily="50" charset="-127"/>
              </a:rPr>
              <a:t>Qin Dynasty</a:t>
            </a:r>
          </a:p>
        </p:txBody>
      </p:sp>
      <p:pic>
        <p:nvPicPr>
          <p:cNvPr id="21513" name="Picture 9" descr="Qin Dynasty"/>
          <p:cNvPicPr>
            <a:picLocks noGrp="1" noChangeAspect="1" noChangeArrowheads="1"/>
          </p:cNvPicPr>
          <p:nvPr>
            <p:ph sz="half" idx="2"/>
          </p:nvPr>
        </p:nvPicPr>
        <p:blipFill>
          <a:blip r:embed="rId3"/>
          <a:srcRect/>
          <a:stretch>
            <a:fillRect/>
          </a:stretch>
        </p:blipFill>
        <p:spPr>
          <a:xfrm>
            <a:off x="3962400" y="990600"/>
            <a:ext cx="4973638" cy="5681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8077200" cy="762000"/>
          </a:xfrm>
          <a:noFill/>
          <a:ln/>
        </p:spPr>
        <p:txBody>
          <a:bodyPr anchor="t"/>
          <a:lstStyle/>
          <a:p>
            <a:r>
              <a:rPr lang="en-US" sz="4000" b="1" dirty="0">
                <a:solidFill>
                  <a:schemeClr val="bg1"/>
                </a:solidFill>
                <a:latin typeface="Tempus Sans ITC" pitchFamily="82" charset="0"/>
              </a:rPr>
              <a:t>Qin (Ch’in) Dynasty 221-206 BCE</a:t>
            </a:r>
            <a:r>
              <a:rPr lang="en-US" dirty="0">
                <a:solidFill>
                  <a:schemeClr val="bg1"/>
                </a:solidFill>
              </a:rPr>
              <a:t/>
            </a:r>
            <a:br>
              <a:rPr lang="en-US" dirty="0">
                <a:solidFill>
                  <a:schemeClr val="bg1"/>
                </a:solidFill>
              </a:rPr>
            </a:br>
            <a:endParaRPr lang="en-US" dirty="0">
              <a:solidFill>
                <a:schemeClr val="bg1"/>
              </a:solidFill>
            </a:endParaRPr>
          </a:p>
        </p:txBody>
      </p:sp>
      <p:sp>
        <p:nvSpPr>
          <p:cNvPr id="11267" name="Rectangle 3"/>
          <p:cNvSpPr>
            <a:spLocks noGrp="1" noChangeArrowheads="1"/>
          </p:cNvSpPr>
          <p:nvPr>
            <p:ph type="body" idx="1"/>
          </p:nvPr>
        </p:nvSpPr>
        <p:spPr>
          <a:xfrm>
            <a:off x="228600" y="1066800"/>
            <a:ext cx="7772400" cy="5791200"/>
          </a:xfrm>
          <a:noFill/>
          <a:ln/>
        </p:spPr>
        <p:txBody>
          <a:bodyPr/>
          <a:lstStyle/>
          <a:p>
            <a:r>
              <a:rPr lang="en-US" dirty="0" smtClean="0">
                <a:solidFill>
                  <a:schemeClr val="bg1"/>
                </a:solidFill>
              </a:rPr>
              <a:t>Dominated </a:t>
            </a:r>
            <a:r>
              <a:rPr lang="en-US" dirty="0">
                <a:solidFill>
                  <a:schemeClr val="bg1"/>
                </a:solidFill>
              </a:rPr>
              <a:t>by “</a:t>
            </a:r>
            <a:r>
              <a:rPr lang="en-US" dirty="0">
                <a:solidFill>
                  <a:srgbClr val="FF0000"/>
                </a:solidFill>
              </a:rPr>
              <a:t>The First Emperor</a:t>
            </a:r>
            <a:r>
              <a:rPr lang="en-US" dirty="0">
                <a:solidFill>
                  <a:schemeClr val="bg1"/>
                </a:solidFill>
              </a:rPr>
              <a:t>”</a:t>
            </a:r>
          </a:p>
          <a:p>
            <a:r>
              <a:rPr lang="en-US" dirty="0">
                <a:solidFill>
                  <a:schemeClr val="bg1"/>
                </a:solidFill>
              </a:rPr>
              <a:t> </a:t>
            </a:r>
            <a:r>
              <a:rPr lang="en-US" dirty="0">
                <a:solidFill>
                  <a:srgbClr val="FF0000"/>
                </a:solidFill>
              </a:rPr>
              <a:t>Qin Shi </a:t>
            </a:r>
            <a:r>
              <a:rPr lang="en-US" dirty="0" err="1">
                <a:solidFill>
                  <a:srgbClr val="FF0000"/>
                </a:solidFill>
              </a:rPr>
              <a:t>Huangdi</a:t>
            </a:r>
            <a:r>
              <a:rPr lang="en-US" dirty="0">
                <a:solidFill>
                  <a:srgbClr val="FF0000"/>
                </a:solidFill>
              </a:rPr>
              <a:t>  </a:t>
            </a:r>
            <a:r>
              <a:rPr lang="en-US" dirty="0" smtClean="0">
                <a:solidFill>
                  <a:schemeClr val="bg1"/>
                </a:solidFill>
              </a:rPr>
              <a:t/>
            </a:r>
            <a:br>
              <a:rPr lang="en-US" dirty="0" smtClean="0">
                <a:solidFill>
                  <a:schemeClr val="bg1"/>
                </a:solidFill>
              </a:rPr>
            </a:br>
            <a:r>
              <a:rPr lang="en-US" dirty="0" smtClean="0">
                <a:solidFill>
                  <a:schemeClr val="bg1"/>
                </a:solidFill>
              </a:rPr>
              <a:t>(</a:t>
            </a:r>
            <a:r>
              <a:rPr lang="en-US" dirty="0">
                <a:solidFill>
                  <a:schemeClr val="bg1"/>
                </a:solidFill>
              </a:rPr>
              <a:t>Chin Shi Huang Ti)</a:t>
            </a:r>
          </a:p>
          <a:p>
            <a:r>
              <a:rPr lang="en-US" dirty="0" smtClean="0">
                <a:solidFill>
                  <a:schemeClr val="bg1"/>
                </a:solidFill>
              </a:rPr>
              <a:t>Ambitious = </a:t>
            </a:r>
            <a:r>
              <a:rPr lang="en-US" dirty="0">
                <a:solidFill>
                  <a:schemeClr val="bg1"/>
                </a:solidFill>
              </a:rPr>
              <a:t>understatement</a:t>
            </a:r>
          </a:p>
          <a:p>
            <a:r>
              <a:rPr lang="en-US" dirty="0">
                <a:solidFill>
                  <a:schemeClr val="bg1"/>
                </a:solidFill>
              </a:rPr>
              <a:t>centralized the </a:t>
            </a:r>
            <a:r>
              <a:rPr lang="en-US" dirty="0" smtClean="0">
                <a:solidFill>
                  <a:schemeClr val="bg1"/>
                </a:solidFill>
              </a:rPr>
              <a:t>government </a:t>
            </a:r>
            <a:br>
              <a:rPr lang="en-US" dirty="0" smtClean="0">
                <a:solidFill>
                  <a:schemeClr val="bg1"/>
                </a:solidFill>
              </a:rPr>
            </a:br>
            <a:r>
              <a:rPr lang="en-US" dirty="0" smtClean="0">
                <a:solidFill>
                  <a:schemeClr val="bg1"/>
                </a:solidFill>
              </a:rPr>
              <a:t>by eliminating  the</a:t>
            </a:r>
            <a:br>
              <a:rPr lang="en-US" dirty="0" smtClean="0">
                <a:solidFill>
                  <a:schemeClr val="bg1"/>
                </a:solidFill>
              </a:rPr>
            </a:br>
            <a:r>
              <a:rPr lang="en-US" dirty="0" smtClean="0">
                <a:solidFill>
                  <a:srgbClr val="FF0000"/>
                </a:solidFill>
              </a:rPr>
              <a:t>feudal </a:t>
            </a:r>
            <a:r>
              <a:rPr lang="en-US" dirty="0" smtClean="0">
                <a:solidFill>
                  <a:schemeClr val="bg1"/>
                </a:solidFill>
              </a:rPr>
              <a:t>(</a:t>
            </a:r>
            <a:r>
              <a:rPr lang="en-US" dirty="0" smtClean="0">
                <a:solidFill>
                  <a:srgbClr val="FF0000"/>
                </a:solidFill>
              </a:rPr>
              <a:t>land for military service</a:t>
            </a:r>
            <a:r>
              <a:rPr lang="en-US" dirty="0" smtClean="0">
                <a:solidFill>
                  <a:schemeClr val="bg1"/>
                </a:solidFill>
              </a:rPr>
              <a:t>) </a:t>
            </a:r>
            <a:r>
              <a:rPr lang="en-US" dirty="0">
                <a:solidFill>
                  <a:schemeClr val="bg1"/>
                </a:solidFill>
              </a:rPr>
              <a:t>lords</a:t>
            </a:r>
          </a:p>
          <a:p>
            <a:r>
              <a:rPr lang="en-US" dirty="0">
                <a:solidFill>
                  <a:schemeClr val="bg1"/>
                </a:solidFill>
              </a:rPr>
              <a:t>constructed roads and canals</a:t>
            </a:r>
          </a:p>
          <a:p>
            <a:r>
              <a:rPr lang="en-US" dirty="0">
                <a:solidFill>
                  <a:srgbClr val="FF0000"/>
                </a:solidFill>
              </a:rPr>
              <a:t>The Great </a:t>
            </a:r>
            <a:r>
              <a:rPr lang="en-US" dirty="0" smtClean="0">
                <a:solidFill>
                  <a:srgbClr val="FF0000"/>
                </a:solidFill>
              </a:rPr>
              <a:t>Wall (to keep out invaders)</a:t>
            </a:r>
            <a:endParaRPr lang="en-US" dirty="0">
              <a:solidFill>
                <a:schemeClr val="bg1"/>
              </a:solidFill>
            </a:endParaRPr>
          </a:p>
          <a:p>
            <a:r>
              <a:rPr lang="en-US" dirty="0">
                <a:solidFill>
                  <a:schemeClr val="bg1"/>
                </a:solidFill>
              </a:rPr>
              <a:t>An amazing tomb found in 20th </a:t>
            </a:r>
            <a:r>
              <a:rPr lang="en-US" dirty="0" smtClean="0">
                <a:solidFill>
                  <a:schemeClr val="bg1"/>
                </a:solidFill>
              </a:rPr>
              <a:t>Century</a:t>
            </a:r>
            <a:endParaRPr lang="en-US" sz="2000" dirty="0">
              <a:solidFill>
                <a:schemeClr val="bg1"/>
              </a:solidFill>
            </a:endParaRPr>
          </a:p>
        </p:txBody>
      </p:sp>
      <p:pic>
        <p:nvPicPr>
          <p:cNvPr id="31746" name="Picture 2"/>
          <p:cNvPicPr>
            <a:picLocks noChangeAspect="1" noChangeArrowheads="1"/>
          </p:cNvPicPr>
          <p:nvPr/>
        </p:nvPicPr>
        <p:blipFill>
          <a:blip r:embed="rId3"/>
          <a:srcRect/>
          <a:stretch>
            <a:fillRect/>
          </a:stretch>
        </p:blipFill>
        <p:spPr bwMode="auto">
          <a:xfrm>
            <a:off x="6172200" y="1676400"/>
            <a:ext cx="2552700" cy="2552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Effect transition="in" filter="fade">
                                      <p:cBhvr>
                                        <p:cTn id="42" dur="1000"/>
                                        <p:tgtEl>
                                          <p:spTgt spid="11267">
                                            <p:txEl>
                                              <p:pRg st="5" end="5"/>
                                            </p:txEl>
                                          </p:spTgt>
                                        </p:tgtEl>
                                      </p:cBhvr>
                                    </p:animEffect>
                                    <p:anim calcmode="lin" valueType="num">
                                      <p:cBhvr>
                                        <p:cTn id="4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Effect transition="in" filter="fade">
                                      <p:cBhvr>
                                        <p:cTn id="49" dur="1000"/>
                                        <p:tgtEl>
                                          <p:spTgt spid="11267">
                                            <p:txEl>
                                              <p:pRg st="6" end="6"/>
                                            </p:txEl>
                                          </p:spTgt>
                                        </p:tgtEl>
                                      </p:cBhvr>
                                    </p:animEffect>
                                    <p:anim calcmode="lin" valueType="num">
                                      <p:cBhvr>
                                        <p:cTn id="5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3561" name="Rectangle 9"/>
          <p:cNvSpPr>
            <a:spLocks noChangeArrowheads="1"/>
          </p:cNvSpPr>
          <p:nvPr/>
        </p:nvSpPr>
        <p:spPr bwMode="auto">
          <a:xfrm>
            <a:off x="0" y="1447800"/>
            <a:ext cx="2971800" cy="3505200"/>
          </a:xfrm>
          <a:prstGeom prst="rect">
            <a:avLst/>
          </a:prstGeom>
          <a:noFill/>
          <a:ln w="9525">
            <a:noFill/>
            <a:miter lim="800000"/>
            <a:headEnd/>
            <a:tailEnd/>
          </a:ln>
          <a:effectLst/>
        </p:spPr>
        <p:txBody>
          <a:bodyPr/>
          <a:lstStyle/>
          <a:p>
            <a:pPr marL="342900" indent="-342900">
              <a:lnSpc>
                <a:spcPct val="80000"/>
              </a:lnSpc>
              <a:spcBef>
                <a:spcPct val="20000"/>
              </a:spcBef>
            </a:pPr>
            <a:r>
              <a:rPr lang="en-US" altLang="ko-KR" sz="3200" b="1" dirty="0" smtClean="0">
                <a:solidFill>
                  <a:schemeClr val="bg1"/>
                </a:solidFill>
                <a:ea typeface="굴림" pitchFamily="50" charset="-127"/>
              </a:rPr>
              <a:t>   Extended </a:t>
            </a:r>
            <a:r>
              <a:rPr lang="en-US" altLang="ko-KR" sz="3200" b="1" dirty="0">
                <a:solidFill>
                  <a:schemeClr val="bg1"/>
                </a:solidFill>
                <a:ea typeface="굴림" pitchFamily="50" charset="-127"/>
              </a:rPr>
              <a:t>to Korea, </a:t>
            </a:r>
            <a:r>
              <a:rPr lang="en-US" altLang="ko-KR" sz="3200" b="1" dirty="0" smtClean="0">
                <a:solidFill>
                  <a:schemeClr val="bg1"/>
                </a:solidFill>
                <a:ea typeface="굴림" pitchFamily="50" charset="-127"/>
              </a:rPr>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Indochina</a:t>
            </a:r>
            <a:r>
              <a:rPr lang="en-US" altLang="ko-KR" sz="3200" b="1" dirty="0">
                <a:solidFill>
                  <a:schemeClr val="bg1"/>
                </a:solidFill>
                <a:ea typeface="굴림" pitchFamily="50" charset="-127"/>
              </a:rPr>
              <a:t>, </a:t>
            </a:r>
            <a:r>
              <a:rPr lang="en-US" altLang="ko-KR" sz="3200" b="1" dirty="0" smtClean="0">
                <a:solidFill>
                  <a:schemeClr val="bg1"/>
                </a:solidFill>
                <a:ea typeface="굴림" pitchFamily="50" charset="-127"/>
              </a:rPr>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and </a:t>
            </a:r>
            <a:br>
              <a:rPr lang="en-US" altLang="ko-KR" sz="3200" b="1" dirty="0" smtClean="0">
                <a:solidFill>
                  <a:schemeClr val="bg1"/>
                </a:solidFill>
                <a:ea typeface="굴림" pitchFamily="50" charset="-127"/>
              </a:rPr>
            </a:br>
            <a:r>
              <a:rPr lang="en-US" altLang="ko-KR" sz="3200" b="1" dirty="0" smtClean="0">
                <a:solidFill>
                  <a:schemeClr val="bg1"/>
                </a:solidFill>
                <a:ea typeface="굴림" pitchFamily="50" charset="-127"/>
              </a:rPr>
              <a:t>Central </a:t>
            </a:r>
          </a:p>
          <a:p>
            <a:pPr marL="342900" indent="-342900">
              <a:lnSpc>
                <a:spcPct val="80000"/>
              </a:lnSpc>
              <a:spcBef>
                <a:spcPct val="20000"/>
              </a:spcBef>
            </a:pPr>
            <a:r>
              <a:rPr lang="en-US" altLang="ko-KR" sz="3200" b="1" dirty="0">
                <a:solidFill>
                  <a:schemeClr val="bg1"/>
                </a:solidFill>
                <a:ea typeface="굴림" pitchFamily="50" charset="-127"/>
              </a:rPr>
              <a:t> </a:t>
            </a:r>
            <a:r>
              <a:rPr lang="en-US" altLang="ko-KR" sz="3200" b="1" dirty="0" smtClean="0">
                <a:solidFill>
                  <a:schemeClr val="bg1"/>
                </a:solidFill>
                <a:ea typeface="굴림" pitchFamily="50" charset="-127"/>
              </a:rPr>
              <a:t>   Asia</a:t>
            </a:r>
            <a:r>
              <a:rPr lang="en-US" altLang="ko-KR" sz="3200" b="1" dirty="0">
                <a:solidFill>
                  <a:schemeClr val="bg1"/>
                </a:solidFill>
                <a:ea typeface="굴림" pitchFamily="50" charset="-127"/>
              </a:rPr>
              <a:t>.</a:t>
            </a:r>
            <a:endParaRPr lang="ko-KR" altLang="en-US" sz="3200" dirty="0">
              <a:solidFill>
                <a:schemeClr val="bg1"/>
              </a:solidFill>
              <a:ea typeface="굴림" pitchFamily="50" charset="-127"/>
            </a:endParaRPr>
          </a:p>
        </p:txBody>
      </p:sp>
      <p:pic>
        <p:nvPicPr>
          <p:cNvPr id="23562" name="Picture 10"/>
          <p:cNvPicPr>
            <a:picLocks noChangeAspect="1" noChangeArrowheads="1"/>
          </p:cNvPicPr>
          <p:nvPr/>
        </p:nvPicPr>
        <p:blipFill>
          <a:blip r:embed="rId3"/>
          <a:srcRect/>
          <a:stretch>
            <a:fillRect/>
          </a:stretch>
        </p:blipFill>
        <p:spPr bwMode="auto">
          <a:xfrm>
            <a:off x="3124200" y="1219200"/>
            <a:ext cx="5791200" cy="5390642"/>
          </a:xfrm>
          <a:prstGeom prst="rect">
            <a:avLst/>
          </a:prstGeom>
          <a:noFill/>
          <a:ln w="9525">
            <a:noFill/>
            <a:miter lim="800000"/>
            <a:headEnd/>
            <a:tailEnd/>
          </a:ln>
          <a:effectLst/>
        </p:spPr>
      </p:pic>
      <p:sp>
        <p:nvSpPr>
          <p:cNvPr id="11" name="Text Box 5"/>
          <p:cNvSpPr txBox="1">
            <a:spLocks noChangeArrowheads="1"/>
          </p:cNvSpPr>
          <p:nvPr/>
        </p:nvSpPr>
        <p:spPr bwMode="auto">
          <a:xfrm>
            <a:off x="4343400" y="152401"/>
            <a:ext cx="4191000" cy="784830"/>
          </a:xfrm>
          <a:prstGeom prst="rect">
            <a:avLst/>
          </a:prstGeom>
          <a:noFill/>
          <a:ln w="9525">
            <a:noFill/>
            <a:miter lim="800000"/>
            <a:headEnd/>
            <a:tailEnd/>
          </a:ln>
          <a:effectLst/>
        </p:spPr>
        <p:txBody>
          <a:bodyPr wrap="square">
            <a:spAutoFit/>
          </a:bodyPr>
          <a:lstStyle/>
          <a:p>
            <a:pPr algn="ctr">
              <a:spcBef>
                <a:spcPct val="50000"/>
              </a:spcBef>
            </a:pPr>
            <a:r>
              <a:rPr lang="en-US" altLang="ko-KR" sz="4500" b="1" dirty="0" smtClean="0">
                <a:solidFill>
                  <a:srgbClr val="FF0000"/>
                </a:solidFill>
                <a:latin typeface="Footlight MT Light" pitchFamily="18" charset="0"/>
                <a:ea typeface="굴림" pitchFamily="50" charset="-127"/>
              </a:rPr>
              <a:t>Han </a:t>
            </a:r>
            <a:r>
              <a:rPr lang="en-US" altLang="ko-KR" sz="4500" b="1" dirty="0">
                <a:solidFill>
                  <a:srgbClr val="FF0000"/>
                </a:solidFill>
                <a:latin typeface="Footlight MT Light" pitchFamily="18" charset="0"/>
                <a:ea typeface="굴림" pitchFamily="50" charset="-127"/>
              </a:rPr>
              <a:t>Dynasty</a:t>
            </a:r>
          </a:p>
        </p:txBody>
      </p:sp>
      <p:sp>
        <p:nvSpPr>
          <p:cNvPr id="12" name="Rectangle 2"/>
          <p:cNvSpPr>
            <a:spLocks noGrp="1" noChangeArrowheads="1"/>
          </p:cNvSpPr>
          <p:nvPr>
            <p:ph type="title"/>
          </p:nvPr>
        </p:nvSpPr>
        <p:spPr>
          <a:xfrm>
            <a:off x="152400" y="0"/>
            <a:ext cx="3657600" cy="838200"/>
          </a:xfrm>
        </p:spPr>
        <p:txBody>
          <a:bodyPr/>
          <a:lstStyle/>
          <a:p>
            <a:r>
              <a:rPr lang="en-US" altLang="ko-KR" sz="5000" dirty="0" smtClean="0">
                <a:solidFill>
                  <a:srgbClr val="FFFF00"/>
                </a:solidFill>
                <a:latin typeface="Franklin Gothic Heavy" pitchFamily="34" charset="0"/>
                <a:ea typeface="굴림" pitchFamily="50" charset="-127"/>
              </a:rPr>
              <a:t>Geography:</a:t>
            </a:r>
            <a:endParaRPr lang="en-US" altLang="ko-KR" sz="5000" dirty="0">
              <a:solidFill>
                <a:srgbClr val="FFFF00"/>
              </a:solidFill>
              <a:latin typeface="Franklin Gothic Heavy" pitchFamily="34" charset="0"/>
              <a:ea typeface="굴림" pitchFamily="50"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3886200" cy="1295400"/>
          </a:xfrm>
        </p:spPr>
        <p:txBody>
          <a:bodyPr/>
          <a:lstStyle/>
          <a:p>
            <a:r>
              <a:rPr lang="en-US" sz="4000" b="1" dirty="0">
                <a:solidFill>
                  <a:schemeClr val="bg1"/>
                </a:solidFill>
                <a:latin typeface="Tempus Sans ITC" pitchFamily="82" charset="0"/>
              </a:rPr>
              <a:t> </a:t>
            </a:r>
            <a:r>
              <a:rPr lang="en-US" sz="4000" b="1" dirty="0">
                <a:solidFill>
                  <a:srgbClr val="FF0000"/>
                </a:solidFill>
                <a:latin typeface="Tempus Sans ITC" pitchFamily="82" charset="0"/>
              </a:rPr>
              <a:t>Han Dynasty </a:t>
            </a:r>
            <a:r>
              <a:rPr lang="en-US" sz="4000" b="1" dirty="0" smtClean="0">
                <a:solidFill>
                  <a:schemeClr val="bg1"/>
                </a:solidFill>
                <a:latin typeface="Tempus Sans ITC" pitchFamily="82" charset="0"/>
              </a:rPr>
              <a:t/>
            </a:r>
            <a:br>
              <a:rPr lang="en-US" sz="4000" b="1" dirty="0" smtClean="0">
                <a:solidFill>
                  <a:schemeClr val="bg1"/>
                </a:solidFill>
                <a:latin typeface="Tempus Sans ITC" pitchFamily="82" charset="0"/>
              </a:rPr>
            </a:br>
            <a:r>
              <a:rPr lang="en-US" sz="3200" b="1" dirty="0" smtClean="0">
                <a:solidFill>
                  <a:schemeClr val="bg1"/>
                </a:solidFill>
                <a:latin typeface="Tempus Sans ITC" pitchFamily="82" charset="0"/>
              </a:rPr>
              <a:t>202BCE-220 CE </a:t>
            </a:r>
            <a:br>
              <a:rPr lang="en-US" sz="3200" b="1" dirty="0" smtClean="0">
                <a:solidFill>
                  <a:schemeClr val="bg1"/>
                </a:solidFill>
                <a:latin typeface="Tempus Sans ITC" pitchFamily="82" charset="0"/>
              </a:rPr>
            </a:br>
            <a:r>
              <a:rPr lang="en-US" sz="3200" b="1" dirty="0" smtClean="0">
                <a:solidFill>
                  <a:schemeClr val="bg1"/>
                </a:solidFill>
                <a:latin typeface="Tempus Sans ITC" pitchFamily="82" charset="0"/>
              </a:rPr>
              <a:t>(</a:t>
            </a:r>
            <a:r>
              <a:rPr lang="en-US" sz="3200" b="1" dirty="0">
                <a:solidFill>
                  <a:schemeClr val="bg1"/>
                </a:solidFill>
                <a:latin typeface="Tempus Sans ITC" pitchFamily="82" charset="0"/>
              </a:rPr>
              <a:t>Roman Times</a:t>
            </a:r>
            <a:r>
              <a:rPr lang="en-US" sz="3200" b="1" dirty="0">
                <a:solidFill>
                  <a:schemeClr val="bg1"/>
                </a:solidFill>
              </a:rPr>
              <a:t>)</a:t>
            </a:r>
            <a:endParaRPr lang="en-US" sz="4000" b="1" dirty="0">
              <a:solidFill>
                <a:schemeClr val="bg1"/>
              </a:solidFill>
            </a:endParaRPr>
          </a:p>
        </p:txBody>
      </p:sp>
      <p:sp>
        <p:nvSpPr>
          <p:cNvPr id="19459" name="Rectangle 3"/>
          <p:cNvSpPr>
            <a:spLocks noGrp="1" noChangeArrowheads="1"/>
          </p:cNvSpPr>
          <p:nvPr>
            <p:ph type="body" idx="1"/>
          </p:nvPr>
        </p:nvSpPr>
        <p:spPr>
          <a:xfrm>
            <a:off x="3581400" y="457200"/>
            <a:ext cx="5334000" cy="5334000"/>
          </a:xfrm>
        </p:spPr>
        <p:txBody>
          <a:bodyPr/>
          <a:lstStyle/>
          <a:p>
            <a:r>
              <a:rPr lang="en-US" sz="2800" dirty="0">
                <a:solidFill>
                  <a:schemeClr val="bg1"/>
                </a:solidFill>
              </a:rPr>
              <a:t>Similar: built cities, officials to </a:t>
            </a:r>
            <a:r>
              <a:rPr lang="en-US" sz="2800" dirty="0" smtClean="0">
                <a:solidFill>
                  <a:schemeClr val="bg1"/>
                </a:solidFill>
              </a:rPr>
              <a:t/>
            </a:r>
            <a:br>
              <a:rPr lang="en-US" sz="2800" dirty="0" smtClean="0">
                <a:solidFill>
                  <a:schemeClr val="bg1"/>
                </a:solidFill>
              </a:rPr>
            </a:br>
            <a:r>
              <a:rPr lang="en-US" sz="2800" dirty="0" smtClean="0">
                <a:solidFill>
                  <a:schemeClr val="bg1"/>
                </a:solidFill>
              </a:rPr>
              <a:t>carry </a:t>
            </a:r>
            <a:r>
              <a:rPr lang="en-US" sz="2800" dirty="0">
                <a:solidFill>
                  <a:schemeClr val="bg1"/>
                </a:solidFill>
              </a:rPr>
              <a:t>out edicts, heavy taxes </a:t>
            </a:r>
            <a:r>
              <a:rPr lang="en-US" sz="2800" dirty="0" smtClean="0">
                <a:solidFill>
                  <a:schemeClr val="bg1"/>
                </a:solidFill>
              </a:rPr>
              <a:t/>
            </a:r>
            <a:br>
              <a:rPr lang="en-US" sz="2800" dirty="0" smtClean="0">
                <a:solidFill>
                  <a:schemeClr val="bg1"/>
                </a:solidFill>
              </a:rPr>
            </a:br>
            <a:r>
              <a:rPr lang="en-US" sz="2800" dirty="0" smtClean="0">
                <a:solidFill>
                  <a:srgbClr val="FF0000"/>
                </a:solidFill>
              </a:rPr>
              <a:t>collapsed </a:t>
            </a:r>
            <a:r>
              <a:rPr lang="en-US" sz="2800" dirty="0">
                <a:solidFill>
                  <a:srgbClr val="FF0000"/>
                </a:solidFill>
              </a:rPr>
              <a:t>under invasions </a:t>
            </a:r>
            <a:r>
              <a:rPr lang="en-US" sz="2800" dirty="0">
                <a:solidFill>
                  <a:schemeClr val="bg1"/>
                </a:solidFill>
              </a:rPr>
              <a:t>and </a:t>
            </a:r>
            <a:r>
              <a:rPr lang="en-US" sz="2800" dirty="0" smtClean="0">
                <a:solidFill>
                  <a:schemeClr val="bg1"/>
                </a:solidFill>
              </a:rPr>
              <a:t/>
            </a:r>
            <a:br>
              <a:rPr lang="en-US" sz="2800" dirty="0" smtClean="0">
                <a:solidFill>
                  <a:schemeClr val="bg1"/>
                </a:solidFill>
              </a:rPr>
            </a:br>
            <a:r>
              <a:rPr lang="en-US" sz="2800" dirty="0" smtClean="0">
                <a:solidFill>
                  <a:srgbClr val="FF0000"/>
                </a:solidFill>
              </a:rPr>
              <a:t>internal </a:t>
            </a:r>
            <a:r>
              <a:rPr lang="en-US" sz="2800" dirty="0">
                <a:solidFill>
                  <a:srgbClr val="FF0000"/>
                </a:solidFill>
              </a:rPr>
              <a:t>revolts </a:t>
            </a:r>
          </a:p>
          <a:p>
            <a:r>
              <a:rPr lang="en-US" sz="2800" dirty="0" smtClean="0">
                <a:solidFill>
                  <a:srgbClr val="FF0000"/>
                </a:solidFill>
              </a:rPr>
              <a:t>Contact/Trade</a:t>
            </a:r>
            <a:r>
              <a:rPr lang="en-US" sz="2800" dirty="0" smtClean="0">
                <a:solidFill>
                  <a:schemeClr val="bg1"/>
                </a:solidFill>
              </a:rPr>
              <a:t> along </a:t>
            </a:r>
            <a:r>
              <a:rPr lang="en-US" sz="2800" dirty="0">
                <a:solidFill>
                  <a:schemeClr val="bg1"/>
                </a:solidFill>
              </a:rPr>
              <a:t>the </a:t>
            </a:r>
            <a:r>
              <a:rPr lang="en-US" sz="2800" dirty="0">
                <a:solidFill>
                  <a:srgbClr val="FF0000"/>
                </a:solidFill>
              </a:rPr>
              <a:t>Silk </a:t>
            </a:r>
            <a:r>
              <a:rPr lang="en-US" sz="2800" dirty="0" smtClean="0">
                <a:solidFill>
                  <a:srgbClr val="FF0000"/>
                </a:solidFill>
              </a:rPr>
              <a:t>Road</a:t>
            </a:r>
            <a:br>
              <a:rPr lang="en-US" sz="2800" dirty="0" smtClean="0">
                <a:solidFill>
                  <a:srgbClr val="FF0000"/>
                </a:solidFill>
              </a:rPr>
            </a:br>
            <a:r>
              <a:rPr lang="en-US" sz="2800" dirty="0" smtClean="0">
                <a:solidFill>
                  <a:schemeClr val="bg1"/>
                </a:solidFill>
              </a:rPr>
              <a:t>Combination </a:t>
            </a:r>
            <a:r>
              <a:rPr lang="en-US" sz="2800" dirty="0">
                <a:solidFill>
                  <a:schemeClr val="bg1"/>
                </a:solidFill>
              </a:rPr>
              <a:t>of </a:t>
            </a:r>
            <a:r>
              <a:rPr lang="en-US" sz="2800" dirty="0">
                <a:solidFill>
                  <a:srgbClr val="FF0000"/>
                </a:solidFill>
              </a:rPr>
              <a:t>Confucius </a:t>
            </a:r>
            <a:r>
              <a:rPr lang="en-US" sz="2800" dirty="0">
                <a:solidFill>
                  <a:schemeClr val="bg1"/>
                </a:solidFill>
              </a:rPr>
              <a:t>and </a:t>
            </a:r>
            <a:r>
              <a:rPr lang="en-US" sz="2800" dirty="0" smtClean="0">
                <a:solidFill>
                  <a:schemeClr val="bg1"/>
                </a:solidFill>
              </a:rPr>
              <a:t/>
            </a:r>
            <a:br>
              <a:rPr lang="en-US" sz="2800" dirty="0" smtClean="0">
                <a:solidFill>
                  <a:schemeClr val="bg1"/>
                </a:solidFill>
              </a:rPr>
            </a:br>
            <a:r>
              <a:rPr lang="en-US" sz="2800" dirty="0" smtClean="0">
                <a:solidFill>
                  <a:srgbClr val="FF0000"/>
                </a:solidFill>
              </a:rPr>
              <a:t>Legalism (humans are evil and </a:t>
            </a:r>
            <a:br>
              <a:rPr lang="en-US" sz="2800" dirty="0" smtClean="0">
                <a:solidFill>
                  <a:srgbClr val="FF0000"/>
                </a:solidFill>
              </a:rPr>
            </a:br>
            <a:r>
              <a:rPr lang="en-US" sz="2800" dirty="0" smtClean="0">
                <a:solidFill>
                  <a:srgbClr val="FF0000"/>
                </a:solidFill>
              </a:rPr>
              <a:t>need to be controlled using </a:t>
            </a:r>
            <a:br>
              <a:rPr lang="en-US" sz="2800" dirty="0" smtClean="0">
                <a:solidFill>
                  <a:srgbClr val="FF0000"/>
                </a:solidFill>
              </a:rPr>
            </a:br>
            <a:r>
              <a:rPr lang="en-US" sz="2800" dirty="0" smtClean="0">
                <a:solidFill>
                  <a:srgbClr val="FF0000"/>
                </a:solidFill>
              </a:rPr>
              <a:t>laws in order to prevent chaos)</a:t>
            </a:r>
            <a:endParaRPr lang="en-US" sz="2800" dirty="0">
              <a:solidFill>
                <a:srgbClr val="FF0000"/>
              </a:solidFill>
            </a:endParaRPr>
          </a:p>
          <a:p>
            <a:r>
              <a:rPr lang="en-US" sz="2800" dirty="0" smtClean="0">
                <a:solidFill>
                  <a:srgbClr val="FF0000"/>
                </a:solidFill>
              </a:rPr>
              <a:t>Advanced </a:t>
            </a:r>
            <a:r>
              <a:rPr lang="en-US" sz="2800" dirty="0">
                <a:solidFill>
                  <a:srgbClr val="FF0000"/>
                </a:solidFill>
              </a:rPr>
              <a:t>in science and literature</a:t>
            </a:r>
          </a:p>
          <a:p>
            <a:r>
              <a:rPr lang="en-US" sz="2800" dirty="0" smtClean="0">
                <a:solidFill>
                  <a:schemeClr val="bg1"/>
                </a:solidFill>
              </a:rPr>
              <a:t>Invented </a:t>
            </a:r>
            <a:r>
              <a:rPr lang="en-US" sz="2800" dirty="0" smtClean="0">
                <a:solidFill>
                  <a:srgbClr val="FF0000"/>
                </a:solidFill>
              </a:rPr>
              <a:t>paper</a:t>
            </a:r>
            <a:r>
              <a:rPr lang="en-US" sz="2800" dirty="0">
                <a:solidFill>
                  <a:srgbClr val="FF0000"/>
                </a:solidFill>
              </a:rPr>
              <a:t>,</a:t>
            </a:r>
            <a:r>
              <a:rPr lang="en-US" sz="2800" dirty="0">
                <a:solidFill>
                  <a:schemeClr val="bg1"/>
                </a:solidFill>
              </a:rPr>
              <a:t> </a:t>
            </a:r>
            <a:r>
              <a:rPr lang="en-US" sz="2800" dirty="0" smtClean="0">
                <a:solidFill>
                  <a:schemeClr val="bg1"/>
                </a:solidFill>
              </a:rPr>
              <a:t> </a:t>
            </a:r>
            <a:r>
              <a:rPr lang="en-US" sz="2800" dirty="0" smtClean="0">
                <a:solidFill>
                  <a:srgbClr val="FF0000"/>
                </a:solidFill>
              </a:rPr>
              <a:t>magnetic compass</a:t>
            </a:r>
            <a:endParaRPr lang="en-US" sz="2800" dirty="0"/>
          </a:p>
        </p:txBody>
      </p:sp>
      <p:pic>
        <p:nvPicPr>
          <p:cNvPr id="32770" name="Picture 2"/>
          <p:cNvPicPr>
            <a:picLocks noChangeAspect="1" noChangeArrowheads="1"/>
          </p:cNvPicPr>
          <p:nvPr/>
        </p:nvPicPr>
        <p:blipFill>
          <a:blip r:embed="rId3"/>
          <a:srcRect/>
          <a:stretch>
            <a:fillRect/>
          </a:stretch>
        </p:blipFill>
        <p:spPr bwMode="auto">
          <a:xfrm>
            <a:off x="0" y="1676400"/>
            <a:ext cx="3581400" cy="457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anim calcmode="lin" valueType="num">
                                      <p:cBhvr>
                                        <p:cTn id="8"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500"/>
                                        <p:tgtEl>
                                          <p:spTgt spid="19459">
                                            <p:txEl>
                                              <p:pRg st="1" end="1"/>
                                            </p:txEl>
                                          </p:spTgt>
                                        </p:tgtEl>
                                      </p:cBhvr>
                                    </p:animEffect>
                                    <p:anim calcmode="lin" valueType="num">
                                      <p:cBhvr>
                                        <p:cTn id="15"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500"/>
                                        <p:tgtEl>
                                          <p:spTgt spid="19459">
                                            <p:txEl>
                                              <p:pRg st="2" end="2"/>
                                            </p:txEl>
                                          </p:spTgt>
                                        </p:tgtEl>
                                      </p:cBhvr>
                                    </p:animEffect>
                                    <p:anim calcmode="lin" valueType="num">
                                      <p:cBhvr>
                                        <p:cTn id="2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500"/>
                                        <p:tgtEl>
                                          <p:spTgt spid="19459">
                                            <p:txEl>
                                              <p:pRg st="3" end="3"/>
                                            </p:txEl>
                                          </p:spTgt>
                                        </p:tgtEl>
                                      </p:cBhvr>
                                    </p:animEffect>
                                    <p:anim calcmode="lin" valueType="num">
                                      <p:cBhvr>
                                        <p:cTn id="2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505</Words>
  <Application>Microsoft PowerPoint</Application>
  <PresentationFormat>On-screen Show (4:3)</PresentationFormat>
  <Paragraphs>96</Paragraphs>
  <Slides>16</Slides>
  <Notes>16</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Ancient China Qin and Han Dynasties </vt:lpstr>
      <vt:lpstr>Slide 2</vt:lpstr>
      <vt:lpstr>Slide 3</vt:lpstr>
      <vt:lpstr>Slide 4</vt:lpstr>
      <vt:lpstr>Important Dynasties</vt:lpstr>
      <vt:lpstr>Geography:</vt:lpstr>
      <vt:lpstr>Qin (Ch’in) Dynasty 221-206 BCE </vt:lpstr>
      <vt:lpstr>Geography:</vt:lpstr>
      <vt:lpstr> Han Dynasty  202BCE-220 CE  (Roman Times)</vt:lpstr>
      <vt:lpstr>Slide 10</vt:lpstr>
      <vt:lpstr>Slide 11</vt:lpstr>
      <vt:lpstr>Slide 12</vt:lpstr>
      <vt:lpstr>Slide 13</vt:lpstr>
      <vt:lpstr>Slide 14</vt:lpstr>
      <vt:lpstr>Slide 15</vt:lpstr>
      <vt:lpstr>Slide 16</vt:lpstr>
    </vt:vector>
  </TitlesOfParts>
  <Company>Federal Way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 and Han China</dc:title>
  <dc:creator>Federal Way Public Schools</dc:creator>
  <cp:lastModifiedBy> </cp:lastModifiedBy>
  <cp:revision>36</cp:revision>
  <dcterms:created xsi:type="dcterms:W3CDTF">2007-09-28T18:06:21Z</dcterms:created>
  <dcterms:modified xsi:type="dcterms:W3CDTF">2010-11-07T22:22:22Z</dcterms:modified>
</cp:coreProperties>
</file>