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18"/>
  </p:notesMasterIdLst>
  <p:sldIdLst>
    <p:sldId id="273" r:id="rId2"/>
    <p:sldId id="263" r:id="rId3"/>
    <p:sldId id="274" r:id="rId4"/>
    <p:sldId id="275" r:id="rId5"/>
    <p:sldId id="276" r:id="rId6"/>
    <p:sldId id="277" r:id="rId7"/>
    <p:sldId id="279" r:id="rId8"/>
    <p:sldId id="278" r:id="rId9"/>
    <p:sldId id="281" r:id="rId10"/>
    <p:sldId id="280" r:id="rId11"/>
    <p:sldId id="265" r:id="rId12"/>
    <p:sldId id="262" r:id="rId13"/>
    <p:sldId id="261" r:id="rId14"/>
    <p:sldId id="258" r:id="rId15"/>
    <p:sldId id="256" r:id="rId16"/>
    <p:sldId id="269" r:id="rId17"/>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1394" autoAdjust="0"/>
  </p:normalViewPr>
  <p:slideViewPr>
    <p:cSldViewPr>
      <p:cViewPr varScale="1">
        <p:scale>
          <a:sx n="67" d="100"/>
          <a:sy n="67" d="100"/>
        </p:scale>
        <p:origin x="-40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12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3316"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12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2C2049D-23F3-45E5-AF12-FDF59D31BC1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p:spPr>
        <p:txBody>
          <a:bodyPr/>
          <a:lstStyle/>
          <a:p>
            <a:endParaRPr lang="en-US" smtClean="0"/>
          </a:p>
        </p:txBody>
      </p:sp>
      <p:sp>
        <p:nvSpPr>
          <p:cNvPr id="14340" name="Slide Number Placeholder 3"/>
          <p:cNvSpPr>
            <a:spLocks noGrp="1"/>
          </p:cNvSpPr>
          <p:nvPr>
            <p:ph type="sldNum" sz="quarter" idx="5"/>
          </p:nvPr>
        </p:nvSpPr>
        <p:spPr>
          <a:noFill/>
        </p:spPr>
        <p:txBody>
          <a:bodyPr/>
          <a:lstStyle/>
          <a:p>
            <a:fld id="{5F774DFD-4DCE-4B1F-9C9E-E12FE3983386}"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2C2049D-23F3-45E5-AF12-FDF59D31BC16}"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p:spPr>
        <p:txBody>
          <a:bodyPr/>
          <a:lstStyle/>
          <a:p>
            <a:pPr eaLnBrk="1" hangingPunct="1"/>
            <a:endParaRPr lang="en-US" smtClean="0"/>
          </a:p>
        </p:txBody>
      </p:sp>
      <p:sp>
        <p:nvSpPr>
          <p:cNvPr id="18436" name="Slide Number Placeholder 3"/>
          <p:cNvSpPr>
            <a:spLocks noGrp="1"/>
          </p:cNvSpPr>
          <p:nvPr>
            <p:ph type="sldNum" sz="quarter" idx="5"/>
          </p:nvPr>
        </p:nvSpPr>
        <p:spPr>
          <a:noFill/>
        </p:spPr>
        <p:txBody>
          <a:bodyPr/>
          <a:lstStyle/>
          <a:p>
            <a:fld id="{1368C1D5-19EC-43F2-B855-94316755106A}"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p:spPr>
        <p:txBody>
          <a:bodyPr/>
          <a:lstStyle/>
          <a:p>
            <a:pPr eaLnBrk="1" hangingPunct="1"/>
            <a:endParaRPr lang="en-US" smtClean="0"/>
          </a:p>
        </p:txBody>
      </p:sp>
      <p:sp>
        <p:nvSpPr>
          <p:cNvPr id="19460" name="Slide Number Placeholder 3"/>
          <p:cNvSpPr>
            <a:spLocks noGrp="1"/>
          </p:cNvSpPr>
          <p:nvPr>
            <p:ph type="sldNum" sz="quarter" idx="5"/>
          </p:nvPr>
        </p:nvSpPr>
        <p:spPr>
          <a:noFill/>
        </p:spPr>
        <p:txBody>
          <a:bodyPr/>
          <a:lstStyle/>
          <a:p>
            <a:fld id="{3E4658BA-6F3B-42EF-A381-4C15B3C4A6F2}"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pPr eaLnBrk="1" hangingPunct="1"/>
            <a:endParaRPr lang="en-US" smtClean="0"/>
          </a:p>
        </p:txBody>
      </p:sp>
      <p:sp>
        <p:nvSpPr>
          <p:cNvPr id="20484" name="Slide Number Placeholder 3"/>
          <p:cNvSpPr>
            <a:spLocks noGrp="1"/>
          </p:cNvSpPr>
          <p:nvPr>
            <p:ph type="sldNum" sz="quarter" idx="5"/>
          </p:nvPr>
        </p:nvSpPr>
        <p:spPr>
          <a:noFill/>
        </p:spPr>
        <p:txBody>
          <a:bodyPr/>
          <a:lstStyle/>
          <a:p>
            <a:fld id="{81783C25-8883-4466-B267-5786AF3F60F4}"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lstStyle/>
          <a:p>
            <a:pPr eaLnBrk="1" hangingPunct="1"/>
            <a:endParaRPr lang="en-US" smtClean="0"/>
          </a:p>
        </p:txBody>
      </p:sp>
      <p:sp>
        <p:nvSpPr>
          <p:cNvPr id="21508" name="Slide Number Placeholder 3"/>
          <p:cNvSpPr>
            <a:spLocks noGrp="1"/>
          </p:cNvSpPr>
          <p:nvPr>
            <p:ph type="sldNum" sz="quarter" idx="5"/>
          </p:nvPr>
        </p:nvSpPr>
        <p:spPr>
          <a:noFill/>
        </p:spPr>
        <p:txBody>
          <a:bodyPr/>
          <a:lstStyle/>
          <a:p>
            <a:fld id="{4B5A8171-E194-4448-AE53-4EB01EBCA40F}"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endParaRPr lang="en-US" smtClean="0"/>
          </a:p>
        </p:txBody>
      </p:sp>
      <p:sp>
        <p:nvSpPr>
          <p:cNvPr id="22532" name="Slide Number Placeholder 3"/>
          <p:cNvSpPr>
            <a:spLocks noGrp="1"/>
          </p:cNvSpPr>
          <p:nvPr>
            <p:ph type="sldNum" sz="quarter" idx="5"/>
          </p:nvPr>
        </p:nvSpPr>
        <p:spPr>
          <a:noFill/>
        </p:spPr>
        <p:txBody>
          <a:bodyPr/>
          <a:lstStyle/>
          <a:p>
            <a:fld id="{347AB834-63E3-454F-B32F-86CB11CFE44D}"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p:spPr>
        <p:txBody>
          <a:bodyPr/>
          <a:lstStyle/>
          <a:p>
            <a:pPr eaLnBrk="1" hangingPunct="1"/>
            <a:endParaRPr lang="en-US" smtClean="0"/>
          </a:p>
        </p:txBody>
      </p:sp>
      <p:sp>
        <p:nvSpPr>
          <p:cNvPr id="23556" name="Slide Number Placeholder 3"/>
          <p:cNvSpPr>
            <a:spLocks noGrp="1"/>
          </p:cNvSpPr>
          <p:nvPr>
            <p:ph type="sldNum" sz="quarter" idx="5"/>
          </p:nvPr>
        </p:nvSpPr>
        <p:spPr>
          <a:noFill/>
        </p:spPr>
        <p:txBody>
          <a:bodyPr/>
          <a:lstStyle/>
          <a:p>
            <a:fld id="{2C649A4F-5235-4538-8BC7-5C706690C4DE}" type="slidenum">
              <a:rPr lang="en-US" smtClean="0"/>
              <a:pPr/>
              <a:t>16</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p:spPr>
        <p:txBody>
          <a:bodyPr/>
          <a:lstStyle/>
          <a:p>
            <a:pPr eaLnBrk="1" hangingPunct="1"/>
            <a:endParaRPr lang="en-US" smtClean="0"/>
          </a:p>
        </p:txBody>
      </p:sp>
      <p:sp>
        <p:nvSpPr>
          <p:cNvPr id="15364" name="Slide Number Placeholder 3"/>
          <p:cNvSpPr>
            <a:spLocks noGrp="1"/>
          </p:cNvSpPr>
          <p:nvPr>
            <p:ph type="sldNum" sz="quarter" idx="5"/>
          </p:nvPr>
        </p:nvSpPr>
        <p:spPr>
          <a:noFill/>
        </p:spPr>
        <p:txBody>
          <a:bodyPr/>
          <a:lstStyle/>
          <a:p>
            <a:fld id="{0D1436FC-F076-404F-83A8-575117F4E01B}" type="slidenum">
              <a:rPr lang="en-US" smtClean="0"/>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p:spPr>
        <p:txBody>
          <a:bodyPr/>
          <a:lstStyle/>
          <a:p>
            <a:endParaRPr lang="en-US" smtClean="0"/>
          </a:p>
        </p:txBody>
      </p:sp>
      <p:sp>
        <p:nvSpPr>
          <p:cNvPr id="16388" name="Slide Number Placeholder 3"/>
          <p:cNvSpPr>
            <a:spLocks noGrp="1"/>
          </p:cNvSpPr>
          <p:nvPr>
            <p:ph type="sldNum" sz="quarter" idx="5"/>
          </p:nvPr>
        </p:nvSpPr>
        <p:spPr>
          <a:noFill/>
        </p:spPr>
        <p:txBody>
          <a:bodyPr/>
          <a:lstStyle/>
          <a:p>
            <a:fld id="{E6DFDEFC-81C3-44CE-89D5-DB607270D761}"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p:spPr>
        <p:txBody>
          <a:bodyPr/>
          <a:lstStyle/>
          <a:p>
            <a:endParaRPr lang="en-US" smtClean="0"/>
          </a:p>
        </p:txBody>
      </p:sp>
      <p:sp>
        <p:nvSpPr>
          <p:cNvPr id="17412" name="Slide Number Placeholder 3"/>
          <p:cNvSpPr>
            <a:spLocks noGrp="1"/>
          </p:cNvSpPr>
          <p:nvPr>
            <p:ph type="sldNum" sz="quarter" idx="5"/>
          </p:nvPr>
        </p:nvSpPr>
        <p:spPr>
          <a:noFill/>
        </p:spPr>
        <p:txBody>
          <a:bodyPr/>
          <a:lstStyle/>
          <a:p>
            <a:fld id="{2CD687F3-1AC4-4F8E-8AD9-57D10F5DD6AD}"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2C2049D-23F3-45E5-AF12-FDF59D31BC16}"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2C2049D-23F3-45E5-AF12-FDF59D31BC16}"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2C2049D-23F3-45E5-AF12-FDF59D31BC16}"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2C2049D-23F3-45E5-AF12-FDF59D31BC16}"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2C2049D-23F3-45E5-AF12-FDF59D31BC16}"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2" cstate="print"/>
          <a:srcRect/>
          <a:stretch>
            <a:fillRect/>
          </a:stretch>
        </p:blipFill>
        <p:spPr bwMode="ltGray">
          <a:xfrm>
            <a:off x="0" y="0"/>
            <a:ext cx="9145588" cy="6859588"/>
          </a:xfrm>
          <a:prstGeom prst="rect">
            <a:avLst/>
          </a:prstGeom>
          <a:noFill/>
          <a:ln w="9525">
            <a:noFill/>
            <a:miter lim="800000"/>
            <a:headEnd/>
            <a:tailEnd/>
          </a:ln>
        </p:spPr>
      </p:pic>
      <p:sp>
        <p:nvSpPr>
          <p:cNvPr id="3074" name="Rectangle 2"/>
          <p:cNvSpPr>
            <a:spLocks noGrp="1" noChangeArrowheads="1"/>
          </p:cNvSpPr>
          <p:nvPr>
            <p:ph type="ctrTitle"/>
          </p:nvPr>
        </p:nvSpPr>
        <p:spPr>
          <a:xfrm>
            <a:off x="685800" y="2130425"/>
            <a:ext cx="7772400" cy="1470025"/>
          </a:xfrm>
        </p:spPr>
        <p:txBody>
          <a:bodyPr/>
          <a:lstStyle>
            <a:lvl1pPr>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smtClean="0"/>
            </a:lvl1pPr>
          </a:lstStyle>
          <a:p>
            <a:pPr>
              <a:defRPr/>
            </a:pPr>
            <a:fld id="{93C573FC-FB22-4559-BA7A-3E16C5A32B8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C0564F-4615-4333-9957-BE0D5EEC845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38200"/>
            <a:ext cx="2057400" cy="5287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838200"/>
            <a:ext cx="6019800" cy="5287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011F89-7435-41C1-BB1F-CA0A2E42E58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1812A3C-6CC5-4E49-863C-387802A7E44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9CD11D-617B-41B5-BC36-59F43AC2231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CD35ED2-38AD-49E5-BEEF-8EFB97A1037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2057400"/>
            <a:ext cx="38862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38862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F0C199-B0B4-422E-9C31-6AE597E1F52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9B4FC18-88F9-4617-A0A9-CEAC34097EC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BF4E005-3E02-4F88-9394-16600CED8D4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77FAD8B-87D7-420D-9828-75CB4E4480F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A05F8FF-3DEE-4326-989E-3BC9F7E112A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5FACFD3-DBAD-41D5-B449-5CB3E6F8057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p:cNvPicPr>
            <a:picLocks noChangeAspect="1" noChangeArrowheads="1"/>
          </p:cNvPicPr>
          <p:nvPr/>
        </p:nvPicPr>
        <p:blipFill>
          <a:blip r:embed="rId14" cstate="print"/>
          <a:srcRect/>
          <a:stretch>
            <a:fillRect/>
          </a:stretch>
        </p:blipFill>
        <p:spPr bwMode="ltGray">
          <a:xfrm>
            <a:off x="0" y="0"/>
            <a:ext cx="9145588" cy="6859588"/>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838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609600" y="2057400"/>
            <a:ext cx="7924800" cy="4068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mn-lt"/>
              </a:defRPr>
            </a:lvl1pPr>
          </a:lstStyle>
          <a:p>
            <a:pPr>
              <a:defRPr/>
            </a:pPr>
            <a:fld id="{558A8FF0-0AB3-406E-BF10-D57C209E781D}"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12"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Garamond" pitchFamily="18" charset="0"/>
        </a:defRPr>
      </a:lvl2pPr>
      <a:lvl3pPr algn="ctr" rtl="0" fontAlgn="base">
        <a:spcBef>
          <a:spcPct val="0"/>
        </a:spcBef>
        <a:spcAft>
          <a:spcPct val="0"/>
        </a:spcAft>
        <a:defRPr sz="4400">
          <a:solidFill>
            <a:schemeClr val="tx2"/>
          </a:solidFill>
          <a:latin typeface="Garamond" pitchFamily="18" charset="0"/>
        </a:defRPr>
      </a:lvl3pPr>
      <a:lvl4pPr algn="ctr" rtl="0" fontAlgn="base">
        <a:spcBef>
          <a:spcPct val="0"/>
        </a:spcBef>
        <a:spcAft>
          <a:spcPct val="0"/>
        </a:spcAft>
        <a:defRPr sz="4400">
          <a:solidFill>
            <a:schemeClr val="tx2"/>
          </a:solidFill>
          <a:latin typeface="Garamond" pitchFamily="18" charset="0"/>
        </a:defRPr>
      </a:lvl4pPr>
      <a:lvl5pPr algn="ctr" rtl="0" fontAlgn="base">
        <a:spcBef>
          <a:spcPct val="0"/>
        </a:spcBef>
        <a:spcAft>
          <a:spcPct val="0"/>
        </a:spcAft>
        <a:defRPr sz="4400">
          <a:solidFill>
            <a:schemeClr val="tx2"/>
          </a:solidFill>
          <a:latin typeface="Garamond" pitchFamily="18" charset="0"/>
        </a:defRPr>
      </a:lvl5pPr>
      <a:lvl6pPr marL="457200" algn="ctr" rtl="0" eaLnBrk="1" fontAlgn="base" hangingPunct="1">
        <a:spcBef>
          <a:spcPct val="0"/>
        </a:spcBef>
        <a:spcAft>
          <a:spcPct val="0"/>
        </a:spcAft>
        <a:defRPr sz="4400">
          <a:solidFill>
            <a:schemeClr val="tx2"/>
          </a:solidFill>
          <a:latin typeface="Garamond" pitchFamily="18" charset="0"/>
        </a:defRPr>
      </a:lvl6pPr>
      <a:lvl7pPr marL="914400" algn="ctr" rtl="0" eaLnBrk="1" fontAlgn="base" hangingPunct="1">
        <a:spcBef>
          <a:spcPct val="0"/>
        </a:spcBef>
        <a:spcAft>
          <a:spcPct val="0"/>
        </a:spcAft>
        <a:defRPr sz="4400">
          <a:solidFill>
            <a:schemeClr val="tx2"/>
          </a:solidFill>
          <a:latin typeface="Garamond" pitchFamily="18" charset="0"/>
        </a:defRPr>
      </a:lvl7pPr>
      <a:lvl8pPr marL="1371600" algn="ctr" rtl="0" eaLnBrk="1" fontAlgn="base" hangingPunct="1">
        <a:spcBef>
          <a:spcPct val="0"/>
        </a:spcBef>
        <a:spcAft>
          <a:spcPct val="0"/>
        </a:spcAft>
        <a:defRPr sz="4400">
          <a:solidFill>
            <a:schemeClr val="tx2"/>
          </a:solidFill>
          <a:latin typeface="Garamond" pitchFamily="18" charset="0"/>
        </a:defRPr>
      </a:lvl8pPr>
      <a:lvl9pPr marL="1828800" algn="ctr" rtl="0" eaLnBrk="1" fontAlgn="base" hangingPunct="1">
        <a:spcBef>
          <a:spcPct val="0"/>
        </a:spcBef>
        <a:spcAft>
          <a:spcPct val="0"/>
        </a:spcAft>
        <a:defRPr sz="4400">
          <a:solidFill>
            <a:schemeClr val="tx2"/>
          </a:solidFill>
          <a:latin typeface="Garamond"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audio" Target="file:///C:\Documents%20and%20Settings\Alex\Desktop\Gladiator_Soundtrack_-_Main_Theme.mp3"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1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hyperlink" Target="http://www.big-italy-map.co.uk/large-map-of-italy-map.htm"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ideo" Target="file:///C:\Documents%20and%20Settings\Alex\Desktop\Pompeii.wmv" TargetMode="External"/><Relationship Id="rId5" Type="http://schemas.openxmlformats.org/officeDocument/2006/relationships/image" Target="../media/image7.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1"/>
          <p:cNvSpPr txBox="1">
            <a:spLocks noChangeArrowheads="1"/>
          </p:cNvSpPr>
          <p:nvPr/>
        </p:nvSpPr>
        <p:spPr bwMode="auto">
          <a:xfrm>
            <a:off x="685800" y="838200"/>
            <a:ext cx="2133600" cy="4893647"/>
          </a:xfrm>
          <a:prstGeom prst="rect">
            <a:avLst/>
          </a:prstGeom>
          <a:noFill/>
          <a:ln w="9525">
            <a:noFill/>
            <a:miter lim="800000"/>
            <a:headEnd/>
            <a:tailEnd/>
          </a:ln>
        </p:spPr>
        <p:txBody>
          <a:bodyPr wrap="square">
            <a:spAutoFit/>
          </a:bodyPr>
          <a:lstStyle/>
          <a:p>
            <a:r>
              <a:rPr lang="en-US" b="1" dirty="0"/>
              <a:t>Aim: How did Christianity effect and </a:t>
            </a:r>
            <a:br>
              <a:rPr lang="en-US" b="1" dirty="0"/>
            </a:br>
            <a:r>
              <a:rPr lang="en-US" b="1" dirty="0"/>
              <a:t>change during the Roman Empire?</a:t>
            </a:r>
          </a:p>
          <a:p>
            <a:endParaRPr lang="en-US" dirty="0"/>
          </a:p>
          <a:p>
            <a:r>
              <a:rPr lang="en-US" b="1" dirty="0">
                <a:solidFill>
                  <a:srgbClr val="FFFF00"/>
                </a:solidFill>
              </a:rPr>
              <a:t>Do Now: Interpret the </a:t>
            </a:r>
            <a:r>
              <a:rPr lang="en-US" b="1" dirty="0" smtClean="0">
                <a:solidFill>
                  <a:srgbClr val="FFFF00"/>
                </a:solidFill>
              </a:rPr>
              <a:t>photo seen by using the Photo Analysis Worksheet</a:t>
            </a:r>
            <a:endParaRPr lang="en-US" b="1" dirty="0">
              <a:solidFill>
                <a:srgbClr val="FFFF00"/>
              </a:solidFill>
            </a:endParaRPr>
          </a:p>
        </p:txBody>
      </p:sp>
      <p:pic>
        <p:nvPicPr>
          <p:cNvPr id="33794" name="Picture 2"/>
          <p:cNvPicPr>
            <a:picLocks noChangeAspect="1" noChangeArrowheads="1"/>
          </p:cNvPicPr>
          <p:nvPr/>
        </p:nvPicPr>
        <p:blipFill>
          <a:blip r:embed="rId4" cstate="print"/>
          <a:srcRect/>
          <a:stretch>
            <a:fillRect/>
          </a:stretch>
        </p:blipFill>
        <p:spPr bwMode="auto">
          <a:xfrm>
            <a:off x="2971800" y="914400"/>
            <a:ext cx="6019800" cy="5715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609600" y="6149975"/>
            <a:ext cx="8001000" cy="708025"/>
          </a:xfrm>
          <a:prstGeom prst="rect">
            <a:avLst/>
          </a:prstGeom>
          <a:noFill/>
        </p:spPr>
        <p:txBody>
          <a:bodyPr>
            <a:spAutoFit/>
          </a:bodyPr>
          <a:lstStyle/>
          <a:p>
            <a:pPr algn="ctr">
              <a:defRPr/>
            </a:pPr>
            <a:r>
              <a:rPr lang="en-US" sz="4000" b="1" dirty="0">
                <a:effectLst>
                  <a:outerShdw blurRad="38100" dist="38100" dir="2700000" algn="tl">
                    <a:srgbClr val="000000">
                      <a:alpha val="43137"/>
                    </a:srgbClr>
                  </a:outerShdw>
                </a:effectLst>
                <a:latin typeface="Rockwell Extra Bold" pitchFamily="18" charset="0"/>
              </a:rPr>
              <a:t>The Rise of Christianity</a:t>
            </a:r>
          </a:p>
        </p:txBody>
      </p:sp>
      <p:pic>
        <p:nvPicPr>
          <p:cNvPr id="5" name="Gladiator_Soundtrack_-_Main_Theme.mp3">
            <a:hlinkClick r:id="" action="ppaction://media"/>
          </p:cNvPr>
          <p:cNvPicPr>
            <a:picLocks noRot="1" noChangeAspect="1"/>
          </p:cNvPicPr>
          <p:nvPr>
            <a:audioFile r:link="rId1"/>
          </p:nvPr>
        </p:nvPicPr>
        <p:blipFill>
          <a:blip r:embed="rId5" cstate="print"/>
          <a:stretch>
            <a:fillRect/>
          </a:stretch>
        </p:blipFill>
        <p:spPr>
          <a:xfrm>
            <a:off x="228600" y="64008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6699"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500"/>
                                        <p:tgtEl>
                                          <p:spTgt spid="4"/>
                                        </p:tgtEl>
                                      </p:cBhvr>
                                    </p:animEffect>
                                  </p:childTnLst>
                                </p:cTn>
                              </p:par>
                              <p:par>
                                <p:cTn id="12" presetID="64" presetClass="path" presetSubtype="0" accel="50000" decel="50000" fill="hold" grpId="0" nodeType="withEffect">
                                  <p:stCondLst>
                                    <p:cond delay="0"/>
                                  </p:stCondLst>
                                  <p:childTnLst>
                                    <p:animMotion origin="layout" path="M 3.33333E-6 3.7037E-7 L -0.00417 -0.85949 " pathEditMode="relative" rAng="0" ptsTypes="AA">
                                      <p:cBhvr>
                                        <p:cTn id="13" dur="2000" fill="hold"/>
                                        <p:tgtEl>
                                          <p:spTgt spid="4"/>
                                        </p:tgtEl>
                                        <p:attrNameLst>
                                          <p:attrName>ppt_x</p:attrName>
                                          <p:attrName>ppt_y</p:attrName>
                                        </p:attrNameLst>
                                      </p:cBhvr>
                                      <p:rCtr x="-2" y="-430"/>
                                    </p:animMotion>
                                  </p:childTnLst>
                                </p:cTn>
                              </p:par>
                            </p:childTnLst>
                          </p:cTn>
                        </p:par>
                      </p:childTnLst>
                    </p:cTn>
                  </p:par>
                </p:childTnLst>
              </p:cTn>
              <p:prevCondLst>
                <p:cond evt="onPrev" delay="0">
                  <p:tgtEl>
                    <p:sldTgt/>
                  </p:tgtEl>
                </p:cond>
              </p:prevCondLst>
              <p:nextCondLst>
                <p:cond evt="onNext" delay="0">
                  <p:tgtEl>
                    <p:sldTgt/>
                  </p:tgtEl>
                </p:cond>
              </p:nextCondLst>
            </p:seq>
            <p:audio>
              <p:cMediaNode>
                <p:cTn id="14"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bldLst>
      <p:bldP spid="4" grpId="0"/>
      <p:bldP spid="4" grpId="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0" y="-1"/>
            <a:ext cx="9144000" cy="68001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1588" y="1878013"/>
            <a:ext cx="9144000" cy="0"/>
          </a:xfrm>
          <a:prstGeom prst="rect">
            <a:avLst/>
          </a:prstGeom>
          <a:noFill/>
          <a:ln w="9525">
            <a:noFill/>
            <a:miter lim="800000"/>
            <a:headEnd/>
            <a:tailEnd/>
          </a:ln>
        </p:spPr>
        <p:txBody>
          <a:bodyPr>
            <a:spAutoFit/>
          </a:bodyPr>
          <a:lstStyle/>
          <a:p>
            <a:endParaRPr lang="en-US"/>
          </a:p>
        </p:txBody>
      </p:sp>
      <p:grpSp>
        <p:nvGrpSpPr>
          <p:cNvPr id="7171" name="Group 7"/>
          <p:cNvGrpSpPr>
            <a:grpSpLocks/>
          </p:cNvGrpSpPr>
          <p:nvPr/>
        </p:nvGrpSpPr>
        <p:grpSpPr bwMode="auto">
          <a:xfrm>
            <a:off x="1246188" y="1878013"/>
            <a:ext cx="6653212" cy="312737"/>
            <a:chOff x="0" y="197"/>
            <a:chExt cx="4191" cy="197"/>
          </a:xfrm>
        </p:grpSpPr>
        <p:sp>
          <p:nvSpPr>
            <p:cNvPr id="7174" name="Rectangle 3"/>
            <p:cNvSpPr>
              <a:spLocks noChangeArrowheads="1"/>
            </p:cNvSpPr>
            <p:nvPr/>
          </p:nvSpPr>
          <p:spPr bwMode="auto">
            <a:xfrm>
              <a:off x="0" y="197"/>
              <a:ext cx="4191" cy="197"/>
            </a:xfrm>
            <a:prstGeom prst="rect">
              <a:avLst/>
            </a:prstGeom>
            <a:noFill/>
            <a:ln w="9525">
              <a:noFill/>
              <a:miter lim="800000"/>
              <a:headEnd/>
              <a:tailEnd/>
            </a:ln>
          </p:spPr>
          <p:txBody>
            <a:bodyPr>
              <a:spAutoFit/>
            </a:bodyPr>
            <a:lstStyle/>
            <a:p>
              <a:endParaRPr lang="en-US"/>
            </a:p>
          </p:txBody>
        </p:sp>
        <p:sp>
          <p:nvSpPr>
            <p:cNvPr id="7175" name="Rectangle 4"/>
            <p:cNvSpPr>
              <a:spLocks noChangeArrowheads="1"/>
            </p:cNvSpPr>
            <p:nvPr/>
          </p:nvSpPr>
          <p:spPr bwMode="auto">
            <a:xfrm>
              <a:off x="0" y="197"/>
              <a:ext cx="4191" cy="0"/>
            </a:xfrm>
            <a:prstGeom prst="rect">
              <a:avLst/>
            </a:prstGeom>
            <a:noFill/>
            <a:ln w="9525">
              <a:noFill/>
              <a:miter lim="800000"/>
              <a:headEnd/>
              <a:tailEnd/>
            </a:ln>
          </p:spPr>
          <p:txBody>
            <a:bodyPr>
              <a:spAutoFit/>
            </a:bodyPr>
            <a:lstStyle/>
            <a:p>
              <a:endParaRPr lang="en-US"/>
            </a:p>
          </p:txBody>
        </p:sp>
      </p:grpSp>
      <p:pic>
        <p:nvPicPr>
          <p:cNvPr id="4100" name="Picture 4" descr="P7030062"/>
          <p:cNvPicPr>
            <a:picLocks noChangeAspect="1" noChangeArrowheads="1"/>
          </p:cNvPicPr>
          <p:nvPr/>
        </p:nvPicPr>
        <p:blipFill>
          <a:blip r:embed="rId3" cstate="print"/>
          <a:srcRect t="17143" b="34286"/>
          <a:stretch>
            <a:fillRect/>
          </a:stretch>
        </p:blipFill>
        <p:spPr bwMode="auto">
          <a:xfrm>
            <a:off x="1219200" y="2667000"/>
            <a:ext cx="7434738" cy="3886200"/>
          </a:xfrm>
          <a:prstGeom prst="rect">
            <a:avLst/>
          </a:prstGeom>
          <a:ln>
            <a:noFill/>
          </a:ln>
          <a:effectLst>
            <a:softEdge rad="112500"/>
          </a:effectLst>
        </p:spPr>
      </p:pic>
      <p:sp>
        <p:nvSpPr>
          <p:cNvPr id="7173" name="TextBox 9"/>
          <p:cNvSpPr txBox="1">
            <a:spLocks noChangeArrowheads="1"/>
          </p:cNvSpPr>
          <p:nvPr/>
        </p:nvSpPr>
        <p:spPr bwMode="auto">
          <a:xfrm>
            <a:off x="533400" y="914400"/>
            <a:ext cx="8077200" cy="1570038"/>
          </a:xfrm>
          <a:prstGeom prst="rect">
            <a:avLst/>
          </a:prstGeom>
          <a:noFill/>
          <a:ln w="9525">
            <a:noFill/>
            <a:miter lim="800000"/>
            <a:headEnd/>
            <a:tailEnd/>
          </a:ln>
        </p:spPr>
        <p:txBody>
          <a:bodyPr>
            <a:spAutoFit/>
          </a:bodyPr>
          <a:lstStyle/>
          <a:p>
            <a:r>
              <a:rPr lang="en-US"/>
              <a:t>Pompeii was a gorgeous city before that terrible day in 79 AD.  From the city you could see Mt. Vesuvius’ majestic peak from anywhere in the city.  People of all standing would be busy with their daily work.</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194" name="Picture 3" descr="1997-10-23"/>
          <p:cNvPicPr>
            <a:picLocks noChangeAspect="1" noChangeArrowheads="1"/>
          </p:cNvPicPr>
          <p:nvPr/>
        </p:nvPicPr>
        <p:blipFill>
          <a:blip r:embed="rId3" cstate="print"/>
          <a:srcRect/>
          <a:stretch>
            <a:fillRect/>
          </a:stretch>
        </p:blipFill>
        <p:spPr bwMode="auto">
          <a:xfrm>
            <a:off x="304800" y="228600"/>
            <a:ext cx="5257800" cy="3502025"/>
          </a:xfrm>
          <a:prstGeom prst="rect">
            <a:avLst/>
          </a:prstGeom>
          <a:noFill/>
          <a:ln w="9525">
            <a:noFill/>
            <a:miter lim="800000"/>
            <a:headEnd/>
            <a:tailEnd/>
          </a:ln>
        </p:spPr>
      </p:pic>
      <p:sp>
        <p:nvSpPr>
          <p:cNvPr id="8195" name="Text Box 4"/>
          <p:cNvSpPr txBox="1">
            <a:spLocks noChangeArrowheads="1"/>
          </p:cNvSpPr>
          <p:nvPr/>
        </p:nvSpPr>
        <p:spPr bwMode="auto">
          <a:xfrm>
            <a:off x="5867400" y="457200"/>
            <a:ext cx="2895600" cy="461963"/>
          </a:xfrm>
          <a:prstGeom prst="rect">
            <a:avLst/>
          </a:prstGeom>
          <a:noFill/>
          <a:ln w="9525">
            <a:noFill/>
            <a:miter lim="800000"/>
            <a:headEnd/>
            <a:tailEnd/>
          </a:ln>
        </p:spPr>
        <p:txBody>
          <a:bodyPr>
            <a:spAutoFit/>
          </a:bodyPr>
          <a:lstStyle/>
          <a:p>
            <a:r>
              <a:rPr lang="en-US" b="1"/>
              <a:t>INSIDE THE CITY</a:t>
            </a:r>
          </a:p>
        </p:txBody>
      </p:sp>
      <p:pic>
        <p:nvPicPr>
          <p:cNvPr id="8196" name="Picture 5" descr="P7030027"/>
          <p:cNvPicPr>
            <a:picLocks noChangeAspect="1" noChangeArrowheads="1"/>
          </p:cNvPicPr>
          <p:nvPr/>
        </p:nvPicPr>
        <p:blipFill>
          <a:blip r:embed="rId4" cstate="print"/>
          <a:srcRect/>
          <a:stretch>
            <a:fillRect/>
          </a:stretch>
        </p:blipFill>
        <p:spPr bwMode="auto">
          <a:xfrm>
            <a:off x="5715000" y="990600"/>
            <a:ext cx="3149600" cy="2362200"/>
          </a:xfrm>
          <a:prstGeom prst="rect">
            <a:avLst/>
          </a:prstGeom>
          <a:noFill/>
          <a:ln w="9525">
            <a:noFill/>
            <a:miter lim="800000"/>
            <a:headEnd/>
            <a:tailEnd/>
          </a:ln>
        </p:spPr>
      </p:pic>
      <p:sp>
        <p:nvSpPr>
          <p:cNvPr id="8197" name="TextBox 13"/>
          <p:cNvSpPr txBox="1">
            <a:spLocks noChangeArrowheads="1"/>
          </p:cNvSpPr>
          <p:nvPr/>
        </p:nvSpPr>
        <p:spPr bwMode="auto">
          <a:xfrm>
            <a:off x="304800" y="4038600"/>
            <a:ext cx="5410200" cy="2586038"/>
          </a:xfrm>
          <a:prstGeom prst="rect">
            <a:avLst/>
          </a:prstGeom>
          <a:noFill/>
          <a:ln w="9525">
            <a:noFill/>
            <a:miter lim="800000"/>
            <a:headEnd/>
            <a:tailEnd/>
          </a:ln>
        </p:spPr>
        <p:txBody>
          <a:bodyPr>
            <a:spAutoFit/>
          </a:bodyPr>
          <a:lstStyle/>
          <a:p>
            <a:r>
              <a:rPr lang="en-US" sz="1800"/>
              <a:t>Inside the city it was normally dark and dirty looking. Houses near the open square doubled as stores.  People would sell things such as fish out of their windows.  The trash was discarded into the streets. The slaves were in charge of cleaning up the streets, which was not an easy task.  Often the streets would have to be flooded in order to clean them, which is why there was large stepping stones in the road.   People could then get across while the streets were flooded.</a:t>
            </a:r>
          </a:p>
        </p:txBody>
      </p:sp>
      <p:pic>
        <p:nvPicPr>
          <p:cNvPr id="8198" name="Picture 4" descr="P7030024"/>
          <p:cNvPicPr>
            <a:picLocks noChangeAspect="1" noChangeArrowheads="1"/>
          </p:cNvPicPr>
          <p:nvPr/>
        </p:nvPicPr>
        <p:blipFill>
          <a:blip r:embed="rId5" cstate="print"/>
          <a:srcRect/>
          <a:stretch>
            <a:fillRect/>
          </a:stretch>
        </p:blipFill>
        <p:spPr bwMode="auto">
          <a:xfrm>
            <a:off x="6324600" y="3657600"/>
            <a:ext cx="2114550" cy="2819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218" name="Picture 3" descr="07-12"/>
          <p:cNvPicPr>
            <a:picLocks noChangeAspect="1" noChangeArrowheads="1"/>
          </p:cNvPicPr>
          <p:nvPr/>
        </p:nvPicPr>
        <p:blipFill>
          <a:blip r:embed="rId3" cstate="print"/>
          <a:srcRect/>
          <a:stretch>
            <a:fillRect/>
          </a:stretch>
        </p:blipFill>
        <p:spPr bwMode="auto">
          <a:xfrm>
            <a:off x="1235075" y="1206500"/>
            <a:ext cx="4327525" cy="3692525"/>
          </a:xfrm>
          <a:prstGeom prst="rect">
            <a:avLst/>
          </a:prstGeom>
          <a:noFill/>
          <a:ln w="9525">
            <a:noFill/>
            <a:miter lim="800000"/>
            <a:headEnd/>
            <a:tailEnd/>
          </a:ln>
        </p:spPr>
      </p:pic>
      <p:sp>
        <p:nvSpPr>
          <p:cNvPr id="9219" name="Text Box 4"/>
          <p:cNvSpPr txBox="1">
            <a:spLocks noChangeArrowheads="1"/>
          </p:cNvSpPr>
          <p:nvPr/>
        </p:nvSpPr>
        <p:spPr bwMode="auto">
          <a:xfrm>
            <a:off x="3276600" y="533400"/>
            <a:ext cx="2438400" cy="457200"/>
          </a:xfrm>
          <a:prstGeom prst="rect">
            <a:avLst/>
          </a:prstGeom>
          <a:noFill/>
          <a:ln w="9525">
            <a:noFill/>
            <a:miter lim="800000"/>
            <a:headEnd/>
            <a:tailEnd/>
          </a:ln>
        </p:spPr>
        <p:txBody>
          <a:bodyPr>
            <a:spAutoFit/>
          </a:bodyPr>
          <a:lstStyle/>
          <a:p>
            <a:pPr algn="ctr">
              <a:spcBef>
                <a:spcPct val="50000"/>
              </a:spcBef>
            </a:pPr>
            <a:r>
              <a:rPr lang="en-US" b="1"/>
              <a:t>OPEN SQUARE</a:t>
            </a:r>
          </a:p>
        </p:txBody>
      </p:sp>
      <p:sp>
        <p:nvSpPr>
          <p:cNvPr id="9220" name="TextBox 5"/>
          <p:cNvSpPr txBox="1">
            <a:spLocks noChangeArrowheads="1"/>
          </p:cNvSpPr>
          <p:nvPr/>
        </p:nvSpPr>
        <p:spPr bwMode="auto">
          <a:xfrm>
            <a:off x="5943600" y="1752600"/>
            <a:ext cx="2743200" cy="2308225"/>
          </a:xfrm>
          <a:prstGeom prst="rect">
            <a:avLst/>
          </a:prstGeom>
          <a:noFill/>
          <a:ln w="9525">
            <a:noFill/>
            <a:miter lim="800000"/>
            <a:headEnd/>
            <a:tailEnd/>
          </a:ln>
        </p:spPr>
        <p:txBody>
          <a:bodyPr>
            <a:spAutoFit/>
          </a:bodyPr>
          <a:lstStyle/>
          <a:p>
            <a:r>
              <a:rPr lang="en-US" b="1">
                <a:solidFill>
                  <a:srgbClr val="00B050"/>
                </a:solidFill>
              </a:rPr>
              <a:t>Cries from people of all backgrounds filled the air along with the smells from the outdoor fish market.</a:t>
            </a:r>
          </a:p>
        </p:txBody>
      </p:sp>
      <p:sp>
        <p:nvSpPr>
          <p:cNvPr id="9221" name="TextBox 6"/>
          <p:cNvSpPr txBox="1">
            <a:spLocks noChangeArrowheads="1"/>
          </p:cNvSpPr>
          <p:nvPr/>
        </p:nvSpPr>
        <p:spPr bwMode="auto">
          <a:xfrm>
            <a:off x="609600" y="5029200"/>
            <a:ext cx="7620000" cy="1477963"/>
          </a:xfrm>
          <a:prstGeom prst="rect">
            <a:avLst/>
          </a:prstGeom>
          <a:noFill/>
          <a:ln w="9525">
            <a:noFill/>
            <a:miter lim="800000"/>
            <a:headEnd/>
            <a:tailEnd/>
          </a:ln>
        </p:spPr>
        <p:txBody>
          <a:bodyPr>
            <a:spAutoFit/>
          </a:bodyPr>
          <a:lstStyle/>
          <a:p>
            <a:r>
              <a:rPr lang="en-US" sz="1800"/>
              <a:t>The open square was used in a varieties of ways.  School would be held in the open square when the teacher could find an open place.  Candidates running for office would shout their political views out at the top of their lungs attempting to receive votes.  Meetings of all kinds where being held between then the massive amounts of people trying to sell their goods.</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2" name="Text Box 6"/>
          <p:cNvSpPr txBox="1">
            <a:spLocks noChangeArrowheads="1"/>
          </p:cNvSpPr>
          <p:nvPr/>
        </p:nvSpPr>
        <p:spPr bwMode="auto">
          <a:xfrm>
            <a:off x="457200" y="304800"/>
            <a:ext cx="8229600" cy="461963"/>
          </a:xfrm>
          <a:prstGeom prst="rect">
            <a:avLst/>
          </a:prstGeom>
          <a:noFill/>
          <a:ln w="9525">
            <a:noFill/>
            <a:miter lim="800000"/>
            <a:headEnd/>
            <a:tailEnd/>
          </a:ln>
        </p:spPr>
        <p:txBody>
          <a:bodyPr>
            <a:spAutoFit/>
          </a:bodyPr>
          <a:lstStyle/>
          <a:p>
            <a:pPr algn="ctr">
              <a:spcBef>
                <a:spcPct val="50000"/>
              </a:spcBef>
            </a:pPr>
            <a:r>
              <a:rPr lang="en-US" b="1"/>
              <a:t>AMPHITHEATERS AND SPORTS YARD</a:t>
            </a:r>
          </a:p>
        </p:txBody>
      </p:sp>
      <p:pic>
        <p:nvPicPr>
          <p:cNvPr id="10243" name="Picture 7" descr="P7030030"/>
          <p:cNvPicPr>
            <a:picLocks noChangeAspect="1" noChangeArrowheads="1"/>
          </p:cNvPicPr>
          <p:nvPr/>
        </p:nvPicPr>
        <p:blipFill>
          <a:blip r:embed="rId3" cstate="print"/>
          <a:srcRect/>
          <a:stretch>
            <a:fillRect/>
          </a:stretch>
        </p:blipFill>
        <p:spPr bwMode="auto">
          <a:xfrm>
            <a:off x="228600" y="3810000"/>
            <a:ext cx="3759200" cy="2800350"/>
          </a:xfrm>
          <a:prstGeom prst="rect">
            <a:avLst/>
          </a:prstGeom>
          <a:noFill/>
          <a:ln w="9525">
            <a:noFill/>
            <a:miter lim="800000"/>
            <a:headEnd/>
            <a:tailEnd/>
          </a:ln>
        </p:spPr>
      </p:pic>
      <p:sp>
        <p:nvSpPr>
          <p:cNvPr id="10244" name="TextBox 6"/>
          <p:cNvSpPr txBox="1">
            <a:spLocks noChangeArrowheads="1"/>
          </p:cNvSpPr>
          <p:nvPr/>
        </p:nvSpPr>
        <p:spPr bwMode="auto">
          <a:xfrm>
            <a:off x="4114800" y="5486400"/>
            <a:ext cx="4800600" cy="1200150"/>
          </a:xfrm>
          <a:prstGeom prst="rect">
            <a:avLst/>
          </a:prstGeom>
          <a:noFill/>
          <a:ln w="9525">
            <a:noFill/>
            <a:miter lim="800000"/>
            <a:headEnd/>
            <a:tailEnd/>
          </a:ln>
        </p:spPr>
        <p:txBody>
          <a:bodyPr>
            <a:spAutoFit/>
          </a:bodyPr>
          <a:lstStyle/>
          <a:p>
            <a:r>
              <a:rPr lang="en-US" sz="1800"/>
              <a:t>The sports yard was used for  most of the sports games that did not include killing animals.  Chariot races, javelin throwing, and other Olympic games were held here.</a:t>
            </a:r>
          </a:p>
        </p:txBody>
      </p:sp>
      <p:sp>
        <p:nvSpPr>
          <p:cNvPr id="10245" name="TextBox 7"/>
          <p:cNvSpPr txBox="1">
            <a:spLocks noChangeArrowheads="1"/>
          </p:cNvSpPr>
          <p:nvPr/>
        </p:nvSpPr>
        <p:spPr bwMode="auto">
          <a:xfrm>
            <a:off x="304800" y="914400"/>
            <a:ext cx="6553200" cy="1754188"/>
          </a:xfrm>
          <a:prstGeom prst="rect">
            <a:avLst/>
          </a:prstGeom>
          <a:noFill/>
          <a:ln w="9525">
            <a:noFill/>
            <a:miter lim="800000"/>
            <a:headEnd/>
            <a:tailEnd/>
          </a:ln>
        </p:spPr>
        <p:txBody>
          <a:bodyPr>
            <a:spAutoFit/>
          </a:bodyPr>
          <a:lstStyle/>
          <a:p>
            <a:r>
              <a:rPr lang="en-US" sz="1800"/>
              <a:t>Pompeii has two amphitheaters. One was used for plays.  The amphitheater to the lower right was famous for the gladiator games.  Animals such as lions and bears were brought into the arena through underground tunnels.  The animals would fight each other, then the last remaining animal would be hunted by people.  People thought the bloodier the battle the more exciting it was.</a:t>
            </a:r>
          </a:p>
        </p:txBody>
      </p:sp>
      <p:pic>
        <p:nvPicPr>
          <p:cNvPr id="10246" name="Picture 3" descr="1997-10-22"/>
          <p:cNvPicPr>
            <a:picLocks noChangeAspect="1" noChangeArrowheads="1"/>
          </p:cNvPicPr>
          <p:nvPr/>
        </p:nvPicPr>
        <p:blipFill>
          <a:blip r:embed="rId4" cstate="print"/>
          <a:srcRect/>
          <a:stretch>
            <a:fillRect/>
          </a:stretch>
        </p:blipFill>
        <p:spPr bwMode="auto">
          <a:xfrm>
            <a:off x="4191000" y="2819400"/>
            <a:ext cx="4648200" cy="2312988"/>
          </a:xfrm>
          <a:prstGeom prst="rect">
            <a:avLst/>
          </a:prstGeom>
          <a:noFill/>
          <a:ln w="9525">
            <a:noFill/>
            <a:miter lim="800000"/>
            <a:headEnd/>
            <a:tailEnd/>
          </a:ln>
        </p:spPr>
      </p:pic>
      <p:pic>
        <p:nvPicPr>
          <p:cNvPr id="10247" name="Picture 4" descr="P7030004"/>
          <p:cNvPicPr>
            <a:picLocks noChangeAspect="1" noChangeArrowheads="1"/>
          </p:cNvPicPr>
          <p:nvPr/>
        </p:nvPicPr>
        <p:blipFill>
          <a:blip r:embed="rId5" cstate="print"/>
          <a:srcRect/>
          <a:stretch>
            <a:fillRect/>
          </a:stretch>
        </p:blipFill>
        <p:spPr bwMode="auto">
          <a:xfrm>
            <a:off x="7162800" y="990600"/>
            <a:ext cx="1714500" cy="2286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266" name="Picture 7" descr="1944navy"/>
          <p:cNvPicPr>
            <a:picLocks noChangeAspect="1" noChangeArrowheads="1"/>
          </p:cNvPicPr>
          <p:nvPr/>
        </p:nvPicPr>
        <p:blipFill>
          <a:blip r:embed="rId3" cstate="print"/>
          <a:srcRect/>
          <a:stretch>
            <a:fillRect/>
          </a:stretch>
        </p:blipFill>
        <p:spPr bwMode="auto">
          <a:xfrm>
            <a:off x="4191000" y="533400"/>
            <a:ext cx="4648200" cy="5867400"/>
          </a:xfrm>
          <a:prstGeom prst="rect">
            <a:avLst/>
          </a:prstGeom>
          <a:noFill/>
          <a:ln w="9525">
            <a:noFill/>
            <a:miter lim="800000"/>
            <a:headEnd/>
            <a:tailEnd/>
          </a:ln>
        </p:spPr>
      </p:pic>
      <p:sp>
        <p:nvSpPr>
          <p:cNvPr id="11267" name="TextBox 5"/>
          <p:cNvSpPr txBox="1">
            <a:spLocks noChangeArrowheads="1"/>
          </p:cNvSpPr>
          <p:nvPr/>
        </p:nvSpPr>
        <p:spPr bwMode="auto">
          <a:xfrm>
            <a:off x="381000" y="457200"/>
            <a:ext cx="3352800" cy="461963"/>
          </a:xfrm>
          <a:prstGeom prst="rect">
            <a:avLst/>
          </a:prstGeom>
          <a:noFill/>
          <a:ln w="9525">
            <a:noFill/>
            <a:miter lim="800000"/>
            <a:headEnd/>
            <a:tailEnd/>
          </a:ln>
        </p:spPr>
        <p:txBody>
          <a:bodyPr>
            <a:spAutoFit/>
          </a:bodyPr>
          <a:lstStyle/>
          <a:p>
            <a:pPr algn="ctr"/>
            <a:r>
              <a:rPr lang="en-US" b="1"/>
              <a:t>The Warning Signs</a:t>
            </a:r>
          </a:p>
        </p:txBody>
      </p:sp>
      <p:sp>
        <p:nvSpPr>
          <p:cNvPr id="11268" name="TextBox 6"/>
          <p:cNvSpPr txBox="1">
            <a:spLocks noChangeArrowheads="1"/>
          </p:cNvSpPr>
          <p:nvPr/>
        </p:nvSpPr>
        <p:spPr bwMode="auto">
          <a:xfrm>
            <a:off x="381000" y="1219200"/>
            <a:ext cx="3429000" cy="1754188"/>
          </a:xfrm>
          <a:prstGeom prst="rect">
            <a:avLst/>
          </a:prstGeom>
          <a:noFill/>
          <a:ln w="9525">
            <a:noFill/>
            <a:miter lim="800000"/>
            <a:headEnd/>
            <a:tailEnd/>
          </a:ln>
        </p:spPr>
        <p:txBody>
          <a:bodyPr>
            <a:spAutoFit/>
          </a:bodyPr>
          <a:lstStyle/>
          <a:p>
            <a:r>
              <a:rPr lang="en-US" sz="1800"/>
              <a:t>In the up coming months and days before Mt. Vesuvius erupted, the people had many warning signs telling them to leave the city.  Most people ignored the signs thinking nothing would  happen to them.</a:t>
            </a:r>
          </a:p>
        </p:txBody>
      </p:sp>
      <p:sp>
        <p:nvSpPr>
          <p:cNvPr id="11269" name="TextBox 7"/>
          <p:cNvSpPr txBox="1">
            <a:spLocks noChangeArrowheads="1"/>
          </p:cNvSpPr>
          <p:nvPr/>
        </p:nvSpPr>
        <p:spPr bwMode="auto">
          <a:xfrm>
            <a:off x="304800" y="3276600"/>
            <a:ext cx="3581400" cy="2586038"/>
          </a:xfrm>
          <a:prstGeom prst="rect">
            <a:avLst/>
          </a:prstGeom>
          <a:noFill/>
          <a:ln w="9525">
            <a:noFill/>
            <a:miter lim="800000"/>
            <a:headEnd/>
            <a:tailEnd/>
          </a:ln>
        </p:spPr>
        <p:txBody>
          <a:bodyPr>
            <a:spAutoFit/>
          </a:bodyPr>
          <a:lstStyle/>
          <a:p>
            <a:pPr marL="228600" indent="-228600">
              <a:buFont typeface="Wingdings" pitchFamily="2" charset="2"/>
              <a:buChar char="v"/>
            </a:pPr>
            <a:r>
              <a:rPr lang="en-US" sz="1800">
                <a:solidFill>
                  <a:srgbClr val="00B050"/>
                </a:solidFill>
              </a:rPr>
              <a:t>Wells started to dry up due to the magmas heat inside the volcano.</a:t>
            </a:r>
          </a:p>
          <a:p>
            <a:pPr marL="228600" indent="-228600">
              <a:buFont typeface="Wingdings" pitchFamily="2" charset="2"/>
              <a:buChar char="v"/>
            </a:pPr>
            <a:endParaRPr lang="en-US" sz="1800">
              <a:solidFill>
                <a:srgbClr val="00B050"/>
              </a:solidFill>
            </a:endParaRPr>
          </a:p>
          <a:p>
            <a:pPr marL="228600" indent="-228600">
              <a:buFont typeface="Wingdings" pitchFamily="2" charset="2"/>
              <a:buChar char="v"/>
            </a:pPr>
            <a:r>
              <a:rPr lang="en-US" sz="1800">
                <a:solidFill>
                  <a:srgbClr val="00B050"/>
                </a:solidFill>
              </a:rPr>
              <a:t>The mountain started to bulge due to the pressure building inside.</a:t>
            </a:r>
          </a:p>
          <a:p>
            <a:pPr marL="228600" indent="-228600"/>
            <a:endParaRPr lang="en-US" sz="1800">
              <a:solidFill>
                <a:srgbClr val="00B050"/>
              </a:solidFill>
            </a:endParaRPr>
          </a:p>
          <a:p>
            <a:pPr marL="228600" indent="-228600">
              <a:buFont typeface="Wingdings" pitchFamily="2" charset="2"/>
              <a:buChar char="v"/>
            </a:pPr>
            <a:r>
              <a:rPr lang="en-US" sz="1800">
                <a:solidFill>
                  <a:srgbClr val="00B050"/>
                </a:solidFill>
              </a:rPr>
              <a:t>Stream would escape from the top sending a small amount of rocks up into the air.</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0" name="Rectangle 6"/>
          <p:cNvSpPr>
            <a:spLocks noChangeArrowheads="1"/>
          </p:cNvSpPr>
          <p:nvPr/>
        </p:nvSpPr>
        <p:spPr bwMode="auto">
          <a:xfrm>
            <a:off x="0" y="1600200"/>
            <a:ext cx="9144000" cy="0"/>
          </a:xfrm>
          <a:prstGeom prst="rect">
            <a:avLst/>
          </a:prstGeom>
          <a:noFill/>
          <a:ln w="9525">
            <a:noFill/>
            <a:miter lim="800000"/>
            <a:headEnd/>
            <a:tailEnd/>
          </a:ln>
        </p:spPr>
        <p:txBody>
          <a:bodyPr>
            <a:spAutoFit/>
          </a:bodyPr>
          <a:lstStyle/>
          <a:p>
            <a:endParaRPr lang="en-US"/>
          </a:p>
        </p:txBody>
      </p:sp>
      <p:sp>
        <p:nvSpPr>
          <p:cNvPr id="12291" name="Rectangle 9"/>
          <p:cNvSpPr>
            <a:spLocks noChangeArrowheads="1"/>
          </p:cNvSpPr>
          <p:nvPr/>
        </p:nvSpPr>
        <p:spPr bwMode="auto">
          <a:xfrm>
            <a:off x="0" y="4541838"/>
            <a:ext cx="9144000" cy="669925"/>
          </a:xfrm>
          <a:prstGeom prst="rect">
            <a:avLst/>
          </a:prstGeom>
          <a:noFill/>
          <a:ln w="9525">
            <a:noFill/>
            <a:miter lim="800000"/>
            <a:headEnd/>
            <a:tailEnd/>
          </a:ln>
        </p:spPr>
        <p:txBody>
          <a:bodyPr>
            <a:spAutoFit/>
          </a:bodyPr>
          <a:lstStyle/>
          <a:p>
            <a:endParaRPr lang="en-US" sz="1400" b="1"/>
          </a:p>
          <a:p>
            <a:pPr eaLnBrk="0" hangingPunct="0"/>
            <a:endParaRPr lang="en-US"/>
          </a:p>
        </p:txBody>
      </p:sp>
      <p:pic>
        <p:nvPicPr>
          <p:cNvPr id="12292" name="Picture 12" descr="P7030041"/>
          <p:cNvPicPr>
            <a:picLocks noChangeAspect="1" noChangeArrowheads="1"/>
          </p:cNvPicPr>
          <p:nvPr/>
        </p:nvPicPr>
        <p:blipFill>
          <a:blip r:embed="rId3" cstate="print"/>
          <a:srcRect l="17778" r="4443" b="6667"/>
          <a:stretch>
            <a:fillRect/>
          </a:stretch>
        </p:blipFill>
        <p:spPr bwMode="auto">
          <a:xfrm>
            <a:off x="6743700" y="533400"/>
            <a:ext cx="2228850" cy="3565525"/>
          </a:xfrm>
          <a:prstGeom prst="rect">
            <a:avLst/>
          </a:prstGeom>
          <a:noFill/>
          <a:ln w="9525">
            <a:noFill/>
            <a:miter lim="800000"/>
            <a:headEnd/>
            <a:tailEnd/>
          </a:ln>
        </p:spPr>
      </p:pic>
      <p:pic>
        <p:nvPicPr>
          <p:cNvPr id="12293" name="Picture 13" descr="P7030042"/>
          <p:cNvPicPr>
            <a:picLocks noChangeAspect="1" noChangeArrowheads="1"/>
          </p:cNvPicPr>
          <p:nvPr/>
        </p:nvPicPr>
        <p:blipFill>
          <a:blip r:embed="rId4" cstate="print"/>
          <a:srcRect l="10913" t="20370" r="8730" b="26190"/>
          <a:stretch>
            <a:fillRect/>
          </a:stretch>
        </p:blipFill>
        <p:spPr bwMode="auto">
          <a:xfrm>
            <a:off x="4648200" y="4419600"/>
            <a:ext cx="4132263" cy="2060575"/>
          </a:xfrm>
          <a:prstGeom prst="rect">
            <a:avLst/>
          </a:prstGeom>
          <a:noFill/>
          <a:ln w="9525">
            <a:noFill/>
            <a:miter lim="800000"/>
            <a:headEnd/>
            <a:tailEnd/>
          </a:ln>
        </p:spPr>
      </p:pic>
      <p:pic>
        <p:nvPicPr>
          <p:cNvPr id="12294" name="Picture 3" descr="dog"/>
          <p:cNvPicPr>
            <a:picLocks noChangeAspect="1" noChangeArrowheads="1"/>
          </p:cNvPicPr>
          <p:nvPr/>
        </p:nvPicPr>
        <p:blipFill>
          <a:blip r:embed="rId5" cstate="print"/>
          <a:srcRect l="6000" r="3999" b="5455"/>
          <a:stretch>
            <a:fillRect/>
          </a:stretch>
        </p:blipFill>
        <p:spPr bwMode="auto">
          <a:xfrm>
            <a:off x="228600" y="3429000"/>
            <a:ext cx="4016375" cy="3094038"/>
          </a:xfrm>
          <a:prstGeom prst="rect">
            <a:avLst/>
          </a:prstGeom>
          <a:noFill/>
          <a:ln w="9525">
            <a:noFill/>
            <a:miter lim="800000"/>
            <a:headEnd/>
            <a:tailEnd/>
          </a:ln>
        </p:spPr>
      </p:pic>
      <p:sp>
        <p:nvSpPr>
          <p:cNvPr id="12295" name="TextBox 9"/>
          <p:cNvSpPr txBox="1">
            <a:spLocks noChangeArrowheads="1"/>
          </p:cNvSpPr>
          <p:nvPr/>
        </p:nvSpPr>
        <p:spPr bwMode="auto">
          <a:xfrm>
            <a:off x="228600" y="838200"/>
            <a:ext cx="6477000" cy="2586038"/>
          </a:xfrm>
          <a:prstGeom prst="rect">
            <a:avLst/>
          </a:prstGeom>
          <a:noFill/>
          <a:ln w="9525">
            <a:noFill/>
            <a:miter lim="800000"/>
            <a:headEnd/>
            <a:tailEnd/>
          </a:ln>
        </p:spPr>
        <p:txBody>
          <a:bodyPr>
            <a:spAutoFit/>
          </a:bodyPr>
          <a:lstStyle/>
          <a:p>
            <a:r>
              <a:rPr lang="en-US" sz="1800"/>
              <a:t>Six inches of ash fell on the city every hour making 20 feet of ash fall in total. It burned through wood ceilings destroyed everything in Pompeii. Pompeii was talked about for generations after it was buried, but no one could find it.  Over time Pompeii was thought to be a legend.  In the late 1700’s an Italian farmers was digging a well.  He dug right through the top of a church that was built in the city of Pompeii nearly 2000 years before. The people perished in the city were “frozen in time.”   Scientist even found eight-one loafs of bread in an oven from the day Mt. Vesuvius erupted.</a:t>
            </a:r>
          </a:p>
        </p:txBody>
      </p:sp>
      <p:sp>
        <p:nvSpPr>
          <p:cNvPr id="12296" name="TextBox 10"/>
          <p:cNvSpPr txBox="1">
            <a:spLocks noChangeArrowheads="1"/>
          </p:cNvSpPr>
          <p:nvPr/>
        </p:nvSpPr>
        <p:spPr bwMode="auto">
          <a:xfrm>
            <a:off x="1371600" y="304800"/>
            <a:ext cx="3657600" cy="461963"/>
          </a:xfrm>
          <a:prstGeom prst="rect">
            <a:avLst/>
          </a:prstGeom>
          <a:noFill/>
          <a:ln w="9525">
            <a:noFill/>
            <a:miter lim="800000"/>
            <a:headEnd/>
            <a:tailEnd/>
          </a:ln>
        </p:spPr>
        <p:txBody>
          <a:bodyPr>
            <a:spAutoFit/>
          </a:bodyPr>
          <a:lstStyle/>
          <a:p>
            <a:pPr algn="ctr"/>
            <a:r>
              <a:rPr lang="en-US" b="1"/>
              <a:t>Frozen in Time</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descr="italy%20400">
            <a:hlinkClick r:id="rId3"/>
          </p:cNvPr>
          <p:cNvPicPr>
            <a:picLocks noChangeAspect="1" noChangeArrowheads="1"/>
          </p:cNvPicPr>
          <p:nvPr/>
        </p:nvPicPr>
        <p:blipFill>
          <a:blip r:embed="rId4" cstate="print"/>
          <a:srcRect/>
          <a:stretch>
            <a:fillRect/>
          </a:stretch>
        </p:blipFill>
        <p:spPr bwMode="auto">
          <a:xfrm>
            <a:off x="0" y="0"/>
            <a:ext cx="3994150" cy="6858000"/>
          </a:xfrm>
          <a:prstGeom prst="rect">
            <a:avLst/>
          </a:prstGeom>
          <a:noFill/>
          <a:ln w="9525">
            <a:noFill/>
            <a:miter lim="800000"/>
            <a:headEnd/>
            <a:tailEnd/>
          </a:ln>
        </p:spPr>
      </p:pic>
      <p:sp>
        <p:nvSpPr>
          <p:cNvPr id="5" name="Left Arrow 4"/>
          <p:cNvSpPr/>
          <p:nvPr/>
        </p:nvSpPr>
        <p:spPr>
          <a:xfrm rot="7856338">
            <a:off x="1697038" y="4437063"/>
            <a:ext cx="990600" cy="304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76" name="TextBox 5"/>
          <p:cNvSpPr txBox="1">
            <a:spLocks noChangeArrowheads="1"/>
          </p:cNvSpPr>
          <p:nvPr/>
        </p:nvSpPr>
        <p:spPr bwMode="auto">
          <a:xfrm>
            <a:off x="4343400" y="1066800"/>
            <a:ext cx="3962400" cy="5078413"/>
          </a:xfrm>
          <a:prstGeom prst="rect">
            <a:avLst/>
          </a:prstGeom>
          <a:noFill/>
          <a:ln w="9525">
            <a:noFill/>
            <a:miter lim="800000"/>
            <a:headEnd/>
            <a:tailEnd/>
          </a:ln>
        </p:spPr>
        <p:txBody>
          <a:bodyPr>
            <a:spAutoFit/>
          </a:bodyPr>
          <a:lstStyle/>
          <a:p>
            <a:pPr>
              <a:defRPr/>
            </a:pPr>
            <a:r>
              <a:rPr lang="en-US" sz="3600" b="1" dirty="0">
                <a:effectLst>
                  <a:outerShdw blurRad="38100" dist="38100" dir="2700000" algn="tl">
                    <a:srgbClr val="000000">
                      <a:alpha val="43137"/>
                    </a:srgbClr>
                  </a:outerShdw>
                </a:effectLst>
              </a:rPr>
              <a:t>The city of Pompeii is located just southeast of Naples.  </a:t>
            </a:r>
          </a:p>
          <a:p>
            <a:pPr>
              <a:defRPr/>
            </a:pPr>
            <a:endParaRPr lang="en-US" sz="3600" b="1" dirty="0">
              <a:effectLst>
                <a:outerShdw blurRad="38100" dist="38100" dir="2700000" algn="tl">
                  <a:srgbClr val="000000">
                    <a:alpha val="43137"/>
                  </a:srgbClr>
                </a:outerShdw>
              </a:effectLst>
            </a:endParaRPr>
          </a:p>
          <a:p>
            <a:pPr>
              <a:defRPr/>
            </a:pPr>
            <a:r>
              <a:rPr lang="en-US" sz="3600" b="1" dirty="0">
                <a:effectLst>
                  <a:outerShdw blurRad="38100" dist="38100" dir="2700000" algn="tl">
                    <a:srgbClr val="000000">
                      <a:alpha val="43137"/>
                    </a:srgbClr>
                  </a:outerShdw>
                </a:effectLst>
              </a:rPr>
              <a:t>It was a thriving city until 79 AD when Mt. Vesuvius buried it.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Effect transition="in" filter="fade">
                                      <p:cBhvr>
                                        <p:cTn id="7" dur="1000"/>
                                        <p:tgtEl>
                                          <p:spTgt spid="3076">
                                            <p:txEl>
                                              <p:pRg st="0" end="0"/>
                                            </p:txEl>
                                          </p:spTgt>
                                        </p:tgtEl>
                                      </p:cBhvr>
                                    </p:animEffect>
                                    <p:anim calcmode="lin" valueType="num">
                                      <p:cBhvr>
                                        <p:cTn id="8" dur="1000" fill="hold"/>
                                        <p:tgtEl>
                                          <p:spTgt spid="307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07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076">
                                            <p:txEl>
                                              <p:pRg st="2" end="2"/>
                                            </p:txEl>
                                          </p:spTgt>
                                        </p:tgtEl>
                                        <p:attrNameLst>
                                          <p:attrName>style.visibility</p:attrName>
                                        </p:attrNameLst>
                                      </p:cBhvr>
                                      <p:to>
                                        <p:strVal val="visible"/>
                                      </p:to>
                                    </p:set>
                                    <p:animEffect transition="in" filter="fade">
                                      <p:cBhvr>
                                        <p:cTn id="14" dur="1000"/>
                                        <p:tgtEl>
                                          <p:spTgt spid="3076">
                                            <p:txEl>
                                              <p:pRg st="2" end="2"/>
                                            </p:txEl>
                                          </p:spTgt>
                                        </p:tgtEl>
                                      </p:cBhvr>
                                    </p:animEffect>
                                    <p:anim calcmode="lin" valueType="num">
                                      <p:cBhvr>
                                        <p:cTn id="15" dur="1000" fill="hold"/>
                                        <p:tgtEl>
                                          <p:spTgt spid="307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07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414338" y="685800"/>
            <a:ext cx="8301037" cy="5886450"/>
          </a:xfrm>
          <a:custGeom>
            <a:avLst/>
            <a:gdLst>
              <a:gd name="connsiteX0" fmla="*/ 328612 w 8301037"/>
              <a:gd name="connsiteY0" fmla="*/ 85725 h 5886450"/>
              <a:gd name="connsiteX1" fmla="*/ 328612 w 8301037"/>
              <a:gd name="connsiteY1" fmla="*/ 85725 h 5886450"/>
              <a:gd name="connsiteX2" fmla="*/ 242887 w 8301037"/>
              <a:gd name="connsiteY2" fmla="*/ 200025 h 5886450"/>
              <a:gd name="connsiteX3" fmla="*/ 214312 w 8301037"/>
              <a:gd name="connsiteY3" fmla="*/ 342900 h 5886450"/>
              <a:gd name="connsiteX4" fmla="*/ 200025 w 8301037"/>
              <a:gd name="connsiteY4" fmla="*/ 400050 h 5886450"/>
              <a:gd name="connsiteX5" fmla="*/ 185737 w 8301037"/>
              <a:gd name="connsiteY5" fmla="*/ 471488 h 5886450"/>
              <a:gd name="connsiteX6" fmla="*/ 171450 w 8301037"/>
              <a:gd name="connsiteY6" fmla="*/ 600075 h 5886450"/>
              <a:gd name="connsiteX7" fmla="*/ 114300 w 8301037"/>
              <a:gd name="connsiteY7" fmla="*/ 3586163 h 5886450"/>
              <a:gd name="connsiteX8" fmla="*/ 814387 w 8301037"/>
              <a:gd name="connsiteY8" fmla="*/ 5886450 h 5886450"/>
              <a:gd name="connsiteX9" fmla="*/ 8158162 w 8301037"/>
              <a:gd name="connsiteY9" fmla="*/ 5886450 h 5886450"/>
              <a:gd name="connsiteX10" fmla="*/ 8301037 w 8301037"/>
              <a:gd name="connsiteY10" fmla="*/ 5614988 h 5886450"/>
              <a:gd name="connsiteX11" fmla="*/ 8243887 w 8301037"/>
              <a:gd name="connsiteY11" fmla="*/ 14288 h 5886450"/>
              <a:gd name="connsiteX12" fmla="*/ 0 w 8301037"/>
              <a:gd name="connsiteY12" fmla="*/ 42863 h 5886450"/>
              <a:gd name="connsiteX13" fmla="*/ 257175 w 8301037"/>
              <a:gd name="connsiteY13" fmla="*/ 71438 h 5886450"/>
              <a:gd name="connsiteX14" fmla="*/ 185737 w 8301037"/>
              <a:gd name="connsiteY14" fmla="*/ 200025 h 5886450"/>
              <a:gd name="connsiteX15" fmla="*/ 228600 w 8301037"/>
              <a:gd name="connsiteY15" fmla="*/ 28575 h 5886450"/>
              <a:gd name="connsiteX16" fmla="*/ 428625 w 8301037"/>
              <a:gd name="connsiteY16" fmla="*/ 71438 h 5886450"/>
              <a:gd name="connsiteX17" fmla="*/ 728662 w 8301037"/>
              <a:gd name="connsiteY17" fmla="*/ 0 h 58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301037" h="5886450">
                <a:moveTo>
                  <a:pt x="328612" y="85725"/>
                </a:moveTo>
                <a:lnTo>
                  <a:pt x="328612" y="85725"/>
                </a:lnTo>
                <a:cubicBezTo>
                  <a:pt x="300037" y="123825"/>
                  <a:pt x="268456" y="159846"/>
                  <a:pt x="242887" y="200025"/>
                </a:cubicBezTo>
                <a:cubicBezTo>
                  <a:pt x="224217" y="229364"/>
                  <a:pt x="216720" y="329655"/>
                  <a:pt x="214312" y="342900"/>
                </a:cubicBezTo>
                <a:cubicBezTo>
                  <a:pt x="210799" y="362220"/>
                  <a:pt x="204285" y="380881"/>
                  <a:pt x="200025" y="400050"/>
                </a:cubicBezTo>
                <a:cubicBezTo>
                  <a:pt x="194757" y="423756"/>
                  <a:pt x="189430" y="447486"/>
                  <a:pt x="185737" y="471488"/>
                </a:cubicBezTo>
                <a:cubicBezTo>
                  <a:pt x="170859" y="568193"/>
                  <a:pt x="171450" y="550160"/>
                  <a:pt x="171450" y="600075"/>
                </a:cubicBezTo>
                <a:lnTo>
                  <a:pt x="114300" y="3586163"/>
                </a:lnTo>
                <a:lnTo>
                  <a:pt x="814387" y="5886450"/>
                </a:lnTo>
                <a:lnTo>
                  <a:pt x="8158162" y="5886450"/>
                </a:lnTo>
                <a:lnTo>
                  <a:pt x="8301037" y="5614988"/>
                </a:lnTo>
                <a:lnTo>
                  <a:pt x="8243887" y="14288"/>
                </a:lnTo>
                <a:lnTo>
                  <a:pt x="0" y="42863"/>
                </a:lnTo>
                <a:lnTo>
                  <a:pt x="257175" y="71438"/>
                </a:lnTo>
                <a:lnTo>
                  <a:pt x="185737" y="200025"/>
                </a:lnTo>
                <a:lnTo>
                  <a:pt x="228600" y="28575"/>
                </a:lnTo>
                <a:lnTo>
                  <a:pt x="428625" y="71438"/>
                </a:lnTo>
                <a:lnTo>
                  <a:pt x="728662" y="0"/>
                </a:lnTo>
              </a:path>
            </a:pathLst>
          </a:custGeom>
          <a:solidFill>
            <a:srgbClr val="000000"/>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pic>
        <p:nvPicPr>
          <p:cNvPr id="4" name="Pompeii.wmv">
            <a:hlinkClick r:id="" action="ppaction://media"/>
          </p:cNvPr>
          <p:cNvPicPr>
            <a:picLocks noRot="1" noChangeAspect="1"/>
          </p:cNvPicPr>
          <p:nvPr>
            <a:videoFile r:link="rId1"/>
          </p:nvPr>
        </p:nvPicPr>
        <p:blipFill>
          <a:blip r:embed="rId4" cstate="print"/>
          <a:srcRect/>
          <a:stretch>
            <a:fillRect/>
          </a:stretch>
        </p:blipFill>
        <p:spPr bwMode="auto">
          <a:xfrm>
            <a:off x="1143000" y="914400"/>
            <a:ext cx="7010400" cy="3962400"/>
          </a:xfrm>
          <a:prstGeom prst="rect">
            <a:avLst/>
          </a:prstGeom>
          <a:solidFill>
            <a:srgbClr val="000000"/>
          </a:solidFill>
          <a:ln w="9525">
            <a:noFill/>
            <a:miter lim="800000"/>
            <a:headEnd/>
            <a:tailEnd/>
          </a:ln>
        </p:spPr>
      </p:pic>
      <p:pic>
        <p:nvPicPr>
          <p:cNvPr id="5" name="Picture 4" descr="P7030062"/>
          <p:cNvPicPr>
            <a:picLocks noChangeAspect="1" noChangeArrowheads="1"/>
          </p:cNvPicPr>
          <p:nvPr/>
        </p:nvPicPr>
        <p:blipFill>
          <a:blip r:embed="rId5" cstate="print"/>
          <a:srcRect t="17143" b="34286"/>
          <a:stretch>
            <a:fillRect/>
          </a:stretch>
        </p:blipFill>
        <p:spPr bwMode="auto">
          <a:xfrm>
            <a:off x="0" y="4953000"/>
            <a:ext cx="9144000" cy="19050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9057" fill="hold"/>
                                        <p:tgtEl>
                                          <p:spTgt spid="4"/>
                                        </p:tgtEl>
                                      </p:cBhvr>
                                    </p:cmd>
                                  </p:childTnLst>
                                </p:cTn>
                              </p:par>
                              <p:par>
                                <p:cTn id="7" presetID="10" presetClass="exit" presetSubtype="0" fill="hold" nodeType="withEffect">
                                  <p:stCondLst>
                                    <p:cond delay="0"/>
                                  </p:stCondLst>
                                  <p:childTnLst>
                                    <p:animEffect transition="out" filter="fade">
                                      <p:cBhvr>
                                        <p:cTn id="8" dur="5000"/>
                                        <p:tgtEl>
                                          <p:spTgt spid="5"/>
                                        </p:tgtEl>
                                      </p:cBhvr>
                                    </p:animEffect>
                                    <p:set>
                                      <p:cBhvr>
                                        <p:cTn id="9" dur="1" fill="hold">
                                          <p:stCondLst>
                                            <p:cond delay="4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0" fill="hold" display="0">
                  <p:stCondLst>
                    <p:cond delay="indefinite"/>
                  </p:stCondLst>
                  <p:endCondLst>
                    <p:cond evt="onNext" delay="0">
                      <p:tgtEl>
                        <p:sldTgt/>
                      </p:tgtEl>
                    </p:cond>
                    <p:cond evt="onPrev" delay="0">
                      <p:tgtEl>
                        <p:sldTgt/>
                      </p:tgtEl>
                    </p:cond>
                  </p:endCondLst>
                </p:cTn>
                <p:tgtEl>
                  <p:spTgt spid="4"/>
                </p:tgtEl>
              </p:cMediaNode>
            </p:video>
            <p:seq concurrent="1" nextAc="seek">
              <p:cTn id="11" restart="whenNotActive" fill="hold" evtFilter="cancelBubble" nodeType="interactiveSeq">
                <p:stCondLst>
                  <p:cond evt="onClick" delay="0">
                    <p:tgtEl>
                      <p:spTgt spid="4"/>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6149975"/>
            <a:ext cx="8001000" cy="708025"/>
          </a:xfrm>
          <a:prstGeom prst="rect">
            <a:avLst/>
          </a:prstGeom>
          <a:noFill/>
        </p:spPr>
        <p:txBody>
          <a:bodyPr>
            <a:spAutoFit/>
          </a:bodyPr>
          <a:lstStyle/>
          <a:p>
            <a:pPr algn="ctr">
              <a:defRPr/>
            </a:pPr>
            <a:r>
              <a:rPr lang="en-US" sz="4000" b="1" dirty="0">
                <a:effectLst>
                  <a:outerShdw blurRad="38100" dist="38100" dir="2700000" algn="tl">
                    <a:srgbClr val="000000">
                      <a:alpha val="43137"/>
                    </a:srgbClr>
                  </a:outerShdw>
                </a:effectLst>
                <a:latin typeface="Rockwell Extra Bold" pitchFamily="18" charset="0"/>
              </a:rPr>
              <a:t>The Rise of Christianity</a:t>
            </a:r>
          </a:p>
        </p:txBody>
      </p:sp>
      <p:sp>
        <p:nvSpPr>
          <p:cNvPr id="3" name="Rectangle 2"/>
          <p:cNvSpPr>
            <a:spLocks noChangeArrowheads="1"/>
          </p:cNvSpPr>
          <p:nvPr/>
        </p:nvSpPr>
        <p:spPr bwMode="auto">
          <a:xfrm>
            <a:off x="609600" y="1219200"/>
            <a:ext cx="8077200" cy="717550"/>
          </a:xfrm>
          <a:prstGeom prst="rect">
            <a:avLst/>
          </a:prstGeom>
          <a:solidFill>
            <a:srgbClr val="00B050"/>
          </a:solidFill>
          <a:ln w="9525">
            <a:noFill/>
            <a:miter lim="800000"/>
            <a:headEnd/>
            <a:tailEnd/>
          </a:ln>
        </p:spPr>
        <p:txBody>
          <a:bodyPr>
            <a:spAutoFit/>
          </a:bodyPr>
          <a:lstStyle/>
          <a:p>
            <a:pPr algn="ctr">
              <a:lnSpc>
                <a:spcPct val="100000"/>
              </a:lnSpc>
              <a:spcAft>
                <a:spcPct val="5000"/>
              </a:spcAft>
            </a:pPr>
            <a:r>
              <a:rPr lang="en-US" sz="2000" b="1" dirty="0"/>
              <a:t>Against this background, a spiritual leader named Jesus of Nazareth emerged, teaching people to prepare for God’s Judgment Day.  </a:t>
            </a:r>
          </a:p>
        </p:txBody>
      </p:sp>
      <p:grpSp>
        <p:nvGrpSpPr>
          <p:cNvPr id="4" name="Group 3"/>
          <p:cNvGrpSpPr>
            <a:grpSpLocks/>
          </p:cNvGrpSpPr>
          <p:nvPr/>
        </p:nvGrpSpPr>
        <p:grpSpPr bwMode="auto">
          <a:xfrm>
            <a:off x="609600" y="2057400"/>
            <a:ext cx="3886200" cy="4038600"/>
            <a:chOff x="384" y="624"/>
            <a:chExt cx="1632" cy="3120"/>
          </a:xfrm>
        </p:grpSpPr>
        <p:sp>
          <p:nvSpPr>
            <p:cNvPr id="5" name="Text Box 4"/>
            <p:cNvSpPr txBox="1">
              <a:spLocks noChangeArrowheads="1"/>
            </p:cNvSpPr>
            <p:nvPr/>
          </p:nvSpPr>
          <p:spPr bwMode="auto">
            <a:xfrm>
              <a:off x="384" y="960"/>
              <a:ext cx="1632" cy="2784"/>
            </a:xfrm>
            <a:prstGeom prst="rect">
              <a:avLst/>
            </a:prstGeom>
            <a:solidFill>
              <a:srgbClr val="0070C0"/>
            </a:solidFill>
            <a:ln w="9525">
              <a:noFill/>
              <a:miter lim="800000"/>
              <a:headEnd/>
              <a:tailEnd/>
            </a:ln>
            <a:effectLst/>
          </p:spPr>
          <p:txBody>
            <a:bodyPr/>
            <a:lstStyle/>
            <a:p>
              <a:pPr marL="174625" indent="-174625">
                <a:lnSpc>
                  <a:spcPct val="100000"/>
                </a:lnSpc>
                <a:spcBef>
                  <a:spcPct val="0"/>
                </a:spcBef>
                <a:spcAft>
                  <a:spcPct val="35000"/>
                </a:spcAft>
                <a:buFontTx/>
                <a:buChar char="•"/>
              </a:pPr>
              <a:r>
                <a:rPr lang="en-US" sz="1900" dirty="0"/>
                <a:t>Nearly all knowledge of Jesus comes from Gospels—first four books of New Testament</a:t>
              </a:r>
            </a:p>
            <a:p>
              <a:pPr marL="174625" indent="-174625">
                <a:lnSpc>
                  <a:spcPct val="100000"/>
                </a:lnSpc>
                <a:spcBef>
                  <a:spcPct val="0"/>
                </a:spcBef>
                <a:spcAft>
                  <a:spcPct val="35000"/>
                </a:spcAft>
                <a:buFontTx/>
                <a:buChar char="•"/>
              </a:pPr>
              <a:r>
                <a:rPr lang="en-US" sz="1900" dirty="0"/>
                <a:t>New Testament and books of Hebrew Bible make up today’s Christian Bible</a:t>
              </a:r>
            </a:p>
            <a:p>
              <a:pPr marL="174625" indent="-174625">
                <a:lnSpc>
                  <a:spcPct val="100000"/>
                </a:lnSpc>
                <a:spcBef>
                  <a:spcPct val="0"/>
                </a:spcBef>
                <a:spcAft>
                  <a:spcPct val="35000"/>
                </a:spcAft>
                <a:buFontTx/>
                <a:buChar char="•"/>
              </a:pPr>
              <a:r>
                <a:rPr lang="en-US" sz="1900" dirty="0"/>
                <a:t>Jesus born in Bethlehem, near Jerusalem</a:t>
              </a:r>
            </a:p>
            <a:p>
              <a:pPr marL="174625" indent="-174625">
                <a:lnSpc>
                  <a:spcPct val="100000"/>
                </a:lnSpc>
                <a:spcBef>
                  <a:spcPct val="0"/>
                </a:spcBef>
                <a:spcAft>
                  <a:spcPct val="35000"/>
                </a:spcAft>
                <a:buFontTx/>
                <a:buChar char="•"/>
              </a:pPr>
              <a:r>
                <a:rPr lang="en-US" sz="1900" dirty="0"/>
                <a:t>Learned carpentry, studied writings of Jewish prophets</a:t>
              </a:r>
              <a:endParaRPr lang="en-US" dirty="0"/>
            </a:p>
          </p:txBody>
        </p:sp>
        <p:sp>
          <p:nvSpPr>
            <p:cNvPr id="6" name="Text Box 5"/>
            <p:cNvSpPr txBox="1">
              <a:spLocks noChangeArrowheads="1"/>
            </p:cNvSpPr>
            <p:nvPr/>
          </p:nvSpPr>
          <p:spPr bwMode="auto">
            <a:xfrm>
              <a:off x="384" y="624"/>
              <a:ext cx="1632" cy="336"/>
            </a:xfrm>
            <a:prstGeom prst="rect">
              <a:avLst/>
            </a:prstGeom>
            <a:solidFill>
              <a:srgbClr val="7030A0"/>
            </a:solidFill>
            <a:ln w="9525">
              <a:noFill/>
              <a:miter lim="800000"/>
              <a:headEnd/>
              <a:tailEnd/>
            </a:ln>
            <a:effectLst/>
          </p:spPr>
          <p:txBody>
            <a:bodyPr/>
            <a:lstStyle/>
            <a:p>
              <a:pPr algn="ctr">
                <a:lnSpc>
                  <a:spcPct val="100000"/>
                </a:lnSpc>
                <a:spcBef>
                  <a:spcPct val="0"/>
                </a:spcBef>
                <a:spcAft>
                  <a:spcPct val="35000"/>
                </a:spcAft>
              </a:pPr>
              <a:r>
                <a:rPr lang="en-US" sz="2400" b="1" i="1"/>
                <a:t>Life</a:t>
              </a:r>
            </a:p>
          </p:txBody>
        </p:sp>
      </p:grpSp>
      <p:grpSp>
        <p:nvGrpSpPr>
          <p:cNvPr id="7" name="Group 6"/>
          <p:cNvGrpSpPr>
            <a:grpSpLocks/>
          </p:cNvGrpSpPr>
          <p:nvPr/>
        </p:nvGrpSpPr>
        <p:grpSpPr bwMode="auto">
          <a:xfrm>
            <a:off x="4800600" y="2057400"/>
            <a:ext cx="3886200" cy="4038600"/>
            <a:chOff x="384" y="624"/>
            <a:chExt cx="1632" cy="3120"/>
          </a:xfrm>
        </p:grpSpPr>
        <p:sp>
          <p:nvSpPr>
            <p:cNvPr id="8" name="Text Box 7"/>
            <p:cNvSpPr txBox="1">
              <a:spLocks noChangeArrowheads="1"/>
            </p:cNvSpPr>
            <p:nvPr/>
          </p:nvSpPr>
          <p:spPr bwMode="auto">
            <a:xfrm>
              <a:off x="384" y="960"/>
              <a:ext cx="1632" cy="2784"/>
            </a:xfrm>
            <a:prstGeom prst="rect">
              <a:avLst/>
            </a:prstGeom>
            <a:solidFill>
              <a:srgbClr val="002060"/>
            </a:solidFill>
            <a:ln w="9525">
              <a:noFill/>
              <a:miter lim="800000"/>
              <a:headEnd/>
              <a:tailEnd/>
            </a:ln>
            <a:effectLst/>
          </p:spPr>
          <p:txBody>
            <a:bodyPr/>
            <a:lstStyle/>
            <a:p>
              <a:pPr marL="231775" indent="-231775">
                <a:lnSpc>
                  <a:spcPct val="100000"/>
                </a:lnSpc>
                <a:spcBef>
                  <a:spcPct val="0"/>
                </a:spcBef>
                <a:spcAft>
                  <a:spcPct val="35000"/>
                </a:spcAft>
                <a:buFontTx/>
                <a:buChar char="•"/>
              </a:pPr>
              <a:r>
                <a:rPr lang="en-US" sz="1900" dirty="0"/>
                <a:t>Jesus preached message of renewal and warning</a:t>
              </a:r>
            </a:p>
            <a:p>
              <a:pPr marL="231775" indent="-231775">
                <a:lnSpc>
                  <a:spcPct val="100000"/>
                </a:lnSpc>
                <a:spcBef>
                  <a:spcPct val="0"/>
                </a:spcBef>
                <a:spcAft>
                  <a:spcPct val="35000"/>
                </a:spcAft>
                <a:buFontTx/>
                <a:buChar char="•"/>
              </a:pPr>
              <a:r>
                <a:rPr lang="en-US" sz="1900" dirty="0"/>
                <a:t>Gathered group of disciples</a:t>
              </a:r>
            </a:p>
            <a:p>
              <a:pPr marL="231775" indent="-231775">
                <a:lnSpc>
                  <a:spcPct val="100000"/>
                </a:lnSpc>
                <a:spcBef>
                  <a:spcPct val="0"/>
                </a:spcBef>
                <a:spcAft>
                  <a:spcPct val="35000"/>
                </a:spcAft>
                <a:buFontTx/>
                <a:buChar char="•"/>
              </a:pPr>
              <a:r>
                <a:rPr lang="en-US" sz="1900" dirty="0"/>
                <a:t>Created excitement by performing miracles of healing; defending poor, oppressed</a:t>
              </a:r>
            </a:p>
            <a:p>
              <a:pPr marL="231775" indent="-231775">
                <a:lnSpc>
                  <a:spcPct val="100000"/>
                </a:lnSpc>
                <a:spcBef>
                  <a:spcPct val="0"/>
                </a:spcBef>
                <a:spcAft>
                  <a:spcPct val="35000"/>
                </a:spcAft>
                <a:buFontTx/>
                <a:buChar char="•"/>
              </a:pPr>
              <a:r>
                <a:rPr lang="en-US" sz="1900" dirty="0"/>
                <a:t>Instructed people to repent of sins, seek God’s forgiveness</a:t>
              </a:r>
            </a:p>
            <a:p>
              <a:pPr marL="231775" indent="-231775">
                <a:lnSpc>
                  <a:spcPct val="100000"/>
                </a:lnSpc>
                <a:spcBef>
                  <a:spcPct val="0"/>
                </a:spcBef>
                <a:spcAft>
                  <a:spcPct val="35000"/>
                </a:spcAft>
                <a:buFontTx/>
                <a:buChar char="•"/>
              </a:pPr>
              <a:r>
                <a:rPr lang="en-US" sz="1900" dirty="0"/>
                <a:t>Must love God above all, love others as much as self</a:t>
              </a:r>
              <a:endParaRPr lang="en-US" dirty="0"/>
            </a:p>
          </p:txBody>
        </p:sp>
        <p:sp>
          <p:nvSpPr>
            <p:cNvPr id="9" name="Text Box 8"/>
            <p:cNvSpPr txBox="1">
              <a:spLocks noChangeArrowheads="1"/>
            </p:cNvSpPr>
            <p:nvPr/>
          </p:nvSpPr>
          <p:spPr bwMode="auto">
            <a:xfrm>
              <a:off x="384" y="624"/>
              <a:ext cx="1632" cy="336"/>
            </a:xfrm>
            <a:prstGeom prst="rect">
              <a:avLst/>
            </a:prstGeom>
            <a:solidFill>
              <a:srgbClr val="0070C0"/>
            </a:solidFill>
            <a:ln w="9525">
              <a:noFill/>
              <a:miter lim="800000"/>
              <a:headEnd/>
              <a:tailEnd/>
            </a:ln>
            <a:effectLst/>
          </p:spPr>
          <p:txBody>
            <a:bodyPr/>
            <a:lstStyle/>
            <a:p>
              <a:pPr algn="ctr">
                <a:lnSpc>
                  <a:spcPct val="100000"/>
                </a:lnSpc>
                <a:spcBef>
                  <a:spcPct val="0"/>
                </a:spcBef>
                <a:spcAft>
                  <a:spcPct val="35000"/>
                </a:spcAft>
              </a:pPr>
              <a:r>
                <a:rPr lang="en-US" sz="2400" b="1" i="1"/>
                <a:t>Preaching </a:t>
              </a:r>
            </a:p>
            <a:p>
              <a:pPr algn="ctr">
                <a:lnSpc>
                  <a:spcPct val="100000"/>
                </a:lnSpc>
                <a:spcBef>
                  <a:spcPct val="0"/>
                </a:spcBef>
                <a:spcAft>
                  <a:spcPct val="35000"/>
                </a:spcAft>
              </a:pPr>
              <a:endParaRPr lang="en-US" sz="2400" b="1" i="1"/>
            </a:p>
          </p:txBody>
        </p:sp>
      </p:grpSp>
      <p:sp>
        <p:nvSpPr>
          <p:cNvPr id="10" name="Rectangle 9"/>
          <p:cNvSpPr>
            <a:spLocks noChangeArrowheads="1"/>
          </p:cNvSpPr>
          <p:nvPr/>
        </p:nvSpPr>
        <p:spPr bwMode="auto">
          <a:xfrm>
            <a:off x="685800" y="762000"/>
            <a:ext cx="7924800" cy="533400"/>
          </a:xfrm>
          <a:prstGeom prst="rect">
            <a:avLst/>
          </a:prstGeom>
          <a:noFill/>
          <a:ln w="9525">
            <a:noFill/>
            <a:miter lim="800000"/>
            <a:headEnd/>
            <a:tailEnd/>
          </a:ln>
        </p:spPr>
        <p:txBody>
          <a:bodyPr/>
          <a:lstStyle/>
          <a:p>
            <a:pPr algn="ctr">
              <a:lnSpc>
                <a:spcPct val="100000"/>
              </a:lnSpc>
              <a:spcBef>
                <a:spcPct val="0"/>
              </a:spcBef>
            </a:pPr>
            <a:r>
              <a:rPr lang="en-US" sz="2800" b="1" dirty="0">
                <a:solidFill>
                  <a:schemeClr val="tx2"/>
                </a:solidFill>
              </a:rPr>
              <a:t>Jesus of Nazareth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64" presetClass="path" presetSubtype="0" accel="50000" decel="50000" fill="hold" grpId="0" nodeType="withEffect">
                                  <p:stCondLst>
                                    <p:cond delay="0"/>
                                  </p:stCondLst>
                                  <p:childTnLst>
                                    <p:animMotion origin="layout" path="M 3.33333E-6 3.7037E-7 L -0.00417 -0.85949 " pathEditMode="relative" rAng="0" ptsTypes="AA">
                                      <p:cBhvr>
                                        <p:cTn id="9" dur="2000" fill="hold"/>
                                        <p:tgtEl>
                                          <p:spTgt spid="2"/>
                                        </p:tgtEl>
                                        <p:attrNameLst>
                                          <p:attrName>ppt_x</p:attrName>
                                          <p:attrName>ppt_y</p:attrName>
                                        </p:attrNameLst>
                                      </p:cBhvr>
                                      <p:rCtr x="-2" y="-430"/>
                                    </p:animMotion>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dissolve">
                                      <p:cBhvr>
                                        <p:cTn id="14" dur="500"/>
                                        <p:tgtEl>
                                          <p:spTgt spid="3"/>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animBg="1"/>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533400" y="685800"/>
            <a:ext cx="7924800" cy="533400"/>
          </a:xfrm>
          <a:prstGeom prst="rect">
            <a:avLst/>
          </a:prstGeom>
          <a:noFill/>
          <a:ln w="9525">
            <a:noFill/>
            <a:miter lim="800000"/>
            <a:headEnd/>
            <a:tailEnd/>
          </a:ln>
        </p:spPr>
        <p:txBody>
          <a:bodyPr/>
          <a:lstStyle/>
          <a:p>
            <a:pPr algn="ctr">
              <a:lnSpc>
                <a:spcPct val="100000"/>
              </a:lnSpc>
              <a:spcBef>
                <a:spcPct val="0"/>
              </a:spcBef>
            </a:pPr>
            <a:r>
              <a:rPr lang="en-US" sz="2800" b="1" dirty="0">
                <a:solidFill>
                  <a:schemeClr val="tx2"/>
                </a:solidFill>
              </a:rPr>
              <a:t>Death and Resurrection</a:t>
            </a:r>
          </a:p>
        </p:txBody>
      </p:sp>
      <p:sp>
        <p:nvSpPr>
          <p:cNvPr id="3" name="Rectangle 3"/>
          <p:cNvSpPr txBox="1">
            <a:spLocks noChangeArrowheads="1"/>
          </p:cNvSpPr>
          <p:nvPr/>
        </p:nvSpPr>
        <p:spPr bwMode="auto">
          <a:xfrm>
            <a:off x="762000" y="1143000"/>
            <a:ext cx="7620000" cy="5410200"/>
          </a:xfrm>
          <a:prstGeom prst="rect">
            <a:avLst/>
          </a:prstGeom>
          <a:solidFill>
            <a:schemeClr val="accent6"/>
          </a:solidFill>
          <a:ln>
            <a:miter lim="800000"/>
            <a:headEnd/>
            <a:tailEnd/>
          </a:ln>
        </p:spPr>
        <p:txBody>
          <a:bodyPr vert="horz" wrap="square" lIns="91440" tIns="45720" rIns="91440" bIns="45720" numCol="1" anchor="t" anchorCtr="0" compatLnSpc="1">
            <a:prstTxWarp prst="textNoShape">
              <a:avLst/>
            </a:prstTxWarp>
          </a:bodyPr>
          <a:lstStyle/>
          <a:p>
            <a:pPr marL="406400" marR="0" lvl="0" indent="-406400" defTabSz="914400" rtl="0" eaLnBrk="1" fontAlgn="base" latinLnBrk="0" hangingPunct="1">
              <a:lnSpc>
                <a:spcPct val="100000"/>
              </a:lnSpc>
              <a:spcBef>
                <a:spcPct val="0"/>
              </a:spcBef>
              <a:spcAft>
                <a:spcPct val="50000"/>
              </a:spcAft>
              <a:buClrTx/>
              <a:buSzTx/>
              <a:buFontTx/>
              <a:buNone/>
              <a:tabLst/>
              <a:defRPr/>
            </a:pPr>
            <a:r>
              <a:rPr kumimoji="0" lang="en-US" sz="2800" b="1" i="0" u="none" strike="noStrike" kern="0" cap="none" spc="0" normalizeH="0" baseline="0" noProof="0" dirty="0" err="1" smtClean="0">
                <a:ln>
                  <a:noFill/>
                </a:ln>
                <a:solidFill>
                  <a:schemeClr val="tx1"/>
                </a:solidFill>
                <a:effectLst/>
                <a:uLnTx/>
                <a:uFillTx/>
                <a:latin typeface="+mn-lt"/>
                <a:ea typeface="+mn-ea"/>
                <a:cs typeface="+mn-cs"/>
              </a:rPr>
              <a:t>Jesus’s</a:t>
            </a:r>
            <a:r>
              <a:rPr kumimoji="0" lang="en-US" sz="2800" b="1" i="0" u="none" strike="noStrike" kern="0" cap="none" spc="0" normalizeH="0" baseline="0" noProof="0" dirty="0" smtClean="0">
                <a:ln>
                  <a:noFill/>
                </a:ln>
                <a:solidFill>
                  <a:schemeClr val="tx1"/>
                </a:solidFill>
                <a:effectLst/>
                <a:uLnTx/>
                <a:uFillTx/>
                <a:latin typeface="+mn-lt"/>
                <a:ea typeface="+mn-ea"/>
                <a:cs typeface="+mn-cs"/>
              </a:rPr>
              <a:t> popularity, crowds alarmed authorities who feared</a:t>
            </a:r>
            <a:r>
              <a:rPr kumimoji="0" lang="en-US" sz="2800" b="1" i="0" u="none" strike="noStrike" kern="0" cap="none" spc="0" normalizeH="0" noProof="0" dirty="0" smtClean="0">
                <a:ln>
                  <a:noFill/>
                </a:ln>
                <a:solidFill>
                  <a:schemeClr val="tx1"/>
                </a:solidFill>
                <a:effectLst/>
                <a:uLnTx/>
                <a:uFillTx/>
                <a:latin typeface="+mn-lt"/>
                <a:ea typeface="+mn-ea"/>
                <a:cs typeface="+mn-cs"/>
              </a:rPr>
              <a:t> </a:t>
            </a:r>
            <a:r>
              <a:rPr kumimoji="0" lang="en-US" sz="2800" b="1" i="0" u="none" strike="noStrike" kern="0" cap="none" spc="0" normalizeH="0" baseline="0" noProof="0" dirty="0" smtClean="0">
                <a:ln>
                  <a:noFill/>
                </a:ln>
                <a:solidFill>
                  <a:schemeClr val="tx1"/>
                </a:solidFill>
                <a:effectLst/>
                <a:uLnTx/>
                <a:uFillTx/>
                <a:latin typeface="+mn-lt"/>
                <a:ea typeface="+mn-ea"/>
                <a:cs typeface="+mn-cs"/>
              </a:rPr>
              <a:t>political uprisings</a:t>
            </a:r>
          </a:p>
          <a:p>
            <a:pPr marL="406400" marR="0" lvl="0" indent="-406400" algn="l" defTabSz="914400" rtl="0" eaLnBrk="1" fontAlgn="base" latinLnBrk="0" hangingPunct="1">
              <a:lnSpc>
                <a:spcPct val="100000"/>
              </a:lnSpc>
              <a:spcBef>
                <a:spcPct val="0"/>
              </a:spcBef>
              <a:spcAft>
                <a:spcPct val="5000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Jesus arrested, tried, sentenced to death by Roman Governor</a:t>
            </a:r>
            <a:r>
              <a:rPr kumimoji="0" lang="en-US" sz="2800" b="0" i="0" u="none" strike="noStrike" kern="0" cap="none" spc="0" normalizeH="0" noProof="0" dirty="0" smtClean="0">
                <a:ln>
                  <a:noFill/>
                </a:ln>
                <a:solidFill>
                  <a:schemeClr val="tx1"/>
                </a:solidFill>
                <a:effectLst/>
                <a:uLnTx/>
                <a:uFillTx/>
                <a:latin typeface="+mn-lt"/>
                <a:ea typeface="+mn-ea"/>
                <a:cs typeface="+mn-cs"/>
              </a:rPr>
              <a:t> – Pontius Pilate </a:t>
            </a: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a:p>
            <a:pPr marL="406400" marR="0" lvl="0" indent="-406400" algn="l" defTabSz="914400" rtl="0" eaLnBrk="1" fontAlgn="base" latinLnBrk="0" hangingPunct="1">
              <a:lnSpc>
                <a:spcPct val="100000"/>
              </a:lnSpc>
              <a:spcBef>
                <a:spcPct val="0"/>
              </a:spcBef>
              <a:spcAft>
                <a:spcPct val="5000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According to New Testament, after crucifixion</a:t>
            </a:r>
          </a:p>
          <a:p>
            <a:pPr marL="1146175" marR="0" lvl="1" indent="-347663" algn="l" defTabSz="914400" rtl="0" eaLnBrk="1" fontAlgn="base" latinLnBrk="0" hangingPunct="1">
              <a:lnSpc>
                <a:spcPct val="100000"/>
              </a:lnSpc>
              <a:spcBef>
                <a:spcPct val="0"/>
              </a:spcBef>
              <a:spcAft>
                <a:spcPct val="50000"/>
              </a:spcAft>
              <a:buClrTx/>
              <a:buSzTx/>
              <a:buFontTx/>
              <a:buChar char="–"/>
              <a:tabLst/>
              <a:defRPr/>
            </a:pPr>
            <a:r>
              <a:rPr kumimoji="0" lang="en-US" b="0" i="0" u="none" strike="noStrike" kern="0" cap="none" spc="0" normalizeH="0" baseline="0" noProof="0" dirty="0" smtClean="0">
                <a:ln>
                  <a:noFill/>
                </a:ln>
                <a:solidFill>
                  <a:schemeClr val="tx1"/>
                </a:solidFill>
                <a:effectLst/>
                <a:uLnTx/>
                <a:uFillTx/>
                <a:latin typeface="+mn-lt"/>
              </a:rPr>
              <a:t>Jesus rose from dead</a:t>
            </a:r>
          </a:p>
          <a:p>
            <a:pPr marL="1146175" marR="0" lvl="1" indent="-347663" algn="l" defTabSz="914400" rtl="0" eaLnBrk="1" fontAlgn="base" latinLnBrk="0" hangingPunct="1">
              <a:lnSpc>
                <a:spcPct val="100000"/>
              </a:lnSpc>
              <a:spcBef>
                <a:spcPct val="0"/>
              </a:spcBef>
              <a:spcAft>
                <a:spcPct val="50000"/>
              </a:spcAft>
              <a:buClrTx/>
              <a:buSzTx/>
              <a:buFontTx/>
              <a:buChar char="–"/>
              <a:tabLst/>
              <a:defRPr/>
            </a:pPr>
            <a:r>
              <a:rPr kumimoji="0" lang="en-US" b="0" i="0" u="none" strike="noStrike" kern="0" cap="none" spc="0" normalizeH="0" baseline="0" noProof="0" dirty="0" smtClean="0">
                <a:ln>
                  <a:noFill/>
                </a:ln>
                <a:solidFill>
                  <a:schemeClr val="tx1"/>
                </a:solidFill>
                <a:effectLst/>
                <a:uLnTx/>
                <a:uFillTx/>
                <a:latin typeface="+mn-lt"/>
              </a:rPr>
              <a:t>Spent 40 days teaching disciples</a:t>
            </a:r>
          </a:p>
          <a:p>
            <a:pPr marL="1146175" marR="0" lvl="1" indent="-347663" algn="l" defTabSz="914400" rtl="0" eaLnBrk="1" fontAlgn="base" latinLnBrk="0" hangingPunct="1">
              <a:lnSpc>
                <a:spcPct val="100000"/>
              </a:lnSpc>
              <a:spcBef>
                <a:spcPct val="0"/>
              </a:spcBef>
              <a:spcAft>
                <a:spcPct val="50000"/>
              </a:spcAft>
              <a:buClrTx/>
              <a:buSzTx/>
              <a:buFontTx/>
              <a:buChar char="–"/>
              <a:tabLst/>
              <a:defRPr/>
            </a:pPr>
            <a:r>
              <a:rPr kumimoji="0" lang="en-US" b="0" i="0" u="none" strike="noStrike" kern="0" cap="none" spc="0" normalizeH="0" baseline="0" noProof="0" dirty="0" smtClean="0">
                <a:ln>
                  <a:noFill/>
                </a:ln>
                <a:solidFill>
                  <a:schemeClr val="tx1"/>
                </a:solidFill>
                <a:effectLst/>
                <a:uLnTx/>
                <a:uFillTx/>
                <a:latin typeface="+mn-lt"/>
              </a:rPr>
              <a:t>Ascended into heaven</a:t>
            </a:r>
            <a:r>
              <a:rPr kumimoji="0" lang="en-US" sz="2800" b="0" i="0" u="none" strike="noStrike" kern="0" cap="none" spc="0" normalizeH="0" baseline="0" noProof="0" dirty="0" smtClean="0">
                <a:ln>
                  <a:noFill/>
                </a:ln>
                <a:solidFill>
                  <a:schemeClr val="tx1"/>
                </a:solidFill>
                <a:effectLst/>
                <a:uLnTx/>
                <a:uFillTx/>
                <a:latin typeface="+mn-lt"/>
              </a:rPr>
              <a:t> </a:t>
            </a:r>
          </a:p>
          <a:p>
            <a:pPr marL="406400" marR="0" lvl="0" indent="-406400" algn="l" defTabSz="914400" rtl="0" eaLnBrk="1" fontAlgn="base" latinLnBrk="0" hangingPunct="1">
              <a:lnSpc>
                <a:spcPct val="100000"/>
              </a:lnSpc>
              <a:spcBef>
                <a:spcPct val="0"/>
              </a:spcBef>
              <a:spcAft>
                <a:spcPct val="5000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Followers believed Resurrection, Ascension revealed Jesus as the Messiah  </a:t>
            </a:r>
            <a:endParaRPr kumimoji="0" lang="en-US" sz="28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533400" y="838200"/>
            <a:ext cx="8077200" cy="1200329"/>
          </a:xfrm>
          <a:prstGeom prst="rect">
            <a:avLst/>
          </a:prstGeom>
          <a:solidFill>
            <a:srgbClr val="F29699"/>
          </a:solidFill>
          <a:ln w="9525">
            <a:noFill/>
            <a:miter lim="800000"/>
            <a:headEnd/>
            <a:tailEnd/>
          </a:ln>
        </p:spPr>
        <p:txBody>
          <a:bodyPr wrap="square">
            <a:spAutoFit/>
          </a:bodyPr>
          <a:lstStyle/>
          <a:p>
            <a:pPr>
              <a:lnSpc>
                <a:spcPct val="100000"/>
              </a:lnSpc>
              <a:spcAft>
                <a:spcPct val="5000"/>
              </a:spcAft>
            </a:pPr>
            <a:r>
              <a:rPr lang="en-US" b="1" dirty="0">
                <a:solidFill>
                  <a:schemeClr val="bg1"/>
                </a:solidFill>
              </a:rPr>
              <a:t>After </a:t>
            </a:r>
            <a:r>
              <a:rPr lang="en-US" b="1" dirty="0" err="1">
                <a:solidFill>
                  <a:schemeClr val="bg1"/>
                </a:solidFill>
              </a:rPr>
              <a:t>Jesus’s</a:t>
            </a:r>
            <a:r>
              <a:rPr lang="en-US" b="1" dirty="0">
                <a:solidFill>
                  <a:schemeClr val="bg1"/>
                </a:solidFill>
              </a:rPr>
              <a:t> death, his disciples began teaching that all people could achieve salvation—the forgiveness of sins and the promise of everlasting life.</a:t>
            </a:r>
          </a:p>
        </p:txBody>
      </p:sp>
      <p:grpSp>
        <p:nvGrpSpPr>
          <p:cNvPr id="3" name="Group 3"/>
          <p:cNvGrpSpPr>
            <a:grpSpLocks/>
          </p:cNvGrpSpPr>
          <p:nvPr/>
        </p:nvGrpSpPr>
        <p:grpSpPr bwMode="auto">
          <a:xfrm>
            <a:off x="533400" y="2209800"/>
            <a:ext cx="2590800" cy="4419527"/>
            <a:chOff x="384" y="624"/>
            <a:chExt cx="1632" cy="3693"/>
          </a:xfrm>
        </p:grpSpPr>
        <p:sp>
          <p:nvSpPr>
            <p:cNvPr id="4" name="Text Box 4"/>
            <p:cNvSpPr txBox="1">
              <a:spLocks noChangeArrowheads="1"/>
            </p:cNvSpPr>
            <p:nvPr/>
          </p:nvSpPr>
          <p:spPr bwMode="auto">
            <a:xfrm>
              <a:off x="384" y="960"/>
              <a:ext cx="1632" cy="3357"/>
            </a:xfrm>
            <a:prstGeom prst="rect">
              <a:avLst/>
            </a:prstGeom>
            <a:solidFill>
              <a:schemeClr val="accent2">
                <a:lumMod val="60000"/>
                <a:lumOff val="40000"/>
              </a:schemeClr>
            </a:solidFill>
            <a:ln w="9525">
              <a:noFill/>
              <a:miter lim="800000"/>
              <a:headEnd/>
              <a:tailEnd/>
            </a:ln>
            <a:effectLst/>
          </p:spPr>
          <p:txBody>
            <a:bodyPr/>
            <a:lstStyle/>
            <a:p>
              <a:pPr marL="174625" indent="-174625">
                <a:lnSpc>
                  <a:spcPct val="100000"/>
                </a:lnSpc>
                <a:spcBef>
                  <a:spcPct val="0"/>
                </a:spcBef>
                <a:spcAft>
                  <a:spcPct val="50000"/>
                </a:spcAft>
                <a:buFontTx/>
                <a:buChar char="•"/>
              </a:pPr>
              <a:r>
                <a:rPr lang="en-US" dirty="0" err="1"/>
                <a:t>Jesus’s</a:t>
              </a:r>
              <a:r>
                <a:rPr lang="en-US" dirty="0"/>
                <a:t> 12 </a:t>
              </a:r>
              <a:r>
                <a:rPr lang="en-US" b="1" dirty="0"/>
                <a:t>disciples</a:t>
              </a:r>
              <a:r>
                <a:rPr lang="en-US" dirty="0"/>
                <a:t> worked to spread message</a:t>
              </a:r>
            </a:p>
            <a:p>
              <a:pPr marL="174625" indent="-174625">
                <a:lnSpc>
                  <a:spcPct val="100000"/>
                </a:lnSpc>
                <a:spcBef>
                  <a:spcPct val="0"/>
                </a:spcBef>
                <a:spcAft>
                  <a:spcPct val="50000"/>
                </a:spcAft>
                <a:buFontTx/>
                <a:buChar char="•"/>
              </a:pPr>
              <a:r>
                <a:rPr lang="en-US" dirty="0"/>
                <a:t>Earliest Christian missionaries</a:t>
              </a:r>
            </a:p>
            <a:p>
              <a:pPr marL="174625" indent="-174625">
                <a:lnSpc>
                  <a:spcPct val="100000"/>
                </a:lnSpc>
                <a:spcBef>
                  <a:spcPct val="0"/>
                </a:spcBef>
                <a:spcAft>
                  <a:spcPct val="50000"/>
                </a:spcAft>
                <a:buFontTx/>
                <a:buChar char="•"/>
              </a:pPr>
              <a:r>
                <a:rPr lang="en-US" b="1" dirty="0"/>
                <a:t>Apostles</a:t>
              </a:r>
              <a:r>
                <a:rPr lang="en-US" dirty="0"/>
                <a:t> traveled widely, teaching mostly in Jewish communities</a:t>
              </a:r>
            </a:p>
          </p:txBody>
        </p:sp>
        <p:sp>
          <p:nvSpPr>
            <p:cNvPr id="5" name="Text Box 5"/>
            <p:cNvSpPr txBox="1">
              <a:spLocks noChangeArrowheads="1"/>
            </p:cNvSpPr>
            <p:nvPr/>
          </p:nvSpPr>
          <p:spPr bwMode="auto">
            <a:xfrm>
              <a:off x="384" y="624"/>
              <a:ext cx="1632" cy="336"/>
            </a:xfrm>
            <a:prstGeom prst="rect">
              <a:avLst/>
            </a:prstGeom>
            <a:solidFill>
              <a:srgbClr val="C00000"/>
            </a:solidFill>
            <a:ln w="9525">
              <a:noFill/>
              <a:miter lim="800000"/>
              <a:headEnd/>
              <a:tailEnd/>
            </a:ln>
            <a:effectLst/>
          </p:spPr>
          <p:txBody>
            <a:bodyPr/>
            <a:lstStyle/>
            <a:p>
              <a:pPr algn="ctr">
                <a:lnSpc>
                  <a:spcPct val="100000"/>
                </a:lnSpc>
                <a:spcBef>
                  <a:spcPct val="0"/>
                </a:spcBef>
                <a:spcAft>
                  <a:spcPct val="50000"/>
                </a:spcAft>
              </a:pPr>
              <a:r>
                <a:rPr lang="en-US" sz="2400" b="1" i="1" dirty="0"/>
                <a:t>Apostles</a:t>
              </a:r>
            </a:p>
          </p:txBody>
        </p:sp>
      </p:grpSp>
      <p:grpSp>
        <p:nvGrpSpPr>
          <p:cNvPr id="6" name="Group 6"/>
          <p:cNvGrpSpPr>
            <a:grpSpLocks/>
          </p:cNvGrpSpPr>
          <p:nvPr/>
        </p:nvGrpSpPr>
        <p:grpSpPr bwMode="auto">
          <a:xfrm>
            <a:off x="3276600" y="2209800"/>
            <a:ext cx="2590800" cy="4419600"/>
            <a:chOff x="384" y="624"/>
            <a:chExt cx="1632" cy="3120"/>
          </a:xfrm>
        </p:grpSpPr>
        <p:sp>
          <p:nvSpPr>
            <p:cNvPr id="7" name="Text Box 7"/>
            <p:cNvSpPr txBox="1">
              <a:spLocks noChangeArrowheads="1"/>
            </p:cNvSpPr>
            <p:nvPr/>
          </p:nvSpPr>
          <p:spPr bwMode="auto">
            <a:xfrm>
              <a:off x="384" y="960"/>
              <a:ext cx="1632" cy="2784"/>
            </a:xfrm>
            <a:prstGeom prst="rect">
              <a:avLst/>
            </a:prstGeom>
            <a:solidFill>
              <a:srgbClr val="C00000"/>
            </a:solidFill>
            <a:ln w="9525">
              <a:noFill/>
              <a:miter lim="800000"/>
              <a:headEnd/>
              <a:tailEnd/>
            </a:ln>
            <a:effectLst/>
          </p:spPr>
          <p:txBody>
            <a:bodyPr/>
            <a:lstStyle/>
            <a:p>
              <a:pPr marL="174625" indent="-174625">
                <a:lnSpc>
                  <a:spcPct val="100000"/>
                </a:lnSpc>
                <a:spcBef>
                  <a:spcPct val="0"/>
                </a:spcBef>
                <a:spcAft>
                  <a:spcPct val="50000"/>
                </a:spcAft>
                <a:buFontTx/>
                <a:buChar char="•"/>
              </a:pPr>
              <a:r>
                <a:rPr lang="en-US" b="1" dirty="0"/>
                <a:t>Paul</a:t>
              </a:r>
              <a:r>
                <a:rPr lang="en-US" dirty="0"/>
                <a:t>, originally known as Saul, born in Tarsus, in Asia Minor</a:t>
              </a:r>
            </a:p>
            <a:p>
              <a:pPr marL="174625" indent="-174625">
                <a:lnSpc>
                  <a:spcPct val="100000"/>
                </a:lnSpc>
                <a:spcBef>
                  <a:spcPct val="0"/>
                </a:spcBef>
                <a:spcAft>
                  <a:spcPct val="50000"/>
                </a:spcAft>
                <a:buFontTx/>
                <a:buChar char="•"/>
              </a:pPr>
              <a:r>
                <a:rPr lang="en-US" dirty="0"/>
                <a:t>Had actively opposed those teaching that Jesus was the Messiah</a:t>
              </a:r>
              <a:endParaRPr lang="en-US" sz="1800" dirty="0"/>
            </a:p>
            <a:p>
              <a:pPr marL="465138" lvl="1" indent="-176213">
                <a:lnSpc>
                  <a:spcPct val="100000"/>
                </a:lnSpc>
                <a:spcBef>
                  <a:spcPct val="0"/>
                </a:spcBef>
                <a:spcAft>
                  <a:spcPct val="50000"/>
                </a:spcAft>
              </a:pPr>
              <a:endParaRPr lang="en-US" sz="1800" dirty="0"/>
            </a:p>
          </p:txBody>
        </p:sp>
        <p:sp>
          <p:nvSpPr>
            <p:cNvPr id="8" name="Text Box 8"/>
            <p:cNvSpPr txBox="1">
              <a:spLocks noChangeArrowheads="1"/>
            </p:cNvSpPr>
            <p:nvPr/>
          </p:nvSpPr>
          <p:spPr bwMode="auto">
            <a:xfrm>
              <a:off x="384" y="624"/>
              <a:ext cx="1632" cy="336"/>
            </a:xfrm>
            <a:prstGeom prst="rect">
              <a:avLst/>
            </a:prstGeom>
            <a:solidFill>
              <a:schemeClr val="bg1">
                <a:lumMod val="75000"/>
              </a:schemeClr>
            </a:solidFill>
            <a:ln w="9525">
              <a:noFill/>
              <a:miter lim="800000"/>
              <a:headEnd/>
              <a:tailEnd/>
            </a:ln>
            <a:effectLst/>
          </p:spPr>
          <p:txBody>
            <a:bodyPr/>
            <a:lstStyle/>
            <a:p>
              <a:pPr algn="ctr">
                <a:lnSpc>
                  <a:spcPct val="100000"/>
                </a:lnSpc>
                <a:spcBef>
                  <a:spcPct val="0"/>
                </a:spcBef>
                <a:spcAft>
                  <a:spcPct val="50000"/>
                </a:spcAft>
              </a:pPr>
              <a:r>
                <a:rPr lang="en-US" sz="2400" b="1" i="1" dirty="0"/>
                <a:t>Paul of Tarsus</a:t>
              </a:r>
            </a:p>
          </p:txBody>
        </p:sp>
      </p:grpSp>
      <p:grpSp>
        <p:nvGrpSpPr>
          <p:cNvPr id="9" name="Group 9"/>
          <p:cNvGrpSpPr>
            <a:grpSpLocks/>
          </p:cNvGrpSpPr>
          <p:nvPr/>
        </p:nvGrpSpPr>
        <p:grpSpPr bwMode="auto">
          <a:xfrm>
            <a:off x="6019800" y="2209800"/>
            <a:ext cx="2590800" cy="4419600"/>
            <a:chOff x="384" y="624"/>
            <a:chExt cx="1632" cy="3120"/>
          </a:xfrm>
        </p:grpSpPr>
        <p:sp>
          <p:nvSpPr>
            <p:cNvPr id="10" name="Text Box 10"/>
            <p:cNvSpPr txBox="1">
              <a:spLocks noChangeArrowheads="1"/>
            </p:cNvSpPr>
            <p:nvPr/>
          </p:nvSpPr>
          <p:spPr bwMode="auto">
            <a:xfrm>
              <a:off x="384" y="960"/>
              <a:ext cx="1632" cy="2784"/>
            </a:xfrm>
            <a:prstGeom prst="rect">
              <a:avLst/>
            </a:prstGeom>
            <a:solidFill>
              <a:schemeClr val="accent2"/>
            </a:solidFill>
            <a:ln w="9525">
              <a:noFill/>
              <a:miter lim="800000"/>
              <a:headEnd/>
              <a:tailEnd/>
            </a:ln>
            <a:effectLst/>
          </p:spPr>
          <p:txBody>
            <a:bodyPr/>
            <a:lstStyle/>
            <a:p>
              <a:pPr marL="174625" indent="-174625">
                <a:lnSpc>
                  <a:spcPct val="100000"/>
                </a:lnSpc>
                <a:spcBef>
                  <a:spcPct val="0"/>
                </a:spcBef>
                <a:spcAft>
                  <a:spcPct val="50000"/>
                </a:spcAft>
                <a:buFontTx/>
                <a:buChar char="•"/>
              </a:pPr>
              <a:r>
                <a:rPr lang="en-US" dirty="0"/>
                <a:t>Paul had conversion on way to Damascus, became Christian</a:t>
              </a:r>
            </a:p>
            <a:p>
              <a:pPr marL="174625" indent="-174625">
                <a:lnSpc>
                  <a:spcPct val="100000"/>
                </a:lnSpc>
                <a:spcBef>
                  <a:spcPct val="0"/>
                </a:spcBef>
                <a:spcAft>
                  <a:spcPct val="50000"/>
                </a:spcAft>
                <a:buFontTx/>
                <a:buChar char="•"/>
              </a:pPr>
              <a:r>
                <a:rPr lang="en-US" dirty="0"/>
                <a:t>If not for his work, </a:t>
              </a:r>
              <a:r>
                <a:rPr lang="en-US" dirty="0" smtClean="0"/>
                <a:t>Christianity </a:t>
              </a:r>
              <a:br>
                <a:rPr lang="en-US" dirty="0" smtClean="0"/>
              </a:br>
              <a:r>
                <a:rPr lang="en-US" dirty="0" smtClean="0"/>
                <a:t>might </a:t>
              </a:r>
              <a:r>
                <a:rPr lang="en-US" dirty="0"/>
                <a:t>have </a:t>
              </a:r>
              <a:r>
                <a:rPr lang="en-US" dirty="0" smtClean="0"/>
                <a:t>remained a branch </a:t>
              </a:r>
              <a:r>
                <a:rPr lang="en-US" dirty="0"/>
                <a:t>of Judaism</a:t>
              </a:r>
            </a:p>
          </p:txBody>
        </p:sp>
        <p:sp>
          <p:nvSpPr>
            <p:cNvPr id="11" name="Text Box 11"/>
            <p:cNvSpPr txBox="1">
              <a:spLocks noChangeArrowheads="1"/>
            </p:cNvSpPr>
            <p:nvPr/>
          </p:nvSpPr>
          <p:spPr bwMode="auto">
            <a:xfrm>
              <a:off x="384" y="624"/>
              <a:ext cx="1632" cy="336"/>
            </a:xfrm>
            <a:prstGeom prst="rect">
              <a:avLst/>
            </a:prstGeom>
            <a:solidFill>
              <a:srgbClr val="FF0000"/>
            </a:solidFill>
            <a:ln w="9525">
              <a:noFill/>
              <a:miter lim="800000"/>
              <a:headEnd/>
              <a:tailEnd/>
            </a:ln>
            <a:effectLst/>
          </p:spPr>
          <p:txBody>
            <a:bodyPr/>
            <a:lstStyle/>
            <a:p>
              <a:pPr algn="ctr">
                <a:lnSpc>
                  <a:spcPct val="100000"/>
                </a:lnSpc>
                <a:spcBef>
                  <a:spcPct val="0"/>
                </a:spcBef>
                <a:spcAft>
                  <a:spcPct val="50000"/>
                </a:spcAft>
              </a:pPr>
              <a:r>
                <a:rPr lang="en-US" sz="2400" b="1" i="1" dirty="0"/>
                <a:t>Conversion</a:t>
              </a:r>
            </a:p>
          </p:txBody>
        </p:sp>
      </p:grpSp>
      <p:sp>
        <p:nvSpPr>
          <p:cNvPr id="12" name="Rectangle 12"/>
          <p:cNvSpPr>
            <a:spLocks noChangeArrowheads="1"/>
          </p:cNvSpPr>
          <p:nvPr/>
        </p:nvSpPr>
        <p:spPr bwMode="auto">
          <a:xfrm>
            <a:off x="609600" y="0"/>
            <a:ext cx="7924800" cy="533400"/>
          </a:xfrm>
          <a:prstGeom prst="rect">
            <a:avLst/>
          </a:prstGeom>
          <a:noFill/>
          <a:ln w="9525">
            <a:noFill/>
            <a:miter lim="800000"/>
            <a:headEnd/>
            <a:tailEnd/>
          </a:ln>
        </p:spPr>
        <p:txBody>
          <a:bodyPr/>
          <a:lstStyle/>
          <a:p>
            <a:pPr algn="ctr">
              <a:lnSpc>
                <a:spcPct val="100000"/>
              </a:lnSpc>
              <a:spcBef>
                <a:spcPct val="0"/>
              </a:spcBef>
            </a:pPr>
            <a:r>
              <a:rPr lang="en-US" sz="4000" b="1" dirty="0">
                <a:solidFill>
                  <a:schemeClr val="tx2"/>
                </a:solidFill>
              </a:rPr>
              <a:t>The Spread of Christianity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2">
                                            <p:txEl>
                                              <p:pRg st="0" end="0"/>
                                            </p:txEl>
                                          </p:spTgt>
                                        </p:tgtEl>
                                      </p:cBhvr>
                                      <p:by x="150000" y="150000"/>
                                    </p:animScale>
                                  </p:childTnLst>
                                </p:cTn>
                              </p:par>
                              <p:par>
                                <p:cTn id="7" presetID="38" presetClass="entr" presetSubtype="0" accel="50000" fill="hold" grpId="0" nodeType="withEffect">
                                  <p:stCondLst>
                                    <p:cond delay="0"/>
                                  </p:stCondLst>
                                  <p:iterate type="lt">
                                    <p:tmPct val="50000"/>
                                  </p:iterate>
                                  <p:childTnLst>
                                    <p:set>
                                      <p:cBhvr>
                                        <p:cTn id="8" dur="1" fill="hold">
                                          <p:stCondLst>
                                            <p:cond delay="0"/>
                                          </p:stCondLst>
                                        </p:cTn>
                                        <p:tgtEl>
                                          <p:spTgt spid="2"/>
                                        </p:tgtEl>
                                        <p:attrNameLst>
                                          <p:attrName>style.visibility</p:attrName>
                                        </p:attrNameLst>
                                      </p:cBhvr>
                                      <p:to>
                                        <p:strVal val="visible"/>
                                      </p:to>
                                    </p:set>
                                    <p:set>
                                      <p:cBhvr>
                                        <p:cTn id="9" dur="455" fill="hold">
                                          <p:stCondLst>
                                            <p:cond delay="0"/>
                                          </p:stCondLst>
                                        </p:cTn>
                                        <p:tgtEl>
                                          <p:spTgt spid="2"/>
                                        </p:tgtEl>
                                        <p:attrNameLst>
                                          <p:attrName>style.rotation</p:attrName>
                                        </p:attrNameLst>
                                      </p:cBhvr>
                                      <p:to>
                                        <p:strVal val="-45.0"/>
                                      </p:to>
                                    </p:set>
                                    <p:anim calcmode="lin" valueType="num">
                                      <p:cBhvr>
                                        <p:cTn id="10"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11"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2"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3"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457200" y="3733800"/>
            <a:ext cx="8229600" cy="2911566"/>
          </a:xfrm>
          <a:prstGeom prst="rect">
            <a:avLst/>
          </a:prstGeom>
          <a:solidFill>
            <a:schemeClr val="bg1"/>
          </a:solidFill>
          <a:ln w="9525">
            <a:noFill/>
            <a:miter lim="800000"/>
            <a:headEnd/>
            <a:tailEnd/>
          </a:ln>
        </p:spPr>
        <p:txBody>
          <a:bodyPr>
            <a:spAutoFit/>
          </a:bodyPr>
          <a:lstStyle/>
          <a:p>
            <a:pPr marL="233363" indent="-233363">
              <a:lnSpc>
                <a:spcPct val="100000"/>
              </a:lnSpc>
              <a:spcBef>
                <a:spcPct val="0"/>
              </a:spcBef>
              <a:spcAft>
                <a:spcPct val="40000"/>
              </a:spcAft>
            </a:pPr>
            <a:r>
              <a:rPr lang="en-US" sz="2800" b="1" dirty="0"/>
              <a:t>Roman Christianity</a:t>
            </a:r>
            <a:endParaRPr lang="en-US" sz="1050" b="1" dirty="0"/>
          </a:p>
          <a:p>
            <a:pPr marL="233363" indent="-233363">
              <a:lnSpc>
                <a:spcPct val="100000"/>
              </a:lnSpc>
              <a:spcBef>
                <a:spcPct val="0"/>
              </a:spcBef>
              <a:spcAft>
                <a:spcPct val="40000"/>
              </a:spcAft>
              <a:buFontTx/>
              <a:buChar char="•"/>
            </a:pPr>
            <a:r>
              <a:rPr lang="en-US" sz="2000" dirty="0"/>
              <a:t>Paul found some Jewish customs hindered missionary work among non-Jews, dispensed with those requirements for Christians</a:t>
            </a:r>
          </a:p>
          <a:p>
            <a:pPr marL="233363" indent="-233363">
              <a:lnSpc>
                <a:spcPct val="100000"/>
              </a:lnSpc>
              <a:spcBef>
                <a:spcPct val="0"/>
              </a:spcBef>
              <a:spcAft>
                <a:spcPct val="40000"/>
              </a:spcAft>
              <a:buFontTx/>
              <a:buChar char="•"/>
            </a:pPr>
            <a:r>
              <a:rPr lang="en-US" sz="2000" dirty="0"/>
              <a:t>Paul emphasized new doctrines that helped distinguish Christianity from Judaism</a:t>
            </a:r>
          </a:p>
          <a:p>
            <a:pPr marL="233363" indent="-233363">
              <a:lnSpc>
                <a:spcPct val="100000"/>
              </a:lnSpc>
              <a:spcBef>
                <a:spcPct val="0"/>
              </a:spcBef>
              <a:spcAft>
                <a:spcPct val="40000"/>
              </a:spcAft>
              <a:buFontTx/>
              <a:buChar char="•"/>
            </a:pPr>
            <a:r>
              <a:rPr lang="en-US" sz="2000" dirty="0"/>
              <a:t>Christianity spread; message of love, eternal life after death found appealing</a:t>
            </a:r>
          </a:p>
          <a:p>
            <a:pPr marL="233363" indent="-233363">
              <a:lnSpc>
                <a:spcPct val="100000"/>
              </a:lnSpc>
              <a:spcBef>
                <a:spcPct val="0"/>
              </a:spcBef>
              <a:spcAft>
                <a:spcPct val="40000"/>
              </a:spcAft>
              <a:buFontTx/>
              <a:buChar char="•"/>
            </a:pPr>
            <a:r>
              <a:rPr lang="en-US" sz="2000" dirty="0"/>
              <a:t>By AD 300, some 10 percent of Roman people were Christian</a:t>
            </a:r>
          </a:p>
        </p:txBody>
      </p:sp>
      <p:sp>
        <p:nvSpPr>
          <p:cNvPr id="3" name="Rectangle 4"/>
          <p:cNvSpPr>
            <a:spLocks noChangeArrowheads="1"/>
          </p:cNvSpPr>
          <p:nvPr/>
        </p:nvSpPr>
        <p:spPr bwMode="auto">
          <a:xfrm>
            <a:off x="457200" y="838200"/>
            <a:ext cx="8229600" cy="2911566"/>
          </a:xfrm>
          <a:prstGeom prst="rect">
            <a:avLst/>
          </a:prstGeom>
          <a:solidFill>
            <a:schemeClr val="accent1">
              <a:lumMod val="50000"/>
            </a:schemeClr>
          </a:solidFill>
          <a:ln w="9525">
            <a:noFill/>
            <a:miter lim="800000"/>
            <a:headEnd/>
            <a:tailEnd/>
          </a:ln>
        </p:spPr>
        <p:txBody>
          <a:bodyPr>
            <a:spAutoFit/>
          </a:bodyPr>
          <a:lstStyle/>
          <a:p>
            <a:pPr marL="233363" indent="-233363">
              <a:lnSpc>
                <a:spcPct val="100000"/>
              </a:lnSpc>
              <a:spcBef>
                <a:spcPct val="0"/>
              </a:spcBef>
              <a:spcAft>
                <a:spcPct val="40000"/>
              </a:spcAft>
            </a:pPr>
            <a:r>
              <a:rPr lang="en-US" sz="2800" b="1" dirty="0"/>
              <a:t>Converting the Gentiles</a:t>
            </a:r>
            <a:endParaRPr lang="en-US" sz="1050" b="1" dirty="0"/>
          </a:p>
          <a:p>
            <a:pPr marL="233363" indent="-233363">
              <a:lnSpc>
                <a:spcPct val="100000"/>
              </a:lnSpc>
              <a:spcBef>
                <a:spcPct val="0"/>
              </a:spcBef>
              <a:spcAft>
                <a:spcPct val="40000"/>
              </a:spcAft>
              <a:buFontTx/>
              <a:buChar char="•"/>
            </a:pPr>
            <a:r>
              <a:rPr lang="en-US" sz="2000" dirty="0"/>
              <a:t>Paul believed God sent him to convert non-Jews, or Gentiles</a:t>
            </a:r>
          </a:p>
          <a:p>
            <a:pPr marL="233363" indent="-233363">
              <a:lnSpc>
                <a:spcPct val="100000"/>
              </a:lnSpc>
              <a:spcBef>
                <a:spcPct val="0"/>
              </a:spcBef>
              <a:spcAft>
                <a:spcPct val="40000"/>
              </a:spcAft>
              <a:buFontTx/>
              <a:buChar char="•"/>
            </a:pPr>
            <a:r>
              <a:rPr lang="en-US" sz="2000" dirty="0"/>
              <a:t>Paul helped make Christianity broader religion, attracted many new followers</a:t>
            </a:r>
          </a:p>
          <a:p>
            <a:pPr marL="233363" indent="-233363">
              <a:lnSpc>
                <a:spcPct val="100000"/>
              </a:lnSpc>
              <a:spcBef>
                <a:spcPct val="0"/>
              </a:spcBef>
              <a:spcAft>
                <a:spcPct val="40000"/>
              </a:spcAft>
              <a:buFontTx/>
              <a:buChar char="•"/>
            </a:pPr>
            <a:r>
              <a:rPr lang="en-US" sz="2000" dirty="0"/>
              <a:t>Helped establish Christian churches throughout eastern Mediterranean</a:t>
            </a:r>
          </a:p>
          <a:p>
            <a:pPr marL="233363" indent="-233363">
              <a:lnSpc>
                <a:spcPct val="100000"/>
              </a:lnSpc>
              <a:spcBef>
                <a:spcPct val="0"/>
              </a:spcBef>
              <a:spcAft>
                <a:spcPct val="40000"/>
              </a:spcAft>
              <a:buFontTx/>
              <a:buChar char="•"/>
            </a:pPr>
            <a:r>
              <a:rPr lang="en-US" sz="2000" dirty="0"/>
              <a:t>Paul’s epistles, or letters, to those churches later became part of the New Testament</a:t>
            </a:r>
          </a:p>
        </p:txBody>
      </p:sp>
      <p:sp>
        <p:nvSpPr>
          <p:cNvPr id="4" name="Rectangle 12"/>
          <p:cNvSpPr>
            <a:spLocks noChangeArrowheads="1"/>
          </p:cNvSpPr>
          <p:nvPr/>
        </p:nvSpPr>
        <p:spPr bwMode="auto">
          <a:xfrm>
            <a:off x="533400" y="152400"/>
            <a:ext cx="7924800" cy="533400"/>
          </a:xfrm>
          <a:prstGeom prst="rect">
            <a:avLst/>
          </a:prstGeom>
          <a:noFill/>
          <a:ln w="9525">
            <a:noFill/>
            <a:miter lim="800000"/>
            <a:headEnd/>
            <a:tailEnd/>
          </a:ln>
        </p:spPr>
        <p:txBody>
          <a:bodyPr/>
          <a:lstStyle/>
          <a:p>
            <a:pPr algn="ctr">
              <a:lnSpc>
                <a:spcPct val="100000"/>
              </a:lnSpc>
              <a:spcBef>
                <a:spcPct val="0"/>
              </a:spcBef>
            </a:pPr>
            <a:r>
              <a:rPr lang="en-US" sz="4000" b="1" dirty="0">
                <a:solidFill>
                  <a:schemeClr val="tx2"/>
                </a:solidFill>
              </a:rPr>
              <a:t>The Spread of Christianity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1000" fill="hold"/>
                                        <p:tgtEl>
                                          <p:spTgt spid="4">
                                            <p:txEl>
                                              <p:pRg st="0" end="0"/>
                                            </p:txEl>
                                          </p:spTgt>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up)">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p186"/>
          <p:cNvPicPr>
            <a:picLocks noChangeAspect="1" noChangeArrowheads="1"/>
          </p:cNvPicPr>
          <p:nvPr/>
        </p:nvPicPr>
        <p:blipFill>
          <a:blip r:embed="rId3" cstate="print"/>
          <a:srcRect/>
          <a:stretch>
            <a:fillRect/>
          </a:stretch>
        </p:blipFill>
        <p:spPr bwMode="auto">
          <a:xfrm>
            <a:off x="0" y="0"/>
            <a:ext cx="9146992" cy="6858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0" y="533400"/>
            <a:ext cx="9144000" cy="2209800"/>
          </a:xfrm>
          <a:prstGeom prst="rect">
            <a:avLst/>
          </a:prstGeom>
          <a:solidFill>
            <a:srgbClr val="C00000"/>
          </a:solidFill>
          <a:ln w="9525">
            <a:noFill/>
            <a:miter lim="800000"/>
            <a:headEnd/>
            <a:tailEnd/>
          </a:ln>
        </p:spPr>
        <p:txBody>
          <a:bodyPr/>
          <a:lstStyle/>
          <a:p>
            <a:pPr marL="233363" indent="-233363">
              <a:lnSpc>
                <a:spcPct val="100000"/>
              </a:lnSpc>
              <a:spcBef>
                <a:spcPct val="0"/>
              </a:spcBef>
              <a:spcAft>
                <a:spcPct val="30000"/>
              </a:spcAft>
            </a:pPr>
            <a:r>
              <a:rPr lang="en-US" sz="2800" b="1" i="1" dirty="0"/>
              <a:t>Results</a:t>
            </a:r>
          </a:p>
          <a:p>
            <a:pPr marL="233363" indent="-233363">
              <a:lnSpc>
                <a:spcPct val="100000"/>
              </a:lnSpc>
              <a:spcBef>
                <a:spcPct val="0"/>
              </a:spcBef>
              <a:spcAft>
                <a:spcPct val="30000"/>
              </a:spcAft>
              <a:buFontTx/>
              <a:buChar char="•"/>
            </a:pPr>
            <a:r>
              <a:rPr lang="en-US" sz="2000" b="1" dirty="0"/>
              <a:t>As Christianity spread through Roman world, some local officials feared Christians conspiring against them; arrested, killed many Christians</a:t>
            </a:r>
          </a:p>
          <a:p>
            <a:pPr marL="233363" indent="-233363">
              <a:lnSpc>
                <a:spcPct val="100000"/>
              </a:lnSpc>
              <a:spcBef>
                <a:spcPct val="0"/>
              </a:spcBef>
              <a:spcAft>
                <a:spcPct val="30000"/>
              </a:spcAft>
              <a:buFontTx/>
              <a:buChar char="•"/>
            </a:pPr>
            <a:r>
              <a:rPr lang="en-US" sz="2000" b="1" dirty="0"/>
              <a:t>Those killed seen by Christians as martyrs, people who die for their faith</a:t>
            </a:r>
          </a:p>
        </p:txBody>
      </p:sp>
      <p:sp>
        <p:nvSpPr>
          <p:cNvPr id="3" name="Rectangle 4"/>
          <p:cNvSpPr>
            <a:spLocks noChangeArrowheads="1"/>
          </p:cNvSpPr>
          <p:nvPr/>
        </p:nvSpPr>
        <p:spPr bwMode="auto">
          <a:xfrm>
            <a:off x="0" y="4648200"/>
            <a:ext cx="9144000" cy="2209800"/>
          </a:xfrm>
          <a:prstGeom prst="rect">
            <a:avLst/>
          </a:prstGeom>
          <a:solidFill>
            <a:schemeClr val="accent1"/>
          </a:solidFill>
          <a:ln w="9525">
            <a:noFill/>
            <a:miter lim="800000"/>
            <a:headEnd/>
            <a:tailEnd/>
          </a:ln>
        </p:spPr>
        <p:txBody>
          <a:bodyPr/>
          <a:lstStyle/>
          <a:p>
            <a:pPr marL="233363" indent="-233363">
              <a:lnSpc>
                <a:spcPct val="100000"/>
              </a:lnSpc>
              <a:spcBef>
                <a:spcPct val="0"/>
              </a:spcBef>
              <a:spcAft>
                <a:spcPct val="30000"/>
              </a:spcAft>
            </a:pPr>
            <a:r>
              <a:rPr lang="en-US" sz="2800" b="1" dirty="0">
                <a:solidFill>
                  <a:schemeClr val="bg1"/>
                </a:solidFill>
              </a:rPr>
              <a:t>Imperial Approval</a:t>
            </a:r>
          </a:p>
          <a:p>
            <a:pPr marL="233363" indent="-233363">
              <a:lnSpc>
                <a:spcPct val="100000"/>
              </a:lnSpc>
              <a:spcBef>
                <a:spcPct val="0"/>
              </a:spcBef>
              <a:spcAft>
                <a:spcPct val="30000"/>
              </a:spcAft>
              <a:buFontTx/>
              <a:buChar char="•"/>
            </a:pPr>
            <a:r>
              <a:rPr lang="en-US" sz="2000" b="1" dirty="0">
                <a:solidFill>
                  <a:schemeClr val="bg1"/>
                </a:solidFill>
              </a:rPr>
              <a:t>Spread of Christianity hastened by conversion of emperor Constantine</a:t>
            </a:r>
          </a:p>
          <a:p>
            <a:pPr marL="233363" indent="-233363">
              <a:lnSpc>
                <a:spcPct val="100000"/>
              </a:lnSpc>
              <a:spcBef>
                <a:spcPct val="0"/>
              </a:spcBef>
              <a:spcAft>
                <a:spcPct val="30000"/>
              </a:spcAft>
              <a:buFontTx/>
              <a:buChar char="•"/>
            </a:pPr>
            <a:r>
              <a:rPr lang="en-US" sz="2000" b="1" dirty="0">
                <a:solidFill>
                  <a:schemeClr val="bg1"/>
                </a:solidFill>
              </a:rPr>
              <a:t>AD 313, Constantine made Christianity legal within empire, Edict of Milan</a:t>
            </a:r>
          </a:p>
          <a:p>
            <a:pPr marL="233363" indent="-233363">
              <a:lnSpc>
                <a:spcPct val="100000"/>
              </a:lnSpc>
              <a:spcBef>
                <a:spcPct val="0"/>
              </a:spcBef>
              <a:spcAft>
                <a:spcPct val="30000"/>
              </a:spcAft>
              <a:buFontTx/>
              <a:buChar char="•"/>
            </a:pPr>
            <a:r>
              <a:rPr lang="en-US" sz="2000" b="1" dirty="0">
                <a:solidFill>
                  <a:schemeClr val="bg1"/>
                </a:solidFill>
              </a:rPr>
              <a:t>By late 300s, polytheism gradually disappeared from empire</a:t>
            </a:r>
          </a:p>
        </p:txBody>
      </p:sp>
      <p:sp>
        <p:nvSpPr>
          <p:cNvPr id="4" name="Rectangle 5"/>
          <p:cNvSpPr>
            <a:spLocks noChangeArrowheads="1"/>
          </p:cNvSpPr>
          <p:nvPr/>
        </p:nvSpPr>
        <p:spPr bwMode="auto">
          <a:xfrm>
            <a:off x="0" y="2743200"/>
            <a:ext cx="9144000" cy="1905000"/>
          </a:xfrm>
          <a:prstGeom prst="rect">
            <a:avLst/>
          </a:prstGeom>
          <a:solidFill>
            <a:schemeClr val="bg1">
              <a:lumMod val="75000"/>
            </a:schemeClr>
          </a:solidFill>
          <a:ln w="9525">
            <a:noFill/>
            <a:miter lim="800000"/>
            <a:headEnd/>
            <a:tailEnd/>
          </a:ln>
        </p:spPr>
        <p:txBody>
          <a:bodyPr/>
          <a:lstStyle/>
          <a:p>
            <a:pPr marL="233363" indent="-233363">
              <a:lnSpc>
                <a:spcPct val="100000"/>
              </a:lnSpc>
              <a:spcBef>
                <a:spcPct val="0"/>
              </a:spcBef>
              <a:spcAft>
                <a:spcPct val="30000"/>
              </a:spcAft>
            </a:pPr>
            <a:r>
              <a:rPr lang="en-US" sz="2800" b="1" i="1" dirty="0">
                <a:solidFill>
                  <a:srgbClr val="FFFF00"/>
                </a:solidFill>
              </a:rPr>
              <a:t>Threat</a:t>
            </a:r>
            <a:endParaRPr lang="en-US" sz="2800" i="1" dirty="0">
              <a:solidFill>
                <a:srgbClr val="FFFF00"/>
              </a:solidFill>
            </a:endParaRPr>
          </a:p>
          <a:p>
            <a:pPr marL="233363" indent="-233363">
              <a:lnSpc>
                <a:spcPct val="100000"/>
              </a:lnSpc>
              <a:spcBef>
                <a:spcPct val="0"/>
              </a:spcBef>
              <a:spcAft>
                <a:spcPct val="30000"/>
              </a:spcAft>
              <a:buFontTx/>
              <a:buChar char="•"/>
            </a:pPr>
            <a:r>
              <a:rPr lang="en-US" sz="2000" dirty="0">
                <a:solidFill>
                  <a:srgbClr val="FFFF00"/>
                </a:solidFill>
              </a:rPr>
              <a:t>Christians persecuted at local level, but large-scale persecution rare during first two centuries after </a:t>
            </a:r>
            <a:r>
              <a:rPr lang="en-US" sz="2000" dirty="0" err="1">
                <a:solidFill>
                  <a:srgbClr val="FFFF00"/>
                </a:solidFill>
              </a:rPr>
              <a:t>Jesus’s</a:t>
            </a:r>
            <a:r>
              <a:rPr lang="en-US" sz="2000" dirty="0">
                <a:solidFill>
                  <a:srgbClr val="FFFF00"/>
                </a:solidFill>
              </a:rPr>
              <a:t> life</a:t>
            </a:r>
          </a:p>
          <a:p>
            <a:pPr marL="233363" indent="-233363">
              <a:lnSpc>
                <a:spcPct val="100000"/>
              </a:lnSpc>
              <a:spcBef>
                <a:spcPct val="0"/>
              </a:spcBef>
              <a:spcAft>
                <a:spcPct val="30000"/>
              </a:spcAft>
              <a:buFontTx/>
              <a:buChar char="•"/>
            </a:pPr>
            <a:r>
              <a:rPr lang="en-US" sz="2000" dirty="0">
                <a:solidFill>
                  <a:srgbClr val="FFFF00"/>
                </a:solidFill>
              </a:rPr>
              <a:t>Large-scale persecution by Romans grew as rulers saw Christianity as threat</a:t>
            </a:r>
          </a:p>
        </p:txBody>
      </p:sp>
      <p:sp>
        <p:nvSpPr>
          <p:cNvPr id="5" name="Rectangle 6"/>
          <p:cNvSpPr>
            <a:spLocks noChangeArrowheads="1"/>
          </p:cNvSpPr>
          <p:nvPr/>
        </p:nvSpPr>
        <p:spPr bwMode="auto">
          <a:xfrm>
            <a:off x="609600" y="0"/>
            <a:ext cx="7924800" cy="533400"/>
          </a:xfrm>
          <a:prstGeom prst="rect">
            <a:avLst/>
          </a:prstGeom>
          <a:noFill/>
          <a:ln w="9525">
            <a:noFill/>
            <a:miter lim="800000"/>
            <a:headEnd/>
            <a:tailEnd/>
          </a:ln>
        </p:spPr>
        <p:txBody>
          <a:bodyPr/>
          <a:lstStyle/>
          <a:p>
            <a:pPr algn="ctr">
              <a:lnSpc>
                <a:spcPct val="100000"/>
              </a:lnSpc>
              <a:spcBef>
                <a:spcPct val="0"/>
              </a:spcBef>
            </a:pPr>
            <a:r>
              <a:rPr lang="en-US" sz="3600" b="1" dirty="0">
                <a:solidFill>
                  <a:schemeClr val="tx2"/>
                </a:solidFill>
                <a:effectLst>
                  <a:outerShdw blurRad="38100" dist="38100" dir="2700000" algn="tl">
                    <a:srgbClr val="000000">
                      <a:alpha val="43137"/>
                    </a:srgbClr>
                  </a:outerShdw>
                </a:effectLst>
              </a:rPr>
              <a:t>Persecution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theme/theme1.xml><?xml version="1.0" encoding="utf-8"?>
<a:theme xmlns:a="http://schemas.openxmlformats.org/drawingml/2006/main" name="Theme1">
  <a:themeElements>
    <a:clrScheme name="Default Design 13">
      <a:dk1>
        <a:srgbClr val="808080"/>
      </a:dk1>
      <a:lt1>
        <a:srgbClr val="FFFFFF"/>
      </a:lt1>
      <a:dk2>
        <a:srgbClr val="5E2420"/>
      </a:dk2>
      <a:lt2>
        <a:srgbClr val="FFFFFF"/>
      </a:lt2>
      <a:accent1>
        <a:srgbClr val="D29F29"/>
      </a:accent1>
      <a:accent2>
        <a:srgbClr val="C04527"/>
      </a:accent2>
      <a:accent3>
        <a:srgbClr val="B6ACAB"/>
      </a:accent3>
      <a:accent4>
        <a:srgbClr val="DADADA"/>
      </a:accent4>
      <a:accent5>
        <a:srgbClr val="E5CDAC"/>
      </a:accent5>
      <a:accent6>
        <a:srgbClr val="AE3E22"/>
      </a:accent6>
      <a:hlink>
        <a:srgbClr val="B89749"/>
      </a:hlink>
      <a:folHlink>
        <a:srgbClr val="B58346"/>
      </a:folHlink>
    </a:clrScheme>
    <a:fontScheme name="Default Design">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808080"/>
        </a:dk1>
        <a:lt1>
          <a:srgbClr val="FFFFFF"/>
        </a:lt1>
        <a:dk2>
          <a:srgbClr val="5E2420"/>
        </a:dk2>
        <a:lt2>
          <a:srgbClr val="FFFFFF"/>
        </a:lt2>
        <a:accent1>
          <a:srgbClr val="D29F29"/>
        </a:accent1>
        <a:accent2>
          <a:srgbClr val="C04527"/>
        </a:accent2>
        <a:accent3>
          <a:srgbClr val="B6ACAB"/>
        </a:accent3>
        <a:accent4>
          <a:srgbClr val="DADADA"/>
        </a:accent4>
        <a:accent5>
          <a:srgbClr val="E5CDAC"/>
        </a:accent5>
        <a:accent6>
          <a:srgbClr val="AE3E22"/>
        </a:accent6>
        <a:hlink>
          <a:srgbClr val="B89749"/>
        </a:hlink>
        <a:folHlink>
          <a:srgbClr val="B58346"/>
        </a:folHlink>
      </a:clrScheme>
      <a:clrMap bg1="dk2" tx1="lt1" bg2="dk1" tx2="lt2" accent1="accent1" accent2="accent2" accent3="accent3" accent4="accent4" accent5="accent5" accent6="accent6" hlink="hlink" folHlink="folHlink"/>
    </a:extraClrScheme>
    <a:extraClrScheme>
      <a:clrScheme name="Default Design 14">
        <a:dk1>
          <a:srgbClr val="5C1F00"/>
        </a:dk1>
        <a:lt1>
          <a:srgbClr val="FFFFFF"/>
        </a:lt1>
        <a:dk2>
          <a:srgbClr val="5E2420"/>
        </a:dk2>
        <a:lt2>
          <a:srgbClr val="FFFFFF"/>
        </a:lt2>
        <a:accent1>
          <a:srgbClr val="713E39"/>
        </a:accent1>
        <a:accent2>
          <a:srgbClr val="BE7960"/>
        </a:accent2>
        <a:accent3>
          <a:srgbClr val="B6ACAB"/>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1541</TotalTime>
  <Words>1067</Words>
  <Application>Microsoft Office PowerPoint</Application>
  <PresentationFormat>On-screen Show (4:3)</PresentationFormat>
  <Paragraphs>97</Paragraphs>
  <Slides>16</Slides>
  <Notes>16</Notes>
  <HiddenSlides>7</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Times New Roman</vt:lpstr>
      <vt:lpstr>Arial</vt:lpstr>
      <vt:lpstr>Garamond</vt:lpstr>
      <vt:lpstr>Rockwell Extra Bold</vt:lpstr>
      <vt:lpstr>Wingdings</vt:lpstr>
      <vt:lpstr>Theme1</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Company>none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Teacher</dc:creator>
  <cp:lastModifiedBy> </cp:lastModifiedBy>
  <cp:revision>31</cp:revision>
  <dcterms:created xsi:type="dcterms:W3CDTF">2006-04-18T11:58:18Z</dcterms:created>
  <dcterms:modified xsi:type="dcterms:W3CDTF">2010-12-19T22:00:14Z</dcterms:modified>
</cp:coreProperties>
</file>