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61" r:id="rId6"/>
    <p:sldId id="270" r:id="rId7"/>
    <p:sldId id="262" r:id="rId8"/>
    <p:sldId id="264" r:id="rId9"/>
    <p:sldId id="263" r:id="rId10"/>
    <p:sldId id="268" r:id="rId11"/>
    <p:sldId id="271" r:id="rId12"/>
    <p:sldId id="269" r:id="rId13"/>
    <p:sldId id="272" r:id="rId14"/>
    <p:sldId id="273" r:id="rId15"/>
    <p:sldId id="265" r:id="rId16"/>
    <p:sldId id="266" r:id="rId17"/>
    <p:sldId id="267"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CCFF"/>
    <a:srgbClr val="FF3399"/>
    <a:srgbClr val="009900"/>
    <a:srgbClr val="3333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90" d="100"/>
          <a:sy n="90" d="100"/>
        </p:scale>
        <p:origin x="-5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E4F8A488-1345-4428-B57E-DB3A98B6D3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377AE8A-70E0-4825-A722-3590828587C5}" type="slidenum">
              <a:rPr lang="en-US" smtClean="0"/>
              <a:pPr/>
              <a:t>5</a:t>
            </a:fld>
            <a:endParaRPr lang="en-US" smtClean="0"/>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A5A4BA-3DE8-4753-948D-2E0A059866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C7F895-B425-44C0-B73D-9F299CA4E9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CEBA04-3993-4B04-81C6-BA104B8D07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731CA6-E37B-48E8-BFF0-C82247B2AB9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26C3FD-8DA8-4DB2-A6E1-3C5871D1D9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6D75D4-1CBA-43D8-B049-0397D81085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4EA543-7669-4C6E-A920-B0E000A7578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CF347-C400-49D9-A2C2-211BEFA990B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786AFA-A947-4104-BF6E-D87DEC3953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4E5146-80C2-4197-B165-3C28A67608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D5A611-87BF-4E61-BA68-957FAA3598F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26E34-53BD-4EED-A74F-A5906679E77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A000EF-50EB-4C5C-B2FA-D1F9929FC0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DFF458D-64E3-430E-9A30-3E6E2B4C8B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biography.com/people/benito-mussolini-9419443/videos/mussolini-a-disgraceful-end-2075449962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3.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5.wav"/><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video" Target="file:///C:\Documents%20and%20Settings\Stu%20Stein\My%20Documents\School\Global%20History\Unit%207%20Rise%20of%20Fascism%20and%20WW%20II\L4%20Italy\Rus%20Rev%204.wm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iography.com/people/benito-mussolini-9419443/videos/mussolini-emerging-dictator-20753987958"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smtClean="0"/>
              <a:t>The Rise of Fascism in Italy</a:t>
            </a:r>
          </a:p>
        </p:txBody>
      </p:sp>
      <p:pic>
        <p:nvPicPr>
          <p:cNvPr id="2051" name="Picture 4" descr="C:\Documents and Settings\Stu Stein\My Documents\My Pictures\Flags\italy.jpg"/>
          <p:cNvPicPr>
            <a:picLocks noChangeAspect="1" noChangeArrowheads="1"/>
          </p:cNvPicPr>
          <p:nvPr/>
        </p:nvPicPr>
        <p:blipFill>
          <a:blip r:embed="rId2" cstate="print"/>
          <a:srcRect/>
          <a:stretch>
            <a:fillRect/>
          </a:stretch>
        </p:blipFill>
        <p:spPr bwMode="auto">
          <a:xfrm>
            <a:off x="3352800" y="3581400"/>
            <a:ext cx="2819400" cy="174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u="sng" smtClean="0"/>
              <a:t>Accomplishments of Fascist Italy </a:t>
            </a:r>
            <a:r>
              <a:rPr lang="en-US" smtClean="0"/>
              <a:t>1925-1939</a:t>
            </a:r>
          </a:p>
        </p:txBody>
      </p:sp>
      <p:sp>
        <p:nvSpPr>
          <p:cNvPr id="11267" name="Rectangle 3"/>
          <p:cNvSpPr>
            <a:spLocks noGrp="1" noChangeArrowheads="1"/>
          </p:cNvSpPr>
          <p:nvPr>
            <p:ph type="body" idx="1"/>
          </p:nvPr>
        </p:nvSpPr>
        <p:spPr>
          <a:xfrm>
            <a:off x="685800" y="1981200"/>
            <a:ext cx="3962400" cy="4419600"/>
          </a:xfrm>
        </p:spPr>
        <p:txBody>
          <a:bodyPr/>
          <a:lstStyle/>
          <a:p>
            <a:pPr eaLnBrk="1" hangingPunct="1"/>
            <a:r>
              <a:rPr lang="en-US" smtClean="0"/>
              <a:t>Reduced unemployment</a:t>
            </a:r>
          </a:p>
          <a:p>
            <a:pPr eaLnBrk="1" hangingPunct="1"/>
            <a:r>
              <a:rPr lang="en-US" smtClean="0"/>
              <a:t>Increased the size of the Italian Armed forces</a:t>
            </a:r>
          </a:p>
          <a:p>
            <a:pPr eaLnBrk="1" hangingPunct="1"/>
            <a:r>
              <a:rPr lang="en-US" smtClean="0"/>
              <a:t>Built highways</a:t>
            </a:r>
          </a:p>
          <a:p>
            <a:pPr eaLnBrk="1" hangingPunct="1"/>
            <a:r>
              <a:rPr lang="en-US" smtClean="0"/>
              <a:t>Drained Swamps</a:t>
            </a:r>
          </a:p>
        </p:txBody>
      </p:sp>
      <p:sp>
        <p:nvSpPr>
          <p:cNvPr id="11268" name="Text Box 5"/>
          <p:cNvSpPr txBox="1">
            <a:spLocks noChangeArrowheads="1"/>
          </p:cNvSpPr>
          <p:nvPr/>
        </p:nvSpPr>
        <p:spPr bwMode="auto">
          <a:xfrm>
            <a:off x="4648200" y="2286000"/>
            <a:ext cx="3810000" cy="3749675"/>
          </a:xfrm>
          <a:prstGeom prst="rect">
            <a:avLst/>
          </a:prstGeom>
          <a:noFill/>
          <a:ln w="9525">
            <a:noFill/>
            <a:miter lim="800000"/>
            <a:headEnd/>
            <a:tailEnd/>
          </a:ln>
          <a:effectLst/>
        </p:spPr>
        <p:txBody>
          <a:bodyPr>
            <a:spAutoFit/>
          </a:bodyPr>
          <a:lstStyle/>
          <a:p>
            <a:pPr algn="ctr">
              <a:spcBef>
                <a:spcPct val="50000"/>
              </a:spcBef>
            </a:pPr>
            <a:r>
              <a:rPr lang="en-US" sz="6000" b="1"/>
              <a:t>MADE ITALY STRONG AGAIN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u="sng" smtClean="0"/>
              <a:t>Military Decisions of Mussolini</a:t>
            </a:r>
          </a:p>
        </p:txBody>
      </p:sp>
      <p:sp>
        <p:nvSpPr>
          <p:cNvPr id="12291" name="Content Placeholder 2"/>
          <p:cNvSpPr>
            <a:spLocks noGrp="1"/>
          </p:cNvSpPr>
          <p:nvPr>
            <p:ph idx="1"/>
          </p:nvPr>
        </p:nvSpPr>
        <p:spPr>
          <a:xfrm>
            <a:off x="685800" y="1981200"/>
            <a:ext cx="7772400" cy="2743200"/>
          </a:xfrm>
        </p:spPr>
        <p:txBody>
          <a:bodyPr/>
          <a:lstStyle/>
          <a:p>
            <a:pPr marL="0" indent="0" eaLnBrk="1" hangingPunct="1">
              <a:buFontTx/>
              <a:buNone/>
            </a:pPr>
            <a:r>
              <a:rPr lang="en-US" sz="2400" smtClean="0"/>
              <a:t>In 1935, Benito Mussolini invaded Ethiopia. The ill-equipped Ethiopians were no match for Italy's modern tanks and airplanes, and the capital, Addis Ababa, was quickly captured. Mussolini incorporated Ethiopia into the new Italian Empire. </a:t>
            </a:r>
          </a:p>
          <a:p>
            <a:pPr marL="0" indent="0" eaLnBrk="1" hangingPunct="1">
              <a:buFontTx/>
              <a:buNone/>
            </a:pPr>
            <a:r>
              <a:rPr lang="en-US" sz="2400" smtClean="0"/>
              <a:t>In 1939, he sent troops into Spain during the Spanish Civil War to support Fascist Francisco Franco. </a:t>
            </a:r>
          </a:p>
        </p:txBody>
      </p:sp>
      <p:sp>
        <p:nvSpPr>
          <p:cNvPr id="12292" name="TextBox 3"/>
          <p:cNvSpPr txBox="1">
            <a:spLocks noChangeArrowheads="1"/>
          </p:cNvSpPr>
          <p:nvPr/>
        </p:nvSpPr>
        <p:spPr bwMode="auto">
          <a:xfrm>
            <a:off x="630238" y="5257800"/>
            <a:ext cx="7772400" cy="1200150"/>
          </a:xfrm>
          <a:prstGeom prst="rect">
            <a:avLst/>
          </a:prstGeom>
          <a:noFill/>
          <a:ln w="9525">
            <a:noFill/>
            <a:miter lim="800000"/>
            <a:headEnd/>
            <a:tailEnd/>
          </a:ln>
        </p:spPr>
        <p:txBody>
          <a:bodyPr>
            <a:spAutoFit/>
          </a:bodyPr>
          <a:lstStyle/>
          <a:p>
            <a:pPr algn="ctr"/>
            <a:r>
              <a:rPr lang="en-US">
                <a:solidFill>
                  <a:schemeClr val="accent2"/>
                </a:solidFill>
              </a:rPr>
              <a:t>Why would Mussolini invade Ethiopia and send troops into Spain?</a:t>
            </a:r>
          </a:p>
          <a:p>
            <a:endParaRPr lang="en-US">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u="sng" smtClean="0"/>
              <a:t>An Ally for Italy</a:t>
            </a:r>
          </a:p>
        </p:txBody>
      </p:sp>
      <p:sp>
        <p:nvSpPr>
          <p:cNvPr id="13315" name="Content Placeholder 2"/>
          <p:cNvSpPr>
            <a:spLocks noGrp="1"/>
          </p:cNvSpPr>
          <p:nvPr>
            <p:ph idx="1"/>
          </p:nvPr>
        </p:nvSpPr>
        <p:spPr>
          <a:xfrm>
            <a:off x="685800" y="1981200"/>
            <a:ext cx="7772400" cy="3352800"/>
          </a:xfrm>
        </p:spPr>
        <p:txBody>
          <a:bodyPr/>
          <a:lstStyle/>
          <a:p>
            <a:pPr marL="0" indent="0" eaLnBrk="1" hangingPunct="1">
              <a:buFontTx/>
              <a:buNone/>
            </a:pPr>
            <a:r>
              <a:rPr lang="en-US" sz="2400" smtClean="0"/>
              <a:t>Impressed with Italy's early military successes, German dictator Adolf Hitler sought to establish a relationship with Benito Mussolini; he was flattered by Hitler's overtures and interpreted the recent diplomatic and military victories as proof of his genius. By 1939, the two countries had signed a military alliance known as the "Pact of Steel."</a:t>
            </a:r>
          </a:p>
        </p:txBody>
      </p:sp>
      <p:sp>
        <p:nvSpPr>
          <p:cNvPr id="13316" name="Rectangle 3"/>
          <p:cNvSpPr>
            <a:spLocks noChangeArrowheads="1"/>
          </p:cNvSpPr>
          <p:nvPr/>
        </p:nvSpPr>
        <p:spPr bwMode="auto">
          <a:xfrm>
            <a:off x="5105400" y="4343400"/>
            <a:ext cx="3733800" cy="215900"/>
          </a:xfrm>
          <a:prstGeom prst="rect">
            <a:avLst/>
          </a:prstGeom>
          <a:noFill/>
          <a:ln w="9525">
            <a:noFill/>
            <a:miter lim="800000"/>
            <a:headEnd/>
            <a:tailEnd/>
          </a:ln>
        </p:spPr>
        <p:txBody>
          <a:bodyPr>
            <a:spAutoFit/>
          </a:bodyPr>
          <a:lstStyle/>
          <a:p>
            <a:r>
              <a:rPr lang="en-US" sz="800"/>
              <a:t>http://www.biography.com/people/benito-mussolini-9419443#military-exploits-</a:t>
            </a:r>
          </a:p>
        </p:txBody>
      </p:sp>
      <p:sp>
        <p:nvSpPr>
          <p:cNvPr id="13317" name="TextBox 4"/>
          <p:cNvSpPr txBox="1">
            <a:spLocks noChangeArrowheads="1"/>
          </p:cNvSpPr>
          <p:nvPr/>
        </p:nvSpPr>
        <p:spPr bwMode="auto">
          <a:xfrm>
            <a:off x="682625" y="4597400"/>
            <a:ext cx="8001000" cy="1938338"/>
          </a:xfrm>
          <a:prstGeom prst="rect">
            <a:avLst/>
          </a:prstGeom>
          <a:noFill/>
          <a:ln w="9525">
            <a:noFill/>
            <a:miter lim="800000"/>
            <a:headEnd/>
            <a:tailEnd/>
          </a:ln>
        </p:spPr>
        <p:txBody>
          <a:bodyPr>
            <a:spAutoFit/>
          </a:bodyPr>
          <a:lstStyle/>
          <a:p>
            <a:pPr algn="ctr"/>
            <a:r>
              <a:rPr lang="en-US">
                <a:solidFill>
                  <a:schemeClr val="accent2"/>
                </a:solidFill>
              </a:rPr>
              <a:t>For what reasons did Italy and Germany form an alliance?</a:t>
            </a:r>
          </a:p>
          <a:p>
            <a:pPr algn="ctr"/>
            <a:r>
              <a:rPr lang="en-US">
                <a:solidFill>
                  <a:schemeClr val="accent2"/>
                </a:solidFill>
              </a:rPr>
              <a:t>(Also think about leadership styles)</a:t>
            </a:r>
          </a:p>
          <a:p>
            <a:pPr algn="ctr"/>
            <a:endParaRPr lang="en-US">
              <a:solidFill>
                <a:schemeClr val="accent2"/>
              </a:solidFill>
            </a:endParaRPr>
          </a:p>
          <a:p>
            <a:pPr algn="ctr"/>
            <a:r>
              <a:rPr lang="en-US">
                <a:solidFill>
                  <a:schemeClr val="accent2"/>
                </a:solidFill>
              </a:rPr>
              <a:t>Predict, if Germany gets involved in a war, what will happen to Italy?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457200"/>
            <a:ext cx="7772400" cy="1143000"/>
          </a:xfrm>
        </p:spPr>
        <p:txBody>
          <a:bodyPr/>
          <a:lstStyle/>
          <a:p>
            <a:pPr eaLnBrk="1" hangingPunct="1"/>
            <a:r>
              <a:rPr lang="en-US" smtClean="0"/>
              <a:t>Mussolini’s Downfall</a:t>
            </a:r>
          </a:p>
        </p:txBody>
      </p:sp>
      <p:sp>
        <p:nvSpPr>
          <p:cNvPr id="14339" name="Content Placeholder 2"/>
          <p:cNvSpPr>
            <a:spLocks noGrp="1"/>
          </p:cNvSpPr>
          <p:nvPr>
            <p:ph idx="1"/>
          </p:nvPr>
        </p:nvSpPr>
        <p:spPr>
          <a:xfrm>
            <a:off x="685800" y="1524000"/>
            <a:ext cx="7772400" cy="4800600"/>
          </a:xfrm>
        </p:spPr>
        <p:txBody>
          <a:bodyPr/>
          <a:lstStyle/>
          <a:p>
            <a:pPr eaLnBrk="1" hangingPunct="1"/>
            <a:r>
              <a:rPr lang="en-US" sz="2400" smtClean="0"/>
              <a:t>Italy was forced into World War II and its military was not able to keep up with the war.  Therefore, Italy was taken over by the Allied Powers</a:t>
            </a:r>
          </a:p>
          <a:p>
            <a:pPr eaLnBrk="1" hangingPunct="1"/>
            <a:r>
              <a:rPr lang="en-US" sz="2400" smtClean="0"/>
              <a:t>Mussolini was forced to resign and was arrested; German commandos later rescued him. Mussolini then moved his government to northern Italy, hoping to regain his influence. </a:t>
            </a:r>
          </a:p>
          <a:p>
            <a:pPr eaLnBrk="1" hangingPunct="1"/>
            <a:r>
              <a:rPr lang="en-US" sz="2400" smtClean="0"/>
              <a:t>Mussolini and his mistress attempted to escape to Switzerland, but were captured by the Italian underground on April 27, 1945. They were executed the following day, in Mezzegra, Italy, and their bodies were hung on display in a Milan plaza. The Italian masses greeted Mussolini's death without regret. </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609600" y="3352800"/>
            <a:ext cx="7772400" cy="1981200"/>
          </a:xfrm>
        </p:spPr>
        <p:txBody>
          <a:bodyPr/>
          <a:lstStyle/>
          <a:p>
            <a:pPr marL="0" indent="0" algn="ctr" eaLnBrk="1" hangingPunct="1">
              <a:buFontTx/>
              <a:buNone/>
            </a:pPr>
            <a:r>
              <a:rPr lang="en-US" sz="2400" smtClean="0">
                <a:solidFill>
                  <a:schemeClr val="accent2"/>
                </a:solidFill>
              </a:rPr>
              <a:t>What lead to the demise of Mussolini?</a:t>
            </a:r>
          </a:p>
          <a:p>
            <a:pPr marL="0" indent="0" algn="ctr" eaLnBrk="1" hangingPunct="1">
              <a:buFontTx/>
              <a:buNone/>
            </a:pPr>
            <a:endParaRPr lang="en-US" sz="2400" smtClean="0">
              <a:solidFill>
                <a:schemeClr val="accent2"/>
              </a:solidFill>
            </a:endParaRPr>
          </a:p>
          <a:p>
            <a:pPr marL="0" indent="0" algn="ctr" eaLnBrk="1" hangingPunct="1">
              <a:buFontTx/>
              <a:buNone/>
            </a:pPr>
            <a:r>
              <a:rPr lang="en-US" sz="2400" smtClean="0">
                <a:solidFill>
                  <a:schemeClr val="accent2"/>
                </a:solidFill>
              </a:rPr>
              <a:t>How did the people of Italy feel about the death of Mussolini? Why?</a:t>
            </a:r>
          </a:p>
          <a:p>
            <a:pPr marL="0" indent="0" algn="ctr" eaLnBrk="1" hangingPunct="1">
              <a:buFontTx/>
              <a:buNone/>
            </a:pPr>
            <a:endParaRPr lang="en-US" sz="2400" smtClean="0">
              <a:solidFill>
                <a:schemeClr val="accent2"/>
              </a:solidFill>
            </a:endParaRPr>
          </a:p>
        </p:txBody>
      </p:sp>
      <p:pic>
        <p:nvPicPr>
          <p:cNvPr id="15363" name="Picture 2">
            <a:hlinkClick r:id="rId2"/>
          </p:cNvPr>
          <p:cNvPicPr>
            <a:picLocks noChangeAspect="1" noChangeArrowheads="1"/>
          </p:cNvPicPr>
          <p:nvPr/>
        </p:nvPicPr>
        <p:blipFill>
          <a:blip r:embed="rId3" cstate="print"/>
          <a:srcRect/>
          <a:stretch>
            <a:fillRect/>
          </a:stretch>
        </p:blipFill>
        <p:spPr bwMode="auto">
          <a:xfrm>
            <a:off x="2819400" y="762000"/>
            <a:ext cx="3333750" cy="2324100"/>
          </a:xfrm>
          <a:prstGeom prst="rect">
            <a:avLst/>
          </a:prstGeom>
          <a:noFill/>
          <a:ln w="9525">
            <a:noFill/>
            <a:miter lim="800000"/>
            <a:headEnd/>
            <a:tailEnd/>
          </a:ln>
        </p:spPr>
      </p:pic>
      <p:sp>
        <p:nvSpPr>
          <p:cNvPr id="15364" name="TextBox 1"/>
          <p:cNvSpPr txBox="1">
            <a:spLocks noChangeArrowheads="1"/>
          </p:cNvSpPr>
          <p:nvPr/>
        </p:nvSpPr>
        <p:spPr bwMode="auto">
          <a:xfrm>
            <a:off x="838200" y="1095375"/>
            <a:ext cx="1524000" cy="830263"/>
          </a:xfrm>
          <a:prstGeom prst="rect">
            <a:avLst/>
          </a:prstGeom>
          <a:noFill/>
          <a:ln w="9525">
            <a:noFill/>
            <a:miter lim="800000"/>
            <a:headEnd/>
            <a:tailEnd/>
          </a:ln>
        </p:spPr>
        <p:txBody>
          <a:bodyPr>
            <a:spAutoFit/>
          </a:bodyPr>
          <a:lstStyle/>
          <a:p>
            <a:pPr algn="ctr"/>
            <a:r>
              <a:rPr lang="en-US"/>
              <a:t>Check out this video</a:t>
            </a:r>
          </a:p>
        </p:txBody>
      </p:sp>
      <p:sp>
        <p:nvSpPr>
          <p:cNvPr id="3" name="Right Arrow 2"/>
          <p:cNvSpPr/>
          <p:nvPr/>
        </p:nvSpPr>
        <p:spPr>
          <a:xfrm>
            <a:off x="838200" y="1995488"/>
            <a:ext cx="1828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What is Italian Fascism?</a:t>
            </a:r>
          </a:p>
        </p:txBody>
      </p:sp>
      <p:pic>
        <p:nvPicPr>
          <p:cNvPr id="16387" name="Picture 4" descr="C:\Documents and Settings\Stu Stein\My Documents\My Pictures\congress of vienna\coliseum.jpg"/>
          <p:cNvPicPr>
            <a:picLocks noChangeAspect="1" noChangeArrowheads="1"/>
          </p:cNvPicPr>
          <p:nvPr/>
        </p:nvPicPr>
        <p:blipFill>
          <a:blip r:embed="rId4" cstate="print"/>
          <a:srcRect/>
          <a:stretch>
            <a:fillRect/>
          </a:stretch>
        </p:blipFill>
        <p:spPr bwMode="auto">
          <a:xfrm>
            <a:off x="6400800" y="1600200"/>
            <a:ext cx="1193800" cy="1600200"/>
          </a:xfrm>
          <a:prstGeom prst="rect">
            <a:avLst/>
          </a:prstGeom>
          <a:noFill/>
          <a:ln w="9525">
            <a:noFill/>
            <a:miter lim="800000"/>
            <a:headEnd/>
            <a:tailEnd/>
          </a:ln>
        </p:spPr>
      </p:pic>
      <p:sp>
        <p:nvSpPr>
          <p:cNvPr id="15365" name="Text Box 5"/>
          <p:cNvSpPr txBox="1">
            <a:spLocks noChangeArrowheads="1"/>
          </p:cNvSpPr>
          <p:nvPr/>
        </p:nvSpPr>
        <p:spPr bwMode="auto">
          <a:xfrm>
            <a:off x="685800" y="2209800"/>
            <a:ext cx="5715000" cy="396875"/>
          </a:xfrm>
          <a:prstGeom prst="rect">
            <a:avLst/>
          </a:prstGeom>
          <a:noFill/>
          <a:ln w="9525">
            <a:noFill/>
            <a:miter lim="800000"/>
            <a:headEnd/>
            <a:tailEnd/>
          </a:ln>
          <a:effectLst/>
        </p:spPr>
        <p:txBody>
          <a:bodyPr>
            <a:spAutoFit/>
          </a:bodyPr>
          <a:lstStyle/>
          <a:p>
            <a:pPr>
              <a:spcBef>
                <a:spcPct val="50000"/>
              </a:spcBef>
            </a:pPr>
            <a:r>
              <a:rPr lang="en-US" sz="2000"/>
              <a:t>The rebuilding of the glory that was Rome</a:t>
            </a:r>
          </a:p>
        </p:txBody>
      </p:sp>
      <p:pic>
        <p:nvPicPr>
          <p:cNvPr id="16389" name="Picture 6" descr="C:\Documents and Settings\Stu Stein\My Documents\My Pictures\congress of vienna\workers.jpg"/>
          <p:cNvPicPr>
            <a:picLocks noChangeAspect="1" noChangeArrowheads="1"/>
          </p:cNvPicPr>
          <p:nvPr/>
        </p:nvPicPr>
        <p:blipFill>
          <a:blip r:embed="rId5" cstate="print"/>
          <a:srcRect/>
          <a:stretch>
            <a:fillRect/>
          </a:stretch>
        </p:blipFill>
        <p:spPr bwMode="auto">
          <a:xfrm>
            <a:off x="685800" y="2667000"/>
            <a:ext cx="1612900" cy="1117600"/>
          </a:xfrm>
          <a:prstGeom prst="rect">
            <a:avLst/>
          </a:prstGeom>
          <a:noFill/>
          <a:ln w="9525">
            <a:noFill/>
            <a:miter lim="800000"/>
            <a:headEnd/>
            <a:tailEnd/>
          </a:ln>
        </p:spPr>
      </p:pic>
      <p:sp>
        <p:nvSpPr>
          <p:cNvPr id="15367" name="Text Box 7"/>
          <p:cNvSpPr txBox="1">
            <a:spLocks noChangeArrowheads="1"/>
          </p:cNvSpPr>
          <p:nvPr/>
        </p:nvSpPr>
        <p:spPr bwMode="auto">
          <a:xfrm>
            <a:off x="2514600" y="3048000"/>
            <a:ext cx="3962400" cy="396875"/>
          </a:xfrm>
          <a:prstGeom prst="rect">
            <a:avLst/>
          </a:prstGeom>
          <a:noFill/>
          <a:ln w="9525">
            <a:noFill/>
            <a:miter lim="800000"/>
            <a:headEnd/>
            <a:tailEnd/>
          </a:ln>
          <a:effectLst/>
        </p:spPr>
        <p:txBody>
          <a:bodyPr>
            <a:spAutoFit/>
          </a:bodyPr>
          <a:lstStyle/>
          <a:p>
            <a:pPr>
              <a:spcBef>
                <a:spcPct val="50000"/>
              </a:spcBef>
            </a:pPr>
            <a:r>
              <a:rPr lang="en-US" sz="2000"/>
              <a:t>Providing jobs for Italian workers</a:t>
            </a:r>
          </a:p>
        </p:txBody>
      </p:sp>
      <p:pic>
        <p:nvPicPr>
          <p:cNvPr id="16391" name="Picture 8" descr="C:\Documents and Settings\Stu Stein\My Documents\My Pictures\congress of vienna\capitalists.jpg"/>
          <p:cNvPicPr>
            <a:picLocks noChangeAspect="1" noChangeArrowheads="1"/>
          </p:cNvPicPr>
          <p:nvPr/>
        </p:nvPicPr>
        <p:blipFill>
          <a:blip r:embed="rId6" cstate="print"/>
          <a:srcRect/>
          <a:stretch>
            <a:fillRect/>
          </a:stretch>
        </p:blipFill>
        <p:spPr bwMode="auto">
          <a:xfrm>
            <a:off x="5867400" y="3657600"/>
            <a:ext cx="2006600" cy="1193800"/>
          </a:xfrm>
          <a:prstGeom prst="rect">
            <a:avLst/>
          </a:prstGeom>
          <a:noFill/>
          <a:ln w="9525">
            <a:noFill/>
            <a:miter lim="800000"/>
            <a:headEnd/>
            <a:tailEnd/>
          </a:ln>
        </p:spPr>
      </p:pic>
      <p:sp>
        <p:nvSpPr>
          <p:cNvPr id="15369" name="Text Box 9"/>
          <p:cNvSpPr txBox="1">
            <a:spLocks noChangeArrowheads="1"/>
          </p:cNvSpPr>
          <p:nvPr/>
        </p:nvSpPr>
        <p:spPr bwMode="auto">
          <a:xfrm>
            <a:off x="1447800" y="4114800"/>
            <a:ext cx="4267200" cy="396875"/>
          </a:xfrm>
          <a:prstGeom prst="rect">
            <a:avLst/>
          </a:prstGeom>
          <a:noFill/>
          <a:ln w="9525">
            <a:noFill/>
            <a:miter lim="800000"/>
            <a:headEnd/>
            <a:tailEnd/>
          </a:ln>
          <a:effectLst/>
        </p:spPr>
        <p:txBody>
          <a:bodyPr>
            <a:spAutoFit/>
          </a:bodyPr>
          <a:lstStyle/>
          <a:p>
            <a:pPr>
              <a:spcBef>
                <a:spcPct val="50000"/>
              </a:spcBef>
            </a:pPr>
            <a:r>
              <a:rPr lang="en-US" sz="2000"/>
              <a:t>Keeping Italian capitalists wealthy</a:t>
            </a:r>
          </a:p>
        </p:txBody>
      </p:sp>
      <p:pic>
        <p:nvPicPr>
          <p:cNvPr id="16393" name="Picture 10" descr="C:\Documents and Settings\Stu Stein\My Documents\My Pictures\congress of vienna\italian army.jpg"/>
          <p:cNvPicPr>
            <a:picLocks noChangeAspect="1" noChangeArrowheads="1"/>
          </p:cNvPicPr>
          <p:nvPr/>
        </p:nvPicPr>
        <p:blipFill>
          <a:blip r:embed="rId7" cstate="print"/>
          <a:srcRect/>
          <a:stretch>
            <a:fillRect/>
          </a:stretch>
        </p:blipFill>
        <p:spPr bwMode="auto">
          <a:xfrm>
            <a:off x="554038" y="4648200"/>
            <a:ext cx="2112962" cy="1477963"/>
          </a:xfrm>
          <a:prstGeom prst="rect">
            <a:avLst/>
          </a:prstGeom>
          <a:noFill/>
          <a:ln w="9525">
            <a:noFill/>
            <a:miter lim="800000"/>
            <a:headEnd/>
            <a:tailEnd/>
          </a:ln>
        </p:spPr>
      </p:pic>
      <p:sp>
        <p:nvSpPr>
          <p:cNvPr id="15371" name="Text Box 11"/>
          <p:cNvSpPr txBox="1">
            <a:spLocks noChangeArrowheads="1"/>
          </p:cNvSpPr>
          <p:nvPr/>
        </p:nvSpPr>
        <p:spPr bwMode="auto">
          <a:xfrm>
            <a:off x="2895600" y="5334000"/>
            <a:ext cx="4724400" cy="396875"/>
          </a:xfrm>
          <a:prstGeom prst="rect">
            <a:avLst/>
          </a:prstGeom>
          <a:noFill/>
          <a:ln w="9525">
            <a:noFill/>
            <a:miter lim="800000"/>
            <a:headEnd/>
            <a:tailEnd/>
          </a:ln>
          <a:effectLst/>
        </p:spPr>
        <p:txBody>
          <a:bodyPr>
            <a:spAutoFit/>
          </a:bodyPr>
          <a:lstStyle/>
          <a:p>
            <a:pPr>
              <a:spcBef>
                <a:spcPct val="50000"/>
              </a:spcBef>
            </a:pPr>
            <a:r>
              <a:rPr lang="en-US" sz="2000"/>
              <a:t>Making Italy strong!</a:t>
            </a:r>
          </a:p>
        </p:txBody>
      </p:sp>
      <p:sp>
        <p:nvSpPr>
          <p:cNvPr id="15372" name="Text Box 12"/>
          <p:cNvSpPr txBox="1">
            <a:spLocks noChangeArrowheads="1"/>
          </p:cNvSpPr>
          <p:nvPr/>
        </p:nvSpPr>
        <p:spPr bwMode="auto">
          <a:xfrm>
            <a:off x="6019800" y="5334000"/>
            <a:ext cx="1828800" cy="914400"/>
          </a:xfrm>
          <a:prstGeom prst="rect">
            <a:avLst/>
          </a:prstGeom>
          <a:noFill/>
          <a:ln w="9525">
            <a:noFill/>
            <a:miter lim="800000"/>
            <a:headEnd/>
            <a:tailEnd/>
          </a:ln>
          <a:effectLst/>
        </p:spPr>
        <p:txBody>
          <a:bodyPr>
            <a:spAutoFit/>
          </a:bodyPr>
          <a:lstStyle/>
          <a:p>
            <a:pPr>
              <a:spcBef>
                <a:spcPct val="50000"/>
              </a:spcBef>
            </a:pPr>
            <a:r>
              <a:rPr lang="en-US" sz="5400"/>
              <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536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7" fill="hold" nodeType="afterGroup">
                            <p:stCondLst>
                              <p:cond delay="2550"/>
                            </p:stCondLst>
                            <p:childTnLst>
                              <p:par>
                                <p:cTn id="8" presetID="1" presetClass="entr" presetSubtype="0" fill="hold" grpId="0" nodeType="afterEffect">
                                  <p:stCondLst>
                                    <p:cond delay="4000"/>
                                  </p:stCondLst>
                                  <p:iterate type="lt">
                                    <p:tmAbs val="75"/>
                                  </p:iterate>
                                  <p:childTnLst>
                                    <p:set>
                                      <p:cBhvr>
                                        <p:cTn id="9" dur="1" fill="hold">
                                          <p:stCondLst>
                                            <p:cond delay="74"/>
                                          </p:stCondLst>
                                        </p:cTn>
                                        <p:tgtEl>
                                          <p:spTgt spid="1536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type.wav"/>
                                        </p:tgtEl>
                                      </p:cMediaNode>
                                    </p:audio>
                                  </p:subTnLst>
                                </p:cTn>
                              </p:par>
                            </p:childTnLst>
                          </p:cTn>
                        </p:par>
                        <p:par>
                          <p:cTn id="10" fill="hold" nodeType="afterGroup">
                            <p:stCondLst>
                              <p:cond delay="8800"/>
                            </p:stCondLst>
                            <p:childTnLst>
                              <p:par>
                                <p:cTn id="11" presetID="1" presetClass="entr" presetSubtype="0" fill="hold" grpId="0" nodeType="afterEffect">
                                  <p:stCondLst>
                                    <p:cond delay="4000"/>
                                  </p:stCondLst>
                                  <p:iterate type="lt">
                                    <p:tmAbs val="75"/>
                                  </p:iterate>
                                  <p:childTnLst>
                                    <p:set>
                                      <p:cBhvr>
                                        <p:cTn id="12" dur="1" fill="hold">
                                          <p:stCondLst>
                                            <p:cond delay="74"/>
                                          </p:stCondLst>
                                        </p:cTn>
                                        <p:tgtEl>
                                          <p:spTgt spid="15369"/>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par>
                          <p:cTn id="13" fill="hold" nodeType="afterGroup">
                            <p:stCondLst>
                              <p:cond delay="15200"/>
                            </p:stCondLst>
                            <p:childTnLst>
                              <p:par>
                                <p:cTn id="14" presetID="1" presetClass="entr" presetSubtype="0" fill="hold" grpId="0" nodeType="afterEffect">
                                  <p:stCondLst>
                                    <p:cond delay="4000"/>
                                  </p:stCondLst>
                                  <p:iterate type="lt">
                                    <p:tmAbs val="75"/>
                                  </p:iterate>
                                  <p:childTnLst>
                                    <p:set>
                                      <p:cBhvr>
                                        <p:cTn id="15" dur="1" fill="hold">
                                          <p:stCondLst>
                                            <p:cond delay="74"/>
                                          </p:stCondLst>
                                        </p:cTn>
                                        <p:tgtEl>
                                          <p:spTgt spid="15371"/>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par>
                          <p:cTn id="16" fill="hold" nodeType="afterGroup">
                            <p:stCondLst>
                              <p:cond delay="20550"/>
                            </p:stCondLst>
                            <p:childTnLst>
                              <p:par>
                                <p:cTn id="17" presetID="1" presetClass="entr" presetSubtype="0" fill="hold" grpId="0" nodeType="afterEffect">
                                  <p:stCondLst>
                                    <p:cond delay="6000"/>
                                  </p:stCondLst>
                                  <p:childTnLst>
                                    <p:set>
                                      <p:cBhvr>
                                        <p:cTn id="18" dur="1" fill="hold">
                                          <p:stCondLst>
                                            <p:cond delay="499"/>
                                          </p:stCondLst>
                                        </p:cTn>
                                        <p:tgtEl>
                                          <p:spTgt spid="1537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P spid="15367" grpId="0" autoUpdateAnimBg="0"/>
      <p:bldP spid="15369" grpId="0" autoUpdateAnimBg="0"/>
      <p:bldP spid="15371" grpId="0" autoUpdateAnimBg="0"/>
      <p:bldP spid="1537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A way to make Mussolini powerful?</a:t>
            </a:r>
          </a:p>
        </p:txBody>
      </p:sp>
      <p:pic>
        <p:nvPicPr>
          <p:cNvPr id="17411" name="Picture 5" descr="C:\Documents and Settings\Stu Stein\My Documents\My Pictures\Dictators\mussolini.jpg"/>
          <p:cNvPicPr>
            <a:picLocks noChangeAspect="1" noChangeArrowheads="1"/>
          </p:cNvPicPr>
          <p:nvPr>
            <p:ph idx="1"/>
          </p:nvPr>
        </p:nvPicPr>
        <p:blipFill>
          <a:blip r:embed="rId2" cstate="print"/>
          <a:srcRect/>
          <a:stretch>
            <a:fillRect/>
          </a:stretch>
        </p:blipFill>
        <p:spPr>
          <a:xfrm>
            <a:off x="1879600" y="1981200"/>
            <a:ext cx="5384800" cy="41148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762000" y="1371600"/>
            <a:ext cx="7772400" cy="1143000"/>
          </a:xfrm>
        </p:spPr>
        <p:txBody>
          <a:bodyPr/>
          <a:lstStyle/>
          <a:p>
            <a:pPr eaLnBrk="1" hangingPunct="1"/>
            <a:r>
              <a:rPr lang="en-US" b="1" smtClean="0">
                <a:solidFill>
                  <a:schemeClr val="accent2"/>
                </a:solidFill>
              </a:rPr>
              <a:t>Does Fascism help the leader, the nation, or the people?</a:t>
            </a:r>
          </a:p>
        </p:txBody>
      </p:sp>
      <p:pic>
        <p:nvPicPr>
          <p:cNvPr id="18435" name="Picture 4" descr="C:\Documents and Settings\Stu Stein\My Documents\My Pictures\Dictators\mussolini 2.jpg"/>
          <p:cNvPicPr>
            <a:picLocks noChangeAspect="1" noChangeArrowheads="1"/>
          </p:cNvPicPr>
          <p:nvPr/>
        </p:nvPicPr>
        <p:blipFill>
          <a:blip r:embed="rId3" cstate="print"/>
          <a:srcRect/>
          <a:stretch>
            <a:fillRect/>
          </a:stretch>
        </p:blipFill>
        <p:spPr bwMode="auto">
          <a:xfrm>
            <a:off x="914400" y="3048000"/>
            <a:ext cx="2339975" cy="2133600"/>
          </a:xfrm>
          <a:prstGeom prst="rect">
            <a:avLst/>
          </a:prstGeom>
          <a:noFill/>
          <a:ln w="9525">
            <a:noFill/>
            <a:miter lim="800000"/>
            <a:headEnd/>
            <a:tailEnd/>
          </a:ln>
        </p:spPr>
      </p:pic>
      <p:pic>
        <p:nvPicPr>
          <p:cNvPr id="18436" name="Picture 5" descr="C:\Documents and Settings\Stu Stein\My Documents\My Pictures\Flags\italy 2.jpg"/>
          <p:cNvPicPr>
            <a:picLocks noChangeAspect="1" noChangeArrowheads="1"/>
          </p:cNvPicPr>
          <p:nvPr/>
        </p:nvPicPr>
        <p:blipFill>
          <a:blip r:embed="rId4" cstate="print"/>
          <a:srcRect/>
          <a:stretch>
            <a:fillRect/>
          </a:stretch>
        </p:blipFill>
        <p:spPr bwMode="auto">
          <a:xfrm>
            <a:off x="3276600" y="2971800"/>
            <a:ext cx="2362200" cy="2209800"/>
          </a:xfrm>
          <a:prstGeom prst="rect">
            <a:avLst/>
          </a:prstGeom>
          <a:noFill/>
          <a:ln w="9525">
            <a:noFill/>
            <a:miter lim="800000"/>
            <a:headEnd/>
            <a:tailEnd/>
          </a:ln>
        </p:spPr>
      </p:pic>
      <p:pic>
        <p:nvPicPr>
          <p:cNvPr id="18437" name="Picture 6" descr="C:\Documents and Settings\Stu Stein\My Documents\My Pictures\Russian Rev\italian people.gif"/>
          <p:cNvPicPr>
            <a:picLocks noChangeAspect="1" noChangeArrowheads="1"/>
          </p:cNvPicPr>
          <p:nvPr/>
        </p:nvPicPr>
        <p:blipFill>
          <a:blip r:embed="rId5" cstate="print"/>
          <a:srcRect/>
          <a:stretch>
            <a:fillRect/>
          </a:stretch>
        </p:blipFill>
        <p:spPr bwMode="auto">
          <a:xfrm>
            <a:off x="5638800" y="3124200"/>
            <a:ext cx="27432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74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solidFill>
                  <a:srgbClr val="009900"/>
                </a:solidFill>
              </a:rPr>
              <a:t>World</a:t>
            </a:r>
            <a:r>
              <a:rPr lang="en-US" smtClean="0"/>
              <a:t> War </a:t>
            </a:r>
            <a:r>
              <a:rPr lang="en-US" smtClean="0">
                <a:solidFill>
                  <a:srgbClr val="FF0000"/>
                </a:solidFill>
              </a:rPr>
              <a:t>One</a:t>
            </a:r>
          </a:p>
        </p:txBody>
      </p:sp>
      <p:sp>
        <p:nvSpPr>
          <p:cNvPr id="3075" name="Rectangle 3"/>
          <p:cNvSpPr>
            <a:spLocks noGrp="1" noChangeArrowheads="1"/>
          </p:cNvSpPr>
          <p:nvPr>
            <p:ph type="body" sz="half" idx="1"/>
          </p:nvPr>
        </p:nvSpPr>
        <p:spPr>
          <a:xfrm>
            <a:off x="685800" y="1981200"/>
            <a:ext cx="3810000" cy="3581400"/>
          </a:xfrm>
        </p:spPr>
        <p:txBody>
          <a:bodyPr/>
          <a:lstStyle/>
          <a:p>
            <a:pPr eaLnBrk="1" hangingPunct="1"/>
            <a:r>
              <a:rPr lang="en-US" sz="2000" smtClean="0"/>
              <a:t>Italy was originally a member of the Triple Alliance with Germany and Austria</a:t>
            </a:r>
          </a:p>
          <a:p>
            <a:pPr eaLnBrk="1" hangingPunct="1"/>
            <a:r>
              <a:rPr lang="en-US" sz="2000" smtClean="0"/>
              <a:t>In 1914 when war broke out Italy remained neutral</a:t>
            </a:r>
          </a:p>
          <a:p>
            <a:pPr eaLnBrk="1" hangingPunct="1"/>
            <a:r>
              <a:rPr lang="en-US" sz="2000" smtClean="0"/>
              <a:t>In 1915 Italy joined the Allied Powers Britain and France after being promised the Austrian province of Trieste. Trieste had a large population of Italians</a:t>
            </a:r>
          </a:p>
          <a:p>
            <a:pPr eaLnBrk="1" hangingPunct="1">
              <a:buFontTx/>
              <a:buNone/>
            </a:pPr>
            <a:endParaRPr lang="en-US" sz="2000" smtClean="0"/>
          </a:p>
        </p:txBody>
      </p:sp>
      <p:pic>
        <p:nvPicPr>
          <p:cNvPr id="3076" name="Picture 6" descr="C:\Documents and Settings\Stu Stein\My Documents\My Pictures\maps\italy.bmp"/>
          <p:cNvPicPr>
            <a:picLocks noChangeAspect="1" noChangeArrowheads="1"/>
          </p:cNvPicPr>
          <p:nvPr/>
        </p:nvPicPr>
        <p:blipFill>
          <a:blip r:embed="rId2" cstate="print"/>
          <a:srcRect/>
          <a:stretch>
            <a:fillRect/>
          </a:stretch>
        </p:blipFill>
        <p:spPr bwMode="auto">
          <a:xfrm>
            <a:off x="4648200" y="1828800"/>
            <a:ext cx="3798888" cy="3657600"/>
          </a:xfrm>
          <a:prstGeom prst="rect">
            <a:avLst/>
          </a:prstGeom>
          <a:noFill/>
          <a:ln w="9525">
            <a:noFill/>
            <a:miter lim="800000"/>
            <a:headEnd/>
            <a:tailEnd/>
          </a:ln>
        </p:spPr>
      </p:pic>
      <p:sp>
        <p:nvSpPr>
          <p:cNvPr id="3079" name="Text Box 7"/>
          <p:cNvSpPr txBox="1">
            <a:spLocks noChangeArrowheads="1"/>
          </p:cNvSpPr>
          <p:nvPr/>
        </p:nvSpPr>
        <p:spPr bwMode="auto">
          <a:xfrm>
            <a:off x="1143000" y="5791200"/>
            <a:ext cx="7391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solidFill>
                  <a:srgbClr val="3333FF"/>
                </a:solidFill>
                <a:effectLst>
                  <a:outerShdw blurRad="38100" dist="38100" dir="2700000" algn="tl">
                    <a:srgbClr val="C0C0C0"/>
                  </a:outerShdw>
                </a:effectLst>
              </a:rPr>
              <a:t>Why did Italy join the Allies in World War One?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solidFill>
                  <a:schemeClr val="tx1"/>
                </a:solidFill>
              </a:rPr>
              <a:t>Sold Out!</a:t>
            </a:r>
          </a:p>
        </p:txBody>
      </p:sp>
      <p:sp>
        <p:nvSpPr>
          <p:cNvPr id="4099" name="Rectangle 3"/>
          <p:cNvSpPr>
            <a:spLocks noGrp="1" noChangeArrowheads="1"/>
          </p:cNvSpPr>
          <p:nvPr>
            <p:ph type="body" sz="half" idx="1"/>
          </p:nvPr>
        </p:nvSpPr>
        <p:spPr>
          <a:xfrm>
            <a:off x="685800" y="1981200"/>
            <a:ext cx="3810000" cy="2971800"/>
          </a:xfrm>
        </p:spPr>
        <p:txBody>
          <a:bodyPr/>
          <a:lstStyle/>
          <a:p>
            <a:pPr eaLnBrk="1" hangingPunct="1"/>
            <a:r>
              <a:rPr lang="en-US" sz="2800" smtClean="0"/>
              <a:t>Treaty of Versailles unfair to Italy!</a:t>
            </a:r>
          </a:p>
          <a:p>
            <a:pPr eaLnBrk="1" hangingPunct="1"/>
            <a:r>
              <a:rPr lang="en-US" sz="2800" smtClean="0"/>
              <a:t>Coveted territory granted to Yugoslavia</a:t>
            </a:r>
          </a:p>
          <a:p>
            <a:pPr eaLnBrk="1" hangingPunct="1"/>
            <a:r>
              <a:rPr lang="en-US" sz="2800" smtClean="0"/>
              <a:t>Millions of Italians die in vain!</a:t>
            </a:r>
          </a:p>
        </p:txBody>
      </p:sp>
      <p:pic>
        <p:nvPicPr>
          <p:cNvPr id="4100" name="Picture 5" descr="C:\Documents and Settings\Stu Stein\My Documents\My Pictures\WWI\italian troops.jpg"/>
          <p:cNvPicPr>
            <a:picLocks noChangeAspect="1" noChangeArrowheads="1"/>
          </p:cNvPicPr>
          <p:nvPr/>
        </p:nvPicPr>
        <p:blipFill>
          <a:blip r:embed="rId2" cstate="print"/>
          <a:srcRect/>
          <a:stretch>
            <a:fillRect/>
          </a:stretch>
        </p:blipFill>
        <p:spPr bwMode="auto">
          <a:xfrm>
            <a:off x="4495800" y="1905000"/>
            <a:ext cx="4267200" cy="2819400"/>
          </a:xfrm>
          <a:prstGeom prst="rect">
            <a:avLst/>
          </a:prstGeom>
          <a:noFill/>
          <a:ln w="9525">
            <a:noFill/>
            <a:miter lim="800000"/>
            <a:headEnd/>
            <a:tailEnd/>
          </a:ln>
        </p:spPr>
      </p:pic>
      <p:sp>
        <p:nvSpPr>
          <p:cNvPr id="4101" name="Text Box 6"/>
          <p:cNvSpPr txBox="1">
            <a:spLocks noChangeArrowheads="1"/>
          </p:cNvSpPr>
          <p:nvPr/>
        </p:nvSpPr>
        <p:spPr bwMode="auto">
          <a:xfrm>
            <a:off x="4495800" y="4800600"/>
            <a:ext cx="4267200" cy="366713"/>
          </a:xfrm>
          <a:prstGeom prst="rect">
            <a:avLst/>
          </a:prstGeom>
          <a:noFill/>
          <a:ln w="9525">
            <a:noFill/>
            <a:miter lim="800000"/>
            <a:headEnd/>
            <a:tailEnd/>
          </a:ln>
          <a:effectLst/>
        </p:spPr>
        <p:txBody>
          <a:bodyPr>
            <a:spAutoFit/>
          </a:bodyPr>
          <a:lstStyle/>
          <a:p>
            <a:pPr>
              <a:spcBef>
                <a:spcPct val="50000"/>
              </a:spcBef>
            </a:pPr>
            <a:r>
              <a:rPr lang="en-US" sz="1800"/>
              <a:t>Italian prisoners after the battle of Caporetto</a:t>
            </a:r>
          </a:p>
        </p:txBody>
      </p:sp>
      <p:sp>
        <p:nvSpPr>
          <p:cNvPr id="4103" name="Text Box 7"/>
          <p:cNvSpPr txBox="1">
            <a:spLocks noChangeArrowheads="1"/>
          </p:cNvSpPr>
          <p:nvPr/>
        </p:nvSpPr>
        <p:spPr bwMode="auto">
          <a:xfrm>
            <a:off x="838200" y="5334000"/>
            <a:ext cx="78486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solidFill>
                  <a:srgbClr val="3333FF"/>
                </a:solidFill>
                <a:effectLst>
                  <a:outerShdw blurRad="38100" dist="38100" dir="2700000" algn="tl">
                    <a:srgbClr val="C0C0C0"/>
                  </a:outerShdw>
                </a:effectLst>
              </a:rPr>
              <a:t>Why did Italians feel as if they were treated unfairly by the Treaty of Versailles?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   </a:t>
            </a:r>
            <a:r>
              <a:rPr lang="en-US" smtClean="0">
                <a:solidFill>
                  <a:srgbClr val="009900"/>
                </a:solidFill>
              </a:rPr>
              <a:t>Post</a:t>
            </a:r>
            <a:r>
              <a:rPr lang="en-US" smtClean="0"/>
              <a:t> War </a:t>
            </a:r>
            <a:r>
              <a:rPr lang="en-US" smtClean="0">
                <a:solidFill>
                  <a:srgbClr val="FF0000"/>
                </a:solidFill>
              </a:rPr>
              <a:t>Italy</a:t>
            </a:r>
          </a:p>
        </p:txBody>
      </p:sp>
      <p:sp>
        <p:nvSpPr>
          <p:cNvPr id="5123" name="Rectangle 3"/>
          <p:cNvSpPr>
            <a:spLocks noGrp="1" noChangeArrowheads="1"/>
          </p:cNvSpPr>
          <p:nvPr>
            <p:ph type="body" sz="half" idx="1"/>
          </p:nvPr>
        </p:nvSpPr>
        <p:spPr>
          <a:xfrm>
            <a:off x="685800" y="1981200"/>
            <a:ext cx="3810000" cy="3200400"/>
          </a:xfrm>
        </p:spPr>
        <p:txBody>
          <a:bodyPr/>
          <a:lstStyle/>
          <a:p>
            <a:pPr eaLnBrk="1" hangingPunct="1"/>
            <a:r>
              <a:rPr lang="en-US" sz="2000" smtClean="0"/>
              <a:t>No jobs for veterans</a:t>
            </a:r>
          </a:p>
          <a:p>
            <a:pPr eaLnBrk="1" hangingPunct="1"/>
            <a:r>
              <a:rPr lang="en-US" sz="2000" smtClean="0"/>
              <a:t>Workers Strike</a:t>
            </a:r>
          </a:p>
          <a:p>
            <a:pPr eaLnBrk="1" hangingPunct="1"/>
            <a:r>
              <a:rPr lang="en-US" sz="2000" smtClean="0"/>
              <a:t>Workers take over factories</a:t>
            </a:r>
          </a:p>
          <a:p>
            <a:pPr eaLnBrk="1" hangingPunct="1"/>
            <a:r>
              <a:rPr lang="en-US" sz="2000" smtClean="0"/>
              <a:t>Peasants seize land</a:t>
            </a:r>
          </a:p>
          <a:p>
            <a:pPr eaLnBrk="1" hangingPunct="1"/>
            <a:r>
              <a:rPr lang="en-US" sz="2000" smtClean="0"/>
              <a:t>Trade declines</a:t>
            </a:r>
          </a:p>
          <a:p>
            <a:pPr eaLnBrk="1" hangingPunct="1"/>
            <a:r>
              <a:rPr lang="en-US" sz="2000" smtClean="0"/>
              <a:t>Taxes rise</a:t>
            </a:r>
          </a:p>
          <a:p>
            <a:pPr eaLnBrk="1" hangingPunct="1"/>
            <a:r>
              <a:rPr lang="en-US" sz="2000" smtClean="0"/>
              <a:t>Upper classes fear a Communist Revolution</a:t>
            </a:r>
          </a:p>
          <a:p>
            <a:pPr eaLnBrk="1" hangingPunct="1"/>
            <a:endParaRPr lang="en-US" sz="2000" smtClean="0"/>
          </a:p>
        </p:txBody>
      </p:sp>
      <p:sp>
        <p:nvSpPr>
          <p:cNvPr id="6149" name="Text Box 5"/>
          <p:cNvSpPr txBox="1">
            <a:spLocks noChangeArrowheads="1"/>
          </p:cNvSpPr>
          <p:nvPr/>
        </p:nvSpPr>
        <p:spPr bwMode="auto">
          <a:xfrm>
            <a:off x="1066800" y="5334000"/>
            <a:ext cx="69342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solidFill>
                  <a:srgbClr val="3333FF"/>
                </a:solidFill>
                <a:effectLst>
                  <a:outerShdw blurRad="38100" dist="38100" dir="2700000" algn="tl">
                    <a:srgbClr val="C0C0C0"/>
                  </a:outerShdw>
                </a:effectLst>
              </a:rPr>
              <a:t>Why would upper class Italians fear a Communist Revolution in 1920?</a:t>
            </a:r>
          </a:p>
        </p:txBody>
      </p:sp>
      <p:sp>
        <p:nvSpPr>
          <p:cNvPr id="5125" name="Text Box 8"/>
          <p:cNvSpPr txBox="1">
            <a:spLocks noChangeArrowheads="1"/>
          </p:cNvSpPr>
          <p:nvPr/>
        </p:nvSpPr>
        <p:spPr bwMode="auto">
          <a:xfrm>
            <a:off x="5029200" y="4724400"/>
            <a:ext cx="2971800" cy="274638"/>
          </a:xfrm>
          <a:prstGeom prst="rect">
            <a:avLst/>
          </a:prstGeom>
          <a:noFill/>
          <a:ln w="9525">
            <a:noFill/>
            <a:miter lim="800000"/>
            <a:headEnd/>
            <a:tailEnd/>
          </a:ln>
          <a:effectLst/>
        </p:spPr>
        <p:txBody>
          <a:bodyPr>
            <a:spAutoFit/>
          </a:bodyPr>
          <a:lstStyle/>
          <a:p>
            <a:pPr>
              <a:spcBef>
                <a:spcPct val="50000"/>
              </a:spcBef>
            </a:pPr>
            <a:r>
              <a:rPr lang="en-US" sz="1200"/>
              <a:t>Russians rebelling against their Czar in 1917</a:t>
            </a:r>
          </a:p>
        </p:txBody>
      </p:sp>
      <p:pic>
        <p:nvPicPr>
          <p:cNvPr id="6155" name="Rus Rev 4.wmv">
            <a:hlinkClick r:id="" action="ppaction://media"/>
          </p:cNvPr>
          <p:cNvPicPr>
            <a:picLocks noRot="1" noChangeAspect="1" noChangeArrowheads="1"/>
          </p:cNvPicPr>
          <p:nvPr>
            <a:videoFile r:link="rId1"/>
          </p:nvPr>
        </p:nvPicPr>
        <p:blipFill>
          <a:blip r:embed="rId3" cstate="print"/>
          <a:srcRect/>
          <a:stretch>
            <a:fillRect/>
          </a:stretch>
        </p:blipFill>
        <p:spPr bwMode="auto">
          <a:xfrm>
            <a:off x="4953000" y="2438400"/>
            <a:ext cx="30480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15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155"/>
                </p:tgtEl>
              </p:cMediaNode>
            </p:video>
            <p:seq concurrent="1" nextAc="seek">
              <p:cTn id="8" restart="whenNotActive" fill="hold" evtFilter="cancelBubble" nodeType="interactiveSeq">
                <p:stCondLst>
                  <p:cond evt="onClick" delay="0">
                    <p:tgtEl>
                      <p:spTgt spid="615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155"/>
                                        </p:tgtEl>
                                      </p:cBhvr>
                                    </p:cmd>
                                  </p:childTnLst>
                                </p:cTn>
                              </p:par>
                            </p:childTnLst>
                          </p:cTn>
                        </p:par>
                      </p:childTnLst>
                    </p:cTn>
                  </p:par>
                </p:childTnLst>
              </p:cTn>
              <p:nextCondLst>
                <p:cond evt="onClick" delay="0">
                  <p:tgtEl>
                    <p:spTgt spid="615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solidFill>
                  <a:schemeClr val="tx1"/>
                </a:solidFill>
              </a:rPr>
              <a:t>The Rise of </a:t>
            </a:r>
            <a:r>
              <a:rPr lang="en-US" smtClean="0">
                <a:solidFill>
                  <a:srgbClr val="009900"/>
                </a:solidFill>
              </a:rPr>
              <a:t/>
            </a:r>
            <a:br>
              <a:rPr lang="en-US" smtClean="0">
                <a:solidFill>
                  <a:srgbClr val="009900"/>
                </a:solidFill>
              </a:rPr>
            </a:br>
            <a:r>
              <a:rPr lang="en-US" smtClean="0">
                <a:solidFill>
                  <a:srgbClr val="009900"/>
                </a:solidFill>
              </a:rPr>
              <a:t>Beni</a:t>
            </a:r>
            <a:r>
              <a:rPr lang="en-US" smtClean="0"/>
              <a:t>to Mu</a:t>
            </a:r>
            <a:r>
              <a:rPr lang="en-US" smtClean="0">
                <a:solidFill>
                  <a:srgbClr val="FF0000"/>
                </a:solidFill>
              </a:rPr>
              <a:t>ssolini</a:t>
            </a:r>
          </a:p>
        </p:txBody>
      </p:sp>
      <p:sp>
        <p:nvSpPr>
          <p:cNvPr id="6147" name="Rectangle 4"/>
          <p:cNvSpPr>
            <a:spLocks noGrp="1" noChangeArrowheads="1"/>
          </p:cNvSpPr>
          <p:nvPr>
            <p:ph type="body" sz="half" idx="2"/>
          </p:nvPr>
        </p:nvSpPr>
        <p:spPr>
          <a:xfrm>
            <a:off x="4648200" y="1981200"/>
            <a:ext cx="3962400" cy="4419600"/>
          </a:xfrm>
        </p:spPr>
        <p:txBody>
          <a:bodyPr/>
          <a:lstStyle/>
          <a:p>
            <a:pPr eaLnBrk="1" hangingPunct="1"/>
            <a:endParaRPr lang="en-US" sz="2800" smtClean="0"/>
          </a:p>
          <a:p>
            <a:pPr eaLnBrk="1" hangingPunct="1"/>
            <a:r>
              <a:rPr lang="en-US" sz="2800" smtClean="0"/>
              <a:t>A Fierce nationalist</a:t>
            </a:r>
          </a:p>
          <a:p>
            <a:pPr eaLnBrk="1" hangingPunct="1"/>
            <a:r>
              <a:rPr lang="en-US" sz="2800" smtClean="0"/>
              <a:t>Spoke out about the Italian government and its weakness at The Treaty of Versailles</a:t>
            </a:r>
          </a:p>
          <a:p>
            <a:pPr eaLnBrk="1" hangingPunct="1"/>
            <a:r>
              <a:rPr lang="en-US" sz="2800" smtClean="0"/>
              <a:t>A great public speaker</a:t>
            </a:r>
          </a:p>
          <a:p>
            <a:pPr eaLnBrk="1" hangingPunct="1">
              <a:buFontTx/>
              <a:buNone/>
            </a:pPr>
            <a:endParaRPr lang="en-US" sz="2800" smtClean="0"/>
          </a:p>
        </p:txBody>
      </p:sp>
      <p:sp>
        <p:nvSpPr>
          <p:cNvPr id="6148" name="Text Box 6"/>
          <p:cNvSpPr txBox="1">
            <a:spLocks noChangeArrowheads="1"/>
          </p:cNvSpPr>
          <p:nvPr/>
        </p:nvSpPr>
        <p:spPr bwMode="auto">
          <a:xfrm>
            <a:off x="609600" y="5715000"/>
            <a:ext cx="78486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6149" name="Picture 17"/>
          <p:cNvPicPr>
            <a:picLocks noChangeAspect="1" noChangeArrowheads="1"/>
          </p:cNvPicPr>
          <p:nvPr/>
        </p:nvPicPr>
        <p:blipFill>
          <a:blip r:embed="rId3" cstate="print"/>
          <a:srcRect/>
          <a:stretch>
            <a:fillRect/>
          </a:stretch>
        </p:blipFill>
        <p:spPr bwMode="auto">
          <a:xfrm>
            <a:off x="1143000" y="2362200"/>
            <a:ext cx="25431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5800" y="990600"/>
            <a:ext cx="7924800" cy="3540125"/>
          </a:xfrm>
          <a:prstGeom prst="rect">
            <a:avLst/>
          </a:prstGeom>
          <a:noFill/>
          <a:ln w="9525">
            <a:noFill/>
            <a:miter lim="800000"/>
            <a:headEnd/>
            <a:tailEnd/>
          </a:ln>
        </p:spPr>
        <p:txBody>
          <a:bodyPr>
            <a:spAutoFit/>
          </a:bodyPr>
          <a:lstStyle/>
          <a:p>
            <a:r>
              <a:rPr lang="en-US" sz="3200"/>
              <a:t>By 1922, as Italy slipped into political chaos, Mussolini declared that only he could restore order and was given the authority. He gradually dismantled all democratic institutions, and by 1925, had made himself dictator, taking the title "Il Duce" ("the Leader"). </a:t>
            </a:r>
          </a:p>
        </p:txBody>
      </p:sp>
      <p:sp>
        <p:nvSpPr>
          <p:cNvPr id="7171" name="Rectangle 6"/>
          <p:cNvSpPr>
            <a:spLocks noChangeArrowheads="1"/>
          </p:cNvSpPr>
          <p:nvPr/>
        </p:nvSpPr>
        <p:spPr bwMode="auto">
          <a:xfrm>
            <a:off x="457200" y="6018213"/>
            <a:ext cx="8382000" cy="461962"/>
          </a:xfrm>
          <a:prstGeom prst="rect">
            <a:avLst/>
          </a:prstGeom>
          <a:noFill/>
          <a:ln w="9525">
            <a:noFill/>
            <a:miter lim="800000"/>
            <a:headEnd/>
            <a:tailEnd/>
          </a:ln>
        </p:spPr>
        <p:txBody>
          <a:bodyPr>
            <a:spAutoFit/>
          </a:bodyPr>
          <a:lstStyle/>
          <a:p>
            <a:pPr algn="ctr"/>
            <a:r>
              <a:rPr lang="en-US">
                <a:solidFill>
                  <a:srgbClr val="0070C0"/>
                </a:solidFill>
              </a:rPr>
              <a:t>Why were the people of Italy willing to support Mussolini?</a:t>
            </a:r>
          </a:p>
        </p:txBody>
      </p:sp>
      <p:sp>
        <p:nvSpPr>
          <p:cNvPr id="7172" name="Rectangle 7"/>
          <p:cNvSpPr>
            <a:spLocks noChangeArrowheads="1"/>
          </p:cNvSpPr>
          <p:nvPr/>
        </p:nvSpPr>
        <p:spPr bwMode="auto">
          <a:xfrm>
            <a:off x="3810000" y="4191000"/>
            <a:ext cx="4572000" cy="230188"/>
          </a:xfrm>
          <a:prstGeom prst="rect">
            <a:avLst/>
          </a:prstGeom>
          <a:noFill/>
          <a:ln w="9525">
            <a:noFill/>
            <a:miter lim="800000"/>
            <a:headEnd/>
            <a:tailEnd/>
          </a:ln>
        </p:spPr>
        <p:txBody>
          <a:bodyPr>
            <a:spAutoFit/>
          </a:bodyPr>
          <a:lstStyle/>
          <a:p>
            <a:r>
              <a:rPr lang="en-US" sz="900"/>
              <a:t>http://www.biography.com/people/benito-mussolini-9419443#impassioned-socialist</a:t>
            </a:r>
          </a:p>
        </p:txBody>
      </p:sp>
      <p:pic>
        <p:nvPicPr>
          <p:cNvPr id="7173" name="Picture 2">
            <a:hlinkClick r:id="rId2"/>
          </p:cNvPr>
          <p:cNvPicPr>
            <a:picLocks noChangeAspect="1" noChangeArrowheads="1"/>
          </p:cNvPicPr>
          <p:nvPr/>
        </p:nvPicPr>
        <p:blipFill>
          <a:blip r:embed="rId3" cstate="print"/>
          <a:srcRect/>
          <a:stretch>
            <a:fillRect/>
          </a:stretch>
        </p:blipFill>
        <p:spPr bwMode="auto">
          <a:xfrm>
            <a:off x="4229100" y="4581525"/>
            <a:ext cx="838200" cy="1268413"/>
          </a:xfrm>
          <a:prstGeom prst="rect">
            <a:avLst/>
          </a:prstGeom>
          <a:noFill/>
          <a:ln w="9525">
            <a:noFill/>
            <a:miter lim="800000"/>
            <a:headEnd/>
            <a:tailEnd/>
          </a:ln>
        </p:spPr>
      </p:pic>
      <p:sp>
        <p:nvSpPr>
          <p:cNvPr id="7174" name="TextBox 8"/>
          <p:cNvSpPr txBox="1">
            <a:spLocks noChangeArrowheads="1"/>
          </p:cNvSpPr>
          <p:nvPr/>
        </p:nvSpPr>
        <p:spPr bwMode="auto">
          <a:xfrm>
            <a:off x="5186363" y="4876800"/>
            <a:ext cx="2590800" cy="369888"/>
          </a:xfrm>
          <a:prstGeom prst="rect">
            <a:avLst/>
          </a:prstGeom>
          <a:noFill/>
          <a:ln w="9525">
            <a:noFill/>
            <a:miter lim="800000"/>
            <a:headEnd/>
            <a:tailEnd/>
          </a:ln>
        </p:spPr>
        <p:txBody>
          <a:bodyPr>
            <a:spAutoFit/>
          </a:bodyPr>
          <a:lstStyle/>
          <a:p>
            <a:r>
              <a:rPr lang="en-US" sz="1800"/>
              <a:t>Check out this video</a:t>
            </a:r>
          </a:p>
        </p:txBody>
      </p:sp>
      <p:sp>
        <p:nvSpPr>
          <p:cNvPr id="10" name="Right Arrow 9"/>
          <p:cNvSpPr/>
          <p:nvPr/>
        </p:nvSpPr>
        <p:spPr>
          <a:xfrm rot="10800000">
            <a:off x="5186363" y="5268913"/>
            <a:ext cx="1066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Fascism Vs. </a:t>
            </a:r>
            <a:r>
              <a:rPr lang="en-US" smtClean="0">
                <a:solidFill>
                  <a:srgbClr val="FF0000"/>
                </a:solidFill>
              </a:rPr>
              <a:t>Communism</a:t>
            </a:r>
          </a:p>
        </p:txBody>
      </p:sp>
      <p:sp>
        <p:nvSpPr>
          <p:cNvPr id="8195" name="Rectangle 3"/>
          <p:cNvSpPr>
            <a:spLocks noGrp="1" noChangeArrowheads="1"/>
          </p:cNvSpPr>
          <p:nvPr>
            <p:ph type="body" sz="half" idx="1"/>
          </p:nvPr>
        </p:nvSpPr>
        <p:spPr>
          <a:xfrm>
            <a:off x="685800" y="1981200"/>
            <a:ext cx="3810000" cy="3276600"/>
          </a:xfrm>
        </p:spPr>
        <p:txBody>
          <a:bodyPr/>
          <a:lstStyle/>
          <a:p>
            <a:pPr eaLnBrk="1" hangingPunct="1">
              <a:buFontTx/>
              <a:buNone/>
            </a:pPr>
            <a:r>
              <a:rPr lang="en-US" sz="2400" u="sng" smtClean="0"/>
              <a:t>Mussolini’s Italy</a:t>
            </a:r>
          </a:p>
          <a:p>
            <a:pPr eaLnBrk="1" hangingPunct="1"/>
            <a:r>
              <a:rPr lang="en-US" sz="2400" smtClean="0"/>
              <a:t>No freedom of speech</a:t>
            </a:r>
          </a:p>
          <a:p>
            <a:pPr eaLnBrk="1" hangingPunct="1"/>
            <a:r>
              <a:rPr lang="en-US" sz="2400" smtClean="0"/>
              <a:t>Censorship of the press</a:t>
            </a:r>
          </a:p>
          <a:p>
            <a:pPr eaLnBrk="1" hangingPunct="1"/>
            <a:r>
              <a:rPr lang="en-US" sz="2400" smtClean="0"/>
              <a:t>Active secret police</a:t>
            </a:r>
          </a:p>
          <a:p>
            <a:pPr eaLnBrk="1" hangingPunct="1"/>
            <a:r>
              <a:rPr lang="en-US" sz="2400" smtClean="0"/>
              <a:t>Nationalization of the industries under control of the owners</a:t>
            </a:r>
          </a:p>
        </p:txBody>
      </p:sp>
      <p:sp>
        <p:nvSpPr>
          <p:cNvPr id="8196" name="Rectangle 4"/>
          <p:cNvSpPr>
            <a:spLocks noGrp="1" noChangeArrowheads="1"/>
          </p:cNvSpPr>
          <p:nvPr>
            <p:ph type="body" sz="half" idx="2"/>
          </p:nvPr>
        </p:nvSpPr>
        <p:spPr>
          <a:xfrm>
            <a:off x="4648200" y="1981200"/>
            <a:ext cx="3810000" cy="3276600"/>
          </a:xfrm>
        </p:spPr>
        <p:txBody>
          <a:bodyPr/>
          <a:lstStyle/>
          <a:p>
            <a:pPr eaLnBrk="1" hangingPunct="1">
              <a:buFontTx/>
              <a:buNone/>
            </a:pPr>
            <a:r>
              <a:rPr lang="en-US" sz="2400" u="sng" smtClean="0">
                <a:solidFill>
                  <a:srgbClr val="FF0000"/>
                </a:solidFill>
              </a:rPr>
              <a:t>Stalin’s USSR</a:t>
            </a:r>
          </a:p>
          <a:p>
            <a:pPr eaLnBrk="1" hangingPunct="1"/>
            <a:r>
              <a:rPr lang="en-US" sz="2400" smtClean="0">
                <a:solidFill>
                  <a:srgbClr val="FF0000"/>
                </a:solidFill>
              </a:rPr>
              <a:t>No freedom of speech</a:t>
            </a:r>
          </a:p>
          <a:p>
            <a:pPr eaLnBrk="1" hangingPunct="1"/>
            <a:r>
              <a:rPr lang="en-US" sz="2400" smtClean="0">
                <a:solidFill>
                  <a:srgbClr val="FF0000"/>
                </a:solidFill>
              </a:rPr>
              <a:t>Censorship of the press</a:t>
            </a:r>
          </a:p>
          <a:p>
            <a:pPr eaLnBrk="1" hangingPunct="1"/>
            <a:r>
              <a:rPr lang="en-US" sz="2400" smtClean="0">
                <a:solidFill>
                  <a:srgbClr val="FF0000"/>
                </a:solidFill>
              </a:rPr>
              <a:t>Active secret police</a:t>
            </a:r>
          </a:p>
          <a:p>
            <a:pPr eaLnBrk="1" hangingPunct="1"/>
            <a:r>
              <a:rPr lang="en-US" sz="2400" smtClean="0">
                <a:solidFill>
                  <a:srgbClr val="FF0000"/>
                </a:solidFill>
              </a:rPr>
              <a:t>Nationalization of the industries under the control of the government</a:t>
            </a:r>
          </a:p>
        </p:txBody>
      </p:sp>
      <p:sp>
        <p:nvSpPr>
          <p:cNvPr id="11269" name="Text Box 5"/>
          <p:cNvSpPr txBox="1">
            <a:spLocks noChangeArrowheads="1"/>
          </p:cNvSpPr>
          <p:nvPr/>
        </p:nvSpPr>
        <p:spPr bwMode="auto">
          <a:xfrm>
            <a:off x="609600" y="5638800"/>
            <a:ext cx="792480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sz="2200">
                <a:solidFill>
                  <a:srgbClr val="3333FF"/>
                </a:solidFill>
                <a:effectLst>
                  <a:outerShdw blurRad="38100" dist="38100" dir="2700000" algn="tl">
                    <a:srgbClr val="C0C0C0"/>
                  </a:outerShdw>
                </a:effectLst>
              </a:rPr>
              <a:t>What is the main difference between Fascism and Communism?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The Political Spectrum</a:t>
            </a:r>
          </a:p>
        </p:txBody>
      </p:sp>
      <p:sp>
        <p:nvSpPr>
          <p:cNvPr id="9219" name="Text Box 4"/>
          <p:cNvSpPr txBox="1">
            <a:spLocks noChangeArrowheads="1"/>
          </p:cNvSpPr>
          <p:nvPr/>
        </p:nvSpPr>
        <p:spPr bwMode="auto">
          <a:xfrm>
            <a:off x="3429000" y="2590800"/>
            <a:ext cx="2057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220" name="Text Box 5"/>
          <p:cNvSpPr txBox="1">
            <a:spLocks noChangeArrowheads="1"/>
          </p:cNvSpPr>
          <p:nvPr/>
        </p:nvSpPr>
        <p:spPr bwMode="auto">
          <a:xfrm>
            <a:off x="3733800" y="2438400"/>
            <a:ext cx="1676400" cy="2474913"/>
          </a:xfrm>
          <a:prstGeom prst="rect">
            <a:avLst/>
          </a:prstGeom>
          <a:noFill/>
          <a:ln w="9525">
            <a:noFill/>
            <a:miter lim="800000"/>
            <a:headEnd/>
            <a:tailEnd/>
          </a:ln>
          <a:effectLst/>
        </p:spPr>
        <p:txBody>
          <a:bodyPr>
            <a:spAutoFit/>
          </a:bodyPr>
          <a:lstStyle/>
          <a:p>
            <a:pPr algn="ctr">
              <a:spcBef>
                <a:spcPct val="50000"/>
              </a:spcBef>
            </a:pPr>
            <a:r>
              <a:rPr lang="en-US" sz="2000" u="sng"/>
              <a:t>Moderates</a:t>
            </a:r>
          </a:p>
          <a:p>
            <a:pPr algn="ctr">
              <a:spcBef>
                <a:spcPct val="50000"/>
              </a:spcBef>
            </a:pPr>
            <a:r>
              <a:rPr lang="en-US" sz="1600"/>
              <a:t>In the middle of the spectrum these people are literally in the middle.  Advocating views expressed by both sides.</a:t>
            </a:r>
          </a:p>
        </p:txBody>
      </p:sp>
      <p:sp>
        <p:nvSpPr>
          <p:cNvPr id="9221" name="Text Box 6"/>
          <p:cNvSpPr txBox="1">
            <a:spLocks noChangeArrowheads="1"/>
          </p:cNvSpPr>
          <p:nvPr/>
        </p:nvSpPr>
        <p:spPr bwMode="auto">
          <a:xfrm>
            <a:off x="5486400" y="2438400"/>
            <a:ext cx="1676400" cy="1985963"/>
          </a:xfrm>
          <a:prstGeom prst="rect">
            <a:avLst/>
          </a:prstGeom>
          <a:noFill/>
          <a:ln w="9525">
            <a:noFill/>
            <a:miter lim="800000"/>
            <a:headEnd/>
            <a:tailEnd/>
          </a:ln>
          <a:effectLst/>
        </p:spPr>
        <p:txBody>
          <a:bodyPr>
            <a:spAutoFit/>
          </a:bodyPr>
          <a:lstStyle/>
          <a:p>
            <a:pPr>
              <a:spcBef>
                <a:spcPct val="50000"/>
              </a:spcBef>
            </a:pPr>
            <a:r>
              <a:rPr lang="en-US" sz="2000" u="sng">
                <a:solidFill>
                  <a:srgbClr val="99CCFF"/>
                </a:solidFill>
              </a:rPr>
              <a:t>Conservatives</a:t>
            </a:r>
          </a:p>
          <a:p>
            <a:pPr algn="ctr">
              <a:spcBef>
                <a:spcPct val="50000"/>
              </a:spcBef>
            </a:pPr>
            <a:r>
              <a:rPr lang="en-US" sz="1600">
                <a:solidFill>
                  <a:srgbClr val="99CCFF"/>
                </a:solidFill>
              </a:rPr>
              <a:t>Opposed to change, usually want to give the government power over the individual</a:t>
            </a:r>
          </a:p>
        </p:txBody>
      </p:sp>
      <p:sp>
        <p:nvSpPr>
          <p:cNvPr id="9222" name="Text Box 7"/>
          <p:cNvSpPr txBox="1">
            <a:spLocks noChangeArrowheads="1"/>
          </p:cNvSpPr>
          <p:nvPr/>
        </p:nvSpPr>
        <p:spPr bwMode="auto">
          <a:xfrm>
            <a:off x="1981200" y="2438400"/>
            <a:ext cx="1752600" cy="1741488"/>
          </a:xfrm>
          <a:prstGeom prst="rect">
            <a:avLst/>
          </a:prstGeom>
          <a:noFill/>
          <a:ln w="9525">
            <a:noFill/>
            <a:miter lim="800000"/>
            <a:headEnd/>
            <a:tailEnd/>
          </a:ln>
          <a:effectLst/>
        </p:spPr>
        <p:txBody>
          <a:bodyPr>
            <a:spAutoFit/>
          </a:bodyPr>
          <a:lstStyle/>
          <a:p>
            <a:pPr algn="ctr">
              <a:spcBef>
                <a:spcPct val="50000"/>
              </a:spcBef>
            </a:pPr>
            <a:r>
              <a:rPr lang="en-US" sz="2000" u="sng">
                <a:solidFill>
                  <a:srgbClr val="FF3399"/>
                </a:solidFill>
              </a:rPr>
              <a:t>Liberals</a:t>
            </a:r>
          </a:p>
          <a:p>
            <a:pPr algn="ctr">
              <a:spcBef>
                <a:spcPct val="50000"/>
              </a:spcBef>
            </a:pPr>
            <a:r>
              <a:rPr lang="en-US" sz="1600">
                <a:solidFill>
                  <a:srgbClr val="FF3399"/>
                </a:solidFill>
              </a:rPr>
              <a:t>Open to change usually looking for more freedom and rights for the people</a:t>
            </a:r>
          </a:p>
        </p:txBody>
      </p:sp>
      <p:sp>
        <p:nvSpPr>
          <p:cNvPr id="9223" name="Text Box 8"/>
          <p:cNvSpPr txBox="1">
            <a:spLocks noChangeArrowheads="1"/>
          </p:cNvSpPr>
          <p:nvPr/>
        </p:nvSpPr>
        <p:spPr bwMode="auto">
          <a:xfrm>
            <a:off x="7162800" y="2438400"/>
            <a:ext cx="1828800" cy="3086100"/>
          </a:xfrm>
          <a:prstGeom prst="rect">
            <a:avLst/>
          </a:prstGeom>
          <a:noFill/>
          <a:ln w="9525">
            <a:noFill/>
            <a:miter lim="800000"/>
            <a:headEnd/>
            <a:tailEnd/>
          </a:ln>
          <a:effectLst/>
        </p:spPr>
        <p:txBody>
          <a:bodyPr>
            <a:spAutoFit/>
          </a:bodyPr>
          <a:lstStyle/>
          <a:p>
            <a:pPr algn="ctr">
              <a:spcBef>
                <a:spcPct val="50000"/>
              </a:spcBef>
            </a:pPr>
            <a:r>
              <a:rPr lang="en-US" sz="2000" u="sng">
                <a:solidFill>
                  <a:srgbClr val="3333FF"/>
                </a:solidFill>
              </a:rPr>
              <a:t>Reactionaries</a:t>
            </a:r>
          </a:p>
          <a:p>
            <a:pPr algn="ctr">
              <a:spcBef>
                <a:spcPct val="50000"/>
              </a:spcBef>
            </a:pPr>
            <a:r>
              <a:rPr lang="en-US" sz="1600">
                <a:solidFill>
                  <a:srgbClr val="3333FF"/>
                </a:solidFill>
              </a:rPr>
              <a:t>Violently opposed to change and actually want to change things back to the way they used to be, giving the government and upper class more power</a:t>
            </a:r>
          </a:p>
          <a:p>
            <a:pPr>
              <a:spcBef>
                <a:spcPct val="50000"/>
              </a:spcBef>
            </a:pPr>
            <a:endParaRPr lang="en-US" sz="1600">
              <a:solidFill>
                <a:srgbClr val="3333FF"/>
              </a:solidFill>
            </a:endParaRPr>
          </a:p>
        </p:txBody>
      </p:sp>
      <p:sp>
        <p:nvSpPr>
          <p:cNvPr id="9224" name="Text Box 9"/>
          <p:cNvSpPr txBox="1">
            <a:spLocks noChangeArrowheads="1"/>
          </p:cNvSpPr>
          <p:nvPr/>
        </p:nvSpPr>
        <p:spPr bwMode="auto">
          <a:xfrm>
            <a:off x="609600" y="2438400"/>
            <a:ext cx="1371600" cy="2474913"/>
          </a:xfrm>
          <a:prstGeom prst="rect">
            <a:avLst/>
          </a:prstGeom>
          <a:noFill/>
          <a:ln w="9525">
            <a:noFill/>
            <a:miter lim="800000"/>
            <a:headEnd/>
            <a:tailEnd/>
          </a:ln>
          <a:effectLst/>
        </p:spPr>
        <p:txBody>
          <a:bodyPr>
            <a:spAutoFit/>
          </a:bodyPr>
          <a:lstStyle/>
          <a:p>
            <a:pPr algn="ctr">
              <a:spcBef>
                <a:spcPct val="50000"/>
              </a:spcBef>
            </a:pPr>
            <a:r>
              <a:rPr lang="en-US" sz="2000" u="sng">
                <a:solidFill>
                  <a:srgbClr val="FF0000"/>
                </a:solidFill>
              </a:rPr>
              <a:t>Radicals</a:t>
            </a:r>
          </a:p>
          <a:p>
            <a:pPr algn="ctr">
              <a:spcBef>
                <a:spcPct val="50000"/>
              </a:spcBef>
            </a:pPr>
            <a:r>
              <a:rPr lang="en-US" sz="1600">
                <a:solidFill>
                  <a:srgbClr val="FF0000"/>
                </a:solidFill>
              </a:rPr>
              <a:t>Looking for violent change.  People who wish to completely turn society upside down</a:t>
            </a:r>
          </a:p>
        </p:txBody>
      </p:sp>
      <p:sp>
        <p:nvSpPr>
          <p:cNvPr id="14347" name="WordArt 11"/>
          <p:cNvSpPr>
            <a:spLocks noChangeArrowheads="1" noChangeShapeType="1" noTextEdit="1"/>
          </p:cNvSpPr>
          <p:nvPr/>
        </p:nvSpPr>
        <p:spPr bwMode="auto">
          <a:xfrm>
            <a:off x="1828800" y="2209800"/>
            <a:ext cx="1981200" cy="11525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Democrats</a:t>
            </a:r>
          </a:p>
        </p:txBody>
      </p:sp>
      <p:sp>
        <p:nvSpPr>
          <p:cNvPr id="14349" name="WordArt 13"/>
          <p:cNvSpPr>
            <a:spLocks noChangeArrowheads="1" noChangeShapeType="1" noTextEdit="1"/>
          </p:cNvSpPr>
          <p:nvPr/>
        </p:nvSpPr>
        <p:spPr bwMode="auto">
          <a:xfrm>
            <a:off x="5486400" y="2362200"/>
            <a:ext cx="2057400" cy="10763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Republicans</a:t>
            </a:r>
          </a:p>
        </p:txBody>
      </p:sp>
      <p:sp>
        <p:nvSpPr>
          <p:cNvPr id="14351" name="WordArt 15"/>
          <p:cNvSpPr>
            <a:spLocks noChangeArrowheads="1" noChangeShapeType="1" noTextEdit="1"/>
          </p:cNvSpPr>
          <p:nvPr/>
        </p:nvSpPr>
        <p:spPr bwMode="auto">
          <a:xfrm>
            <a:off x="304800" y="3657600"/>
            <a:ext cx="1752600" cy="14573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Communists</a:t>
            </a:r>
          </a:p>
        </p:txBody>
      </p:sp>
      <p:sp>
        <p:nvSpPr>
          <p:cNvPr id="14353" name="WordArt 17"/>
          <p:cNvSpPr>
            <a:spLocks noChangeArrowheads="1" noChangeShapeType="1" noTextEdit="1"/>
          </p:cNvSpPr>
          <p:nvPr/>
        </p:nvSpPr>
        <p:spPr bwMode="auto">
          <a:xfrm>
            <a:off x="7315200" y="3200400"/>
            <a:ext cx="1485900" cy="11430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Fascists</a:t>
            </a:r>
          </a:p>
        </p:txBody>
      </p:sp>
      <p:sp>
        <p:nvSpPr>
          <p:cNvPr id="14354" name="Text Box 18"/>
          <p:cNvSpPr txBox="1">
            <a:spLocks noChangeArrowheads="1"/>
          </p:cNvSpPr>
          <p:nvPr/>
        </p:nvSpPr>
        <p:spPr bwMode="auto">
          <a:xfrm>
            <a:off x="609600" y="5638800"/>
            <a:ext cx="78486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sz="2200">
                <a:solidFill>
                  <a:srgbClr val="009900"/>
                </a:solidFill>
                <a:effectLst>
                  <a:outerShdw blurRad="38100" dist="38100" dir="2700000" algn="tl">
                    <a:srgbClr val="C0C0C0"/>
                  </a:outerShdw>
                </a:effectLst>
              </a:rPr>
              <a:t>If Fascism and Communism are on opposite sides of the spectrum, why are they are so similar?</a:t>
            </a:r>
          </a:p>
        </p:txBody>
      </p:sp>
      <p:sp>
        <p:nvSpPr>
          <p:cNvPr id="14355" name="Text Box 19"/>
          <p:cNvSpPr txBox="1">
            <a:spLocks noChangeArrowheads="1"/>
          </p:cNvSpPr>
          <p:nvPr/>
        </p:nvSpPr>
        <p:spPr bwMode="auto">
          <a:xfrm>
            <a:off x="533400" y="5562600"/>
            <a:ext cx="8001000" cy="822325"/>
          </a:xfrm>
          <a:prstGeom prst="rect">
            <a:avLst/>
          </a:prstGeom>
          <a:noFill/>
          <a:ln w="9525">
            <a:noFill/>
            <a:miter lim="800000"/>
            <a:headEnd/>
            <a:tailEnd/>
          </a:ln>
          <a:effectLst/>
        </p:spPr>
        <p:txBody>
          <a:bodyPr>
            <a:spAutoFit/>
          </a:bodyPr>
          <a:lstStyle/>
          <a:p>
            <a:pPr>
              <a:spcBef>
                <a:spcPct val="50000"/>
              </a:spcBef>
            </a:pPr>
            <a:r>
              <a:rPr lang="en-US"/>
              <a:t>Which area would represent the modern democratic party in America?</a:t>
            </a:r>
          </a:p>
        </p:txBody>
      </p:sp>
      <p:sp>
        <p:nvSpPr>
          <p:cNvPr id="9231" name="Text Box 20"/>
          <p:cNvSpPr txBox="1">
            <a:spLocks noChangeArrowheads="1"/>
          </p:cNvSpPr>
          <p:nvPr/>
        </p:nvSpPr>
        <p:spPr bwMode="auto">
          <a:xfrm>
            <a:off x="457200" y="5638800"/>
            <a:ext cx="8077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4357" name="Text Box 21"/>
          <p:cNvSpPr txBox="1">
            <a:spLocks noChangeArrowheads="1"/>
          </p:cNvSpPr>
          <p:nvPr/>
        </p:nvSpPr>
        <p:spPr bwMode="auto">
          <a:xfrm>
            <a:off x="533400" y="5638800"/>
            <a:ext cx="8001000" cy="457200"/>
          </a:xfrm>
          <a:prstGeom prst="rect">
            <a:avLst/>
          </a:prstGeom>
          <a:noFill/>
          <a:ln w="9525">
            <a:noFill/>
            <a:miter lim="800000"/>
            <a:headEnd/>
            <a:tailEnd/>
          </a:ln>
          <a:effectLst/>
        </p:spPr>
        <p:txBody>
          <a:bodyPr>
            <a:spAutoFit/>
          </a:bodyPr>
          <a:lstStyle/>
          <a:p>
            <a:pPr>
              <a:spcBef>
                <a:spcPct val="50000"/>
              </a:spcBef>
            </a:pPr>
            <a:r>
              <a:rPr lang="en-US"/>
              <a:t>Where would you find the modern American Republican Party?</a:t>
            </a:r>
          </a:p>
        </p:txBody>
      </p:sp>
      <p:sp>
        <p:nvSpPr>
          <p:cNvPr id="14358" name="Text Box 22"/>
          <p:cNvSpPr txBox="1">
            <a:spLocks noChangeArrowheads="1"/>
          </p:cNvSpPr>
          <p:nvPr/>
        </p:nvSpPr>
        <p:spPr bwMode="auto">
          <a:xfrm>
            <a:off x="533400" y="5630863"/>
            <a:ext cx="8153400" cy="457200"/>
          </a:xfrm>
          <a:prstGeom prst="rect">
            <a:avLst/>
          </a:prstGeom>
          <a:noFill/>
          <a:ln w="9525">
            <a:noFill/>
            <a:miter lim="800000"/>
            <a:headEnd/>
            <a:tailEnd/>
          </a:ln>
          <a:effectLst/>
        </p:spPr>
        <p:txBody>
          <a:bodyPr>
            <a:spAutoFit/>
          </a:bodyPr>
          <a:lstStyle/>
          <a:p>
            <a:pPr>
              <a:spcBef>
                <a:spcPct val="50000"/>
              </a:spcBef>
            </a:pPr>
            <a:r>
              <a:rPr lang="en-US"/>
              <a:t>Where would you find the Communists?</a:t>
            </a:r>
          </a:p>
        </p:txBody>
      </p:sp>
      <p:sp>
        <p:nvSpPr>
          <p:cNvPr id="14359" name="Text Box 23"/>
          <p:cNvSpPr txBox="1">
            <a:spLocks noChangeArrowheads="1"/>
          </p:cNvSpPr>
          <p:nvPr/>
        </p:nvSpPr>
        <p:spPr bwMode="auto">
          <a:xfrm>
            <a:off x="457200" y="5562600"/>
            <a:ext cx="8305800" cy="457200"/>
          </a:xfrm>
          <a:prstGeom prst="rect">
            <a:avLst/>
          </a:prstGeom>
          <a:noFill/>
          <a:ln w="9525">
            <a:noFill/>
            <a:miter lim="800000"/>
            <a:headEnd/>
            <a:tailEnd/>
          </a:ln>
          <a:effectLst/>
        </p:spPr>
        <p:txBody>
          <a:bodyPr>
            <a:spAutoFit/>
          </a:bodyPr>
          <a:lstStyle/>
          <a:p>
            <a:pPr>
              <a:spcBef>
                <a:spcPct val="50000"/>
              </a:spcBef>
            </a:pPr>
            <a:r>
              <a:rPr lang="en-US"/>
              <a:t>Where would you find the Fascists?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55"/>
                                        </p:tgtEl>
                                        <p:attrNameLst>
                                          <p:attrName>style.visibility</p:attrName>
                                        </p:attrNameLst>
                                      </p:cBhvr>
                                      <p:to>
                                        <p:strVal val="visible"/>
                                      </p:to>
                                    </p:set>
                                  </p:childTnLst>
                                  <p:subTnLst>
                                    <p:set>
                                      <p:cBhvr override="childStyle">
                                        <p:cTn dur="1" fill="hold" display="0" masterRel="nextClick" afterEffect="1"/>
                                        <p:tgtEl>
                                          <p:spTgt spid="1435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0" fill="hold" grpId="0" nodeType="clickEffect">
                                  <p:stCondLst>
                                    <p:cond delay="0"/>
                                  </p:stCondLst>
                                  <p:childTnLst>
                                    <p:set>
                                      <p:cBhvr>
                                        <p:cTn id="10" dur="1" fill="hold">
                                          <p:stCondLst>
                                            <p:cond delay="499"/>
                                          </p:stCondLst>
                                        </p:cTn>
                                        <p:tgtEl>
                                          <p:spTgt spid="1434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gunshot.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57"/>
                                        </p:tgtEl>
                                        <p:attrNameLst>
                                          <p:attrName>style.visibility</p:attrName>
                                        </p:attrNameLst>
                                      </p:cBhvr>
                                      <p:to>
                                        <p:strVal val="visible"/>
                                      </p:to>
                                    </p:set>
                                  </p:childTnLst>
                                  <p:subTnLst>
                                    <p:set>
                                      <p:cBhvr override="childStyle">
                                        <p:cTn dur="1" fill="hold" display="0" masterRel="nextClick" afterEffect="1"/>
                                        <p:tgtEl>
                                          <p:spTgt spid="1435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0" fill="hold" grpId="0" nodeType="clickEffect">
                                  <p:stCondLst>
                                    <p:cond delay="0"/>
                                  </p:stCondLst>
                                  <p:childTnLst>
                                    <p:set>
                                      <p:cBhvr>
                                        <p:cTn id="18" dur="1" fill="hold">
                                          <p:stCondLst>
                                            <p:cond delay="499"/>
                                          </p:stCondLst>
                                        </p:cTn>
                                        <p:tgtEl>
                                          <p:spTgt spid="1434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gunsho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58"/>
                                        </p:tgtEl>
                                        <p:attrNameLst>
                                          <p:attrName>style.visibility</p:attrName>
                                        </p:attrNameLst>
                                      </p:cBhvr>
                                      <p:to>
                                        <p:strVal val="visible"/>
                                      </p:to>
                                    </p:set>
                                  </p:childTnLst>
                                  <p:subTnLst>
                                    <p:set>
                                      <p:cBhvr override="childStyle">
                                        <p:cTn dur="1" fill="hold" display="0" masterRel="nextClick" afterEffect="1"/>
                                        <p:tgtEl>
                                          <p:spTgt spid="14358"/>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0" fill="hold" grpId="0" nodeType="clickEffect">
                                  <p:stCondLst>
                                    <p:cond delay="0"/>
                                  </p:stCondLst>
                                  <p:childTnLst>
                                    <p:set>
                                      <p:cBhvr>
                                        <p:cTn id="26" dur="1" fill="hold">
                                          <p:stCondLst>
                                            <p:cond delay="499"/>
                                          </p:stCondLst>
                                        </p:cTn>
                                        <p:tgtEl>
                                          <p:spTgt spid="1435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gunshot.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59"/>
                                        </p:tgtEl>
                                        <p:attrNameLst>
                                          <p:attrName>style.visibility</p:attrName>
                                        </p:attrNameLst>
                                      </p:cBhvr>
                                      <p:to>
                                        <p:strVal val="visible"/>
                                      </p:to>
                                    </p:set>
                                  </p:childTnLst>
                                  <p:subTnLst>
                                    <p:set>
                                      <p:cBhvr override="childStyle">
                                        <p:cTn dur="1" fill="hold" display="0" masterRel="nextClick" afterEffect="1"/>
                                        <p:tgtEl>
                                          <p:spTgt spid="14359"/>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0" fill="hold" grpId="0" nodeType="clickEffect">
                                  <p:stCondLst>
                                    <p:cond delay="0"/>
                                  </p:stCondLst>
                                  <p:childTnLst>
                                    <p:set>
                                      <p:cBhvr>
                                        <p:cTn id="34" dur="1" fill="hold">
                                          <p:stCondLst>
                                            <p:cond delay="499"/>
                                          </p:stCondLst>
                                        </p:cTn>
                                        <p:tgtEl>
                                          <p:spTgt spid="1435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gunshot.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35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P spid="14349" grpId="0" animBg="1"/>
      <p:bldP spid="14351" grpId="0" animBg="1"/>
      <p:bldP spid="14353" grpId="0" animBg="1"/>
      <p:bldP spid="14354" grpId="0" autoUpdateAnimBg="0"/>
      <p:bldP spid="14355" grpId="0" autoUpdateAnimBg="0"/>
      <p:bldP spid="14357" grpId="0" autoUpdateAnimBg="0"/>
      <p:bldP spid="14358" grpId="0" autoUpdateAnimBg="0"/>
      <p:bldP spid="1435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bg1"/>
          </a:solidFill>
        </p:spPr>
        <p:txBody>
          <a:bodyPr/>
          <a:lstStyle/>
          <a:p>
            <a:pPr eaLnBrk="1" hangingPunct="1"/>
            <a:r>
              <a:rPr lang="en-US" smtClean="0">
                <a:solidFill>
                  <a:srgbClr val="FF0000"/>
                </a:solidFill>
              </a:rPr>
              <a:t>Mussolini</a:t>
            </a:r>
            <a:r>
              <a:rPr lang="en-US" smtClean="0"/>
              <a:t> as Prime </a:t>
            </a:r>
            <a:r>
              <a:rPr lang="en-US" smtClean="0">
                <a:solidFill>
                  <a:srgbClr val="009900"/>
                </a:solidFill>
              </a:rPr>
              <a:t>Minister</a:t>
            </a:r>
          </a:p>
        </p:txBody>
      </p:sp>
      <p:sp>
        <p:nvSpPr>
          <p:cNvPr id="10243" name="Rectangle 4"/>
          <p:cNvSpPr>
            <a:spLocks noGrp="1" noChangeArrowheads="1"/>
          </p:cNvSpPr>
          <p:nvPr>
            <p:ph type="body" sz="half" idx="2"/>
          </p:nvPr>
        </p:nvSpPr>
        <p:spPr>
          <a:xfrm>
            <a:off x="4648200" y="1600200"/>
            <a:ext cx="3810000" cy="3352800"/>
          </a:xfrm>
        </p:spPr>
        <p:txBody>
          <a:bodyPr/>
          <a:lstStyle/>
          <a:p>
            <a:pPr eaLnBrk="1" hangingPunct="1">
              <a:buFontTx/>
              <a:buNone/>
            </a:pPr>
            <a:endParaRPr lang="en-US" sz="2400" smtClean="0"/>
          </a:p>
          <a:p>
            <a:pPr eaLnBrk="1" hangingPunct="1">
              <a:buFontTx/>
              <a:buNone/>
            </a:pPr>
            <a:endParaRPr lang="en-US" sz="2400" smtClean="0"/>
          </a:p>
          <a:p>
            <a:pPr eaLnBrk="1" hangingPunct="1"/>
            <a:endParaRPr lang="en-US" sz="2400" smtClean="0"/>
          </a:p>
        </p:txBody>
      </p:sp>
      <p:sp>
        <p:nvSpPr>
          <p:cNvPr id="12294" name="Text Box 6"/>
          <p:cNvSpPr txBox="1">
            <a:spLocks noChangeArrowheads="1"/>
          </p:cNvSpPr>
          <p:nvPr/>
        </p:nvSpPr>
        <p:spPr bwMode="auto">
          <a:xfrm>
            <a:off x="533400" y="4953000"/>
            <a:ext cx="8229600" cy="2073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sz="2000" dirty="0">
                <a:solidFill>
                  <a:srgbClr val="3333FF"/>
                </a:solidFill>
                <a:effectLst>
                  <a:outerShdw blurRad="38100" dist="38100" dir="2700000" algn="tl">
                    <a:srgbClr val="C0C0C0"/>
                  </a:outerShdw>
                </a:effectLst>
              </a:rPr>
              <a:t>How does Mussolini portray himself in public?  What image does he want to public to have of him?</a:t>
            </a:r>
          </a:p>
          <a:p>
            <a:pPr>
              <a:spcBef>
                <a:spcPct val="50000"/>
              </a:spcBef>
              <a:defRPr/>
            </a:pPr>
            <a:r>
              <a:rPr lang="en-US" sz="2000" dirty="0">
                <a:solidFill>
                  <a:srgbClr val="3333FF"/>
                </a:solidFill>
                <a:effectLst>
                  <a:outerShdw blurRad="38100" dist="38100" dir="2700000" algn="tl">
                    <a:srgbClr val="C0C0C0"/>
                  </a:outerShdw>
                </a:effectLst>
              </a:rPr>
              <a:t>Why do you think this image is so important to Mussolini?</a:t>
            </a:r>
          </a:p>
          <a:p>
            <a:pPr>
              <a:spcBef>
                <a:spcPct val="50000"/>
              </a:spcBef>
              <a:defRPr/>
            </a:pPr>
            <a:r>
              <a:rPr lang="en-US" sz="2000" dirty="0">
                <a:solidFill>
                  <a:srgbClr val="3333FF"/>
                </a:solidFill>
                <a:effectLst>
                  <a:outerShdw blurRad="38100" dist="38100" dir="2700000" algn="tl">
                    <a:srgbClr val="C0C0C0"/>
                  </a:outerShdw>
                </a:effectLst>
              </a:rPr>
              <a:t>Why do you think Mussolini relates everything to a battle?</a:t>
            </a:r>
          </a:p>
          <a:p>
            <a:pPr>
              <a:spcBef>
                <a:spcPct val="50000"/>
              </a:spcBef>
              <a:defRPr/>
            </a:pPr>
            <a:endParaRPr lang="en-US" sz="2000" dirty="0">
              <a:solidFill>
                <a:srgbClr val="3333FF"/>
              </a:solidFill>
            </a:endParaRPr>
          </a:p>
        </p:txBody>
      </p:sp>
      <p:sp>
        <p:nvSpPr>
          <p:cNvPr id="10245" name="Text Box 9"/>
          <p:cNvSpPr txBox="1">
            <a:spLocks noChangeArrowheads="1"/>
          </p:cNvSpPr>
          <p:nvPr/>
        </p:nvSpPr>
        <p:spPr bwMode="auto">
          <a:xfrm>
            <a:off x="5181600" y="4114800"/>
            <a:ext cx="3276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246" name="Text Box 10"/>
          <p:cNvSpPr txBox="1">
            <a:spLocks noChangeArrowheads="1"/>
          </p:cNvSpPr>
          <p:nvPr/>
        </p:nvSpPr>
        <p:spPr bwMode="auto">
          <a:xfrm>
            <a:off x="838200" y="3930650"/>
            <a:ext cx="3429000" cy="641350"/>
          </a:xfrm>
          <a:prstGeom prst="rect">
            <a:avLst/>
          </a:prstGeom>
          <a:noFill/>
          <a:ln w="9525">
            <a:noFill/>
            <a:miter lim="800000"/>
            <a:headEnd/>
            <a:tailEnd/>
          </a:ln>
          <a:effectLst/>
        </p:spPr>
        <p:txBody>
          <a:bodyPr>
            <a:spAutoFit/>
          </a:bodyPr>
          <a:lstStyle/>
          <a:p>
            <a:pPr algn="ctr">
              <a:spcBef>
                <a:spcPct val="50000"/>
              </a:spcBef>
            </a:pPr>
            <a:r>
              <a:rPr lang="en-US" sz="1800"/>
              <a:t>Mussolini giving a fiery speech from a Rome balcony</a:t>
            </a:r>
          </a:p>
        </p:txBody>
      </p:sp>
      <p:pic>
        <p:nvPicPr>
          <p:cNvPr id="10247" name="Picture 19"/>
          <p:cNvPicPr>
            <a:picLocks noChangeAspect="1" noChangeArrowheads="1"/>
          </p:cNvPicPr>
          <p:nvPr/>
        </p:nvPicPr>
        <p:blipFill>
          <a:blip r:embed="rId2" cstate="print"/>
          <a:srcRect/>
          <a:stretch>
            <a:fillRect/>
          </a:stretch>
        </p:blipFill>
        <p:spPr bwMode="auto">
          <a:xfrm>
            <a:off x="838200" y="1790700"/>
            <a:ext cx="3109913" cy="1943100"/>
          </a:xfrm>
          <a:prstGeom prst="rect">
            <a:avLst/>
          </a:prstGeom>
          <a:noFill/>
          <a:ln w="9525">
            <a:noFill/>
            <a:miter lim="800000"/>
            <a:headEnd/>
            <a:tailEnd/>
          </a:ln>
        </p:spPr>
      </p:pic>
      <p:pic>
        <p:nvPicPr>
          <p:cNvPr id="10248" name="Picture 20"/>
          <p:cNvPicPr>
            <a:picLocks noChangeAspect="1" noChangeArrowheads="1"/>
          </p:cNvPicPr>
          <p:nvPr/>
        </p:nvPicPr>
        <p:blipFill>
          <a:blip r:embed="rId3" cstate="print"/>
          <a:srcRect/>
          <a:stretch>
            <a:fillRect/>
          </a:stretch>
        </p:blipFill>
        <p:spPr bwMode="auto">
          <a:xfrm>
            <a:off x="4267200" y="1658938"/>
            <a:ext cx="43815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914</Words>
  <Application>Microsoft Office PowerPoint</Application>
  <PresentationFormat>On-screen Show (4:3)</PresentationFormat>
  <Paragraphs>103</Paragraphs>
  <Slides>17</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Times New Roman</vt:lpstr>
      <vt:lpstr>Arial</vt:lpstr>
      <vt:lpstr>Default Design</vt:lpstr>
      <vt:lpstr>The Rise of Fascism in Italy</vt:lpstr>
      <vt:lpstr>World War One</vt:lpstr>
      <vt:lpstr>Sold Out!</vt:lpstr>
      <vt:lpstr>   Post War Italy</vt:lpstr>
      <vt:lpstr>The Rise of  Benito Mussolini</vt:lpstr>
      <vt:lpstr>Slide 6</vt:lpstr>
      <vt:lpstr>Fascism Vs. Communism</vt:lpstr>
      <vt:lpstr>The Political Spectrum</vt:lpstr>
      <vt:lpstr>Mussolini as Prime Minister</vt:lpstr>
      <vt:lpstr>Accomplishments of Fascist Italy 1925-1939</vt:lpstr>
      <vt:lpstr>Military Decisions of Mussolini</vt:lpstr>
      <vt:lpstr>An Ally for Italy</vt:lpstr>
      <vt:lpstr>Mussolini’s Downfall</vt:lpstr>
      <vt:lpstr>Slide 14</vt:lpstr>
      <vt:lpstr>What is Italian Fascism?</vt:lpstr>
      <vt:lpstr>A way to make Mussolini powerful?</vt:lpstr>
      <vt:lpstr>Does Fascism help the leader, the nation, or the people?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Fascism in Italy</dc:title>
  <dc:creator>Maura Kempton</dc:creator>
  <cp:lastModifiedBy>Alex Ott</cp:lastModifiedBy>
  <cp:revision>16</cp:revision>
  <dcterms:created xsi:type="dcterms:W3CDTF">2004-01-27T04:15:14Z</dcterms:created>
  <dcterms:modified xsi:type="dcterms:W3CDTF">2016-02-08T23:36:02Z</dcterms:modified>
</cp:coreProperties>
</file>