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.xml" ContentType="application/vnd.openxmlformats-officedocument.presentationml.tags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notesSlides/notesSlide18.xml" ContentType="application/vnd.openxmlformats-officedocument.presentationml.notesSlide+xml"/>
  <Override PartName="/ppt/tags/tag7.xml" ContentType="application/vnd.openxmlformats-officedocument.presentationml.tags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51"/>
  </p:notesMasterIdLst>
  <p:sldIdLst>
    <p:sldId id="269" r:id="rId2"/>
    <p:sldId id="295" r:id="rId3"/>
    <p:sldId id="270" r:id="rId4"/>
    <p:sldId id="284" r:id="rId5"/>
    <p:sldId id="317" r:id="rId6"/>
    <p:sldId id="300" r:id="rId7"/>
    <p:sldId id="298" r:id="rId8"/>
    <p:sldId id="259" r:id="rId9"/>
    <p:sldId id="285" r:id="rId10"/>
    <p:sldId id="322" r:id="rId11"/>
    <p:sldId id="297" r:id="rId12"/>
    <p:sldId id="261" r:id="rId13"/>
    <p:sldId id="257" r:id="rId14"/>
    <p:sldId id="262" r:id="rId15"/>
    <p:sldId id="296" r:id="rId16"/>
    <p:sldId id="264" r:id="rId17"/>
    <p:sldId id="263" r:id="rId18"/>
    <p:sldId id="265" r:id="rId19"/>
    <p:sldId id="319" r:id="rId20"/>
    <p:sldId id="266" r:id="rId21"/>
    <p:sldId id="267" r:id="rId22"/>
    <p:sldId id="268" r:id="rId23"/>
    <p:sldId id="271" r:id="rId24"/>
    <p:sldId id="275" r:id="rId25"/>
    <p:sldId id="301" r:id="rId26"/>
    <p:sldId id="303" r:id="rId27"/>
    <p:sldId id="274" r:id="rId28"/>
    <p:sldId id="314" r:id="rId29"/>
    <p:sldId id="304" r:id="rId30"/>
    <p:sldId id="273" r:id="rId31"/>
    <p:sldId id="305" r:id="rId32"/>
    <p:sldId id="313" r:id="rId33"/>
    <p:sldId id="306" r:id="rId34"/>
    <p:sldId id="276" r:id="rId35"/>
    <p:sldId id="310" r:id="rId36"/>
    <p:sldId id="278" r:id="rId37"/>
    <p:sldId id="279" r:id="rId38"/>
    <p:sldId id="312" r:id="rId39"/>
    <p:sldId id="280" r:id="rId40"/>
    <p:sldId id="315" r:id="rId41"/>
    <p:sldId id="281" r:id="rId42"/>
    <p:sldId id="308" r:id="rId43"/>
    <p:sldId id="309" r:id="rId44"/>
    <p:sldId id="321" r:id="rId45"/>
    <p:sldId id="323" r:id="rId46"/>
    <p:sldId id="324" r:id="rId47"/>
    <p:sldId id="325" r:id="rId48"/>
    <p:sldId id="326" r:id="rId49"/>
    <p:sldId id="327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9" d="100"/>
          <a:sy n="79" d="100"/>
        </p:scale>
        <p:origin x="-173" y="1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B6526603-1CE1-4406-A7D8-C404E2312002}" type="datetimeFigureOut">
              <a:rPr lang="en-US"/>
              <a:pPr>
                <a:defRPr/>
              </a:pPr>
              <a:t>2/6/2017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2049EDB-F0E7-4BEE-971F-DCAEA60F16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720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DD53BC2-8E82-499E-BA05-C664CFD57E81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A7C4F55-940A-4E5C-9216-69F7C91A47F4}" type="slidenum">
              <a:rPr lang="en-US" smtClean="0"/>
              <a:pPr/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7854BCA-214C-4623-A1A1-FFA9D667FA6F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FE0EFEE-17B4-47E7-A5D6-0E813918AE11}" type="slidenum">
              <a:rPr lang="en-US" smtClean="0"/>
              <a:pPr/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BDB4CC-5BFC-44D8-A59C-1B4D9366944A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4E8EE5-528D-48E6-8FBB-DC09E4F6A730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BE14979-46FA-402E-9537-421B1608DBE6}" type="slidenum">
              <a:rPr lang="en-US" smtClean="0"/>
              <a:pPr/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C11C8D-A305-480E-9FA8-E7E8C4AC628F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6169B2-7616-438C-8CCC-E625D88FA746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ACEB710-4DDA-4070-BB43-4951B5A7990A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E442376-B232-428A-A6AE-A771F884F2EA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3702AB4-2D9A-4B34-8F1D-A1B8FB9645E4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0C5D09F-EB2C-4058-851A-0C6BD69FE2C3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8C03C5E-6E1C-4F8D-BDDF-3D2E195D49E5}" type="slidenum">
              <a:rPr lang="en-US" smtClean="0"/>
              <a:pPr/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DE48447-EB1A-40D5-BF5F-ABC1AB361DE3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70521E8-2E20-4A5A-BC4F-3FE33E8ABE7A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517E51-9CFF-4EED-A0EC-FFE62D308D24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A3E8840-1EAB-4694-8A04-E216932666CB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69E7E90-81BC-43C5-ABD1-38C0941B145D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59D78E4-5E44-4315-90CD-39120E41C7B8}" type="slidenum">
              <a:rPr lang="en-US" smtClean="0"/>
              <a:pPr/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9F3E6B-AABF-4030-ABB1-7C29819225BF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7987AB-FD1C-4CA6-A12B-5E4FE86C5496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3EE1E5C-E134-4CB4-894A-47CB93D06B37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B0FD2EA-26E2-4EE2-BC18-91B636465804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BF255D9-F9A7-4415-B472-6177716E0867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0DE1426-EA05-4A93-81B4-9DC897ED7EB4}" type="slidenum">
              <a:rPr lang="en-US" smtClean="0"/>
              <a:pPr/>
              <a:t>30</a:t>
            </a:fld>
            <a:endParaRPr 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1BA6740-1DAD-4A6D-AD75-4766C110984E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D400CC2-DDE2-44D0-B31F-CB5A28C28B60}" type="slidenum">
              <a:rPr lang="en-US" smtClean="0"/>
              <a:pPr/>
              <a:t>33</a:t>
            </a:fld>
            <a:endParaRPr 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26E3B14-37CF-46CE-926A-404984A0D056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9F30521-1C70-4BC4-8528-54CFCD358E31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11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A6F5C8-DEFA-4414-85C4-25015D28759C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21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9E0591-5E91-4EC9-B120-9094E6F5B1D5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18D5D6B-0510-4543-9C3A-94E341994962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01A2769-EFED-45B7-BA96-D17B4C830E3A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952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C5CFF5F-0AD2-4368-8BC7-EAB4CB984938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72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72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C487DF3-C6D4-48CC-B9DF-399D9943F5E1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983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3D9F604-448F-4364-A926-3DE7ACACACB9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236C3C-3437-46FF-A616-DB380DF006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5DB005-6D0D-4EBC-91C8-676752594AB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45363A-4F0C-46B3-86EE-1F7E62672B5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98227F-7C51-4AC3-BD1A-3E364F68C5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0D8E0B-B359-45B2-94AA-A38411BA86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B6CD74-449A-4466-A2CA-7F1856DA881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95DB6-2899-4863-A9E3-7F688DB91E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DB3D1-38E1-4B54-A853-FB4462F09A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192C62-7879-4FDE-B240-FA99079CD1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4C9D56-AFCE-4EF7-B2CD-B730A405E6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554977-EBFB-43A0-8BC1-BD4C883347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2647D6-10A4-48EB-BC67-74AE71D140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54CA359-3EF4-43DD-A15D-CD89CA196E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ssumption.edu/users/mcclymer/His130/P-H/burden/mapimperialismafrica.jpg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av.rds.yahoo.com/_ylt=A9ibyJxAqKFD.rEAz4SHBqMX;_ylu=X3oDMTBwanIybjRqBHBndANhdHdfaW1nX3Jlc3VsdARzZWMDc3I-/SIG=121gpo8lc/EXP=1134754240/**http:/serbianlinks.freehosting.net/eagle.jpg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hyperlink" Target="http://www.loyno.edu/~seduffy/MapImages/Austria-Hungary1867-display.j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edalofhonor.com/WorldWarI.htm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rstworldwar.com/bio/ferdinand.ht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Alex%20Ott\Desktop\Downloads\Outbreak%20of%20WW1.mp4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rstworldwar.com/features/trenchlife.htm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upload.wikimedia.org/wikipedia/commons/f/fa/Cheshire_Regiment_trench_Somme_1916.jpg" TargetMode="Externa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://www.spartacus.schoolnet.co.uk/FWWfoot.htm" TargetMode="Externa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worldwar1.com/arm012.htm" TargetMode="Externa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hyperlink" Target="http://www.titanicinbelfast.com/uploads/LusitaniaPostcard.jpg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://www.firstworldwar.com/features/lusitania.htm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imag016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372600" cy="6894513"/>
          </a:xfrm>
          <a:noFill/>
        </p:spPr>
      </p:pic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2895600" y="2590800"/>
            <a:ext cx="4343400" cy="923925"/>
          </a:xfrm>
          <a:prstGeom prst="rect">
            <a:avLst/>
          </a:prstGeom>
          <a:solidFill>
            <a:schemeClr val="tx2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400" b="1">
                <a:solidFill>
                  <a:schemeClr val="bg1"/>
                </a:solidFill>
              </a:rPr>
              <a:t>World War I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GENERAL INFORMATION ABOUT WWI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Started on July 28, 1914</a:t>
            </a:r>
          </a:p>
          <a:p>
            <a:r>
              <a:rPr lang="en-US" dirty="0" smtClean="0"/>
              <a:t>Ended November 11, 1918</a:t>
            </a:r>
          </a:p>
          <a:p>
            <a:r>
              <a:rPr lang="en-US" dirty="0" smtClean="0"/>
              <a:t>Almost 8 million died because of the war</a:t>
            </a:r>
          </a:p>
          <a:p>
            <a:pPr lvl="1"/>
            <a:r>
              <a:rPr lang="en-US" dirty="0" smtClean="0"/>
              <a:t>Russia having the most : 1.7 million</a:t>
            </a:r>
          </a:p>
          <a:p>
            <a:r>
              <a:rPr lang="en-US" dirty="0" smtClean="0"/>
              <a:t>22,000,000 wounded</a:t>
            </a:r>
          </a:p>
          <a:p>
            <a:pPr>
              <a:buFontTx/>
              <a:buNone/>
            </a:pPr>
            <a:endParaRPr lang="en-US" dirty="0" smtClean="0"/>
          </a:p>
          <a:p>
            <a:r>
              <a:rPr lang="en-US" b="1" dirty="0" smtClean="0"/>
              <a:t>MAP OF EUROPE GREATLY CHANGED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5123" name="Picture 4" descr="alliance_entente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6147" name="Picture 4" descr="europe_1919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715963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i="1" dirty="0" smtClean="0">
                <a:solidFill>
                  <a:srgbClr val="FF0000"/>
                </a:solidFill>
              </a:rPr>
              <a:t>MAINS</a:t>
            </a:r>
            <a:r>
              <a:rPr lang="en-US" b="1" dirty="0" smtClean="0">
                <a:solidFill>
                  <a:srgbClr val="FF0000"/>
                </a:solidFill>
              </a:rPr>
              <a:t> Causes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838200"/>
            <a:ext cx="8653463" cy="5867400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M</a:t>
            </a:r>
            <a:r>
              <a:rPr lang="en-US" dirty="0" smtClean="0">
                <a:solidFill>
                  <a:srgbClr val="C00000"/>
                </a:solidFill>
              </a:rPr>
              <a:t>ilitarism -</a:t>
            </a:r>
            <a:r>
              <a:rPr lang="en-US" dirty="0" smtClean="0"/>
              <a:t> policy of building up a strong military to prepare for war (ARMS RACE)</a:t>
            </a:r>
            <a:endParaRPr lang="en-US" dirty="0" smtClean="0">
              <a:solidFill>
                <a:srgbClr val="C0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 smtClean="0">
                <a:solidFill>
                  <a:srgbClr val="C00000"/>
                </a:solidFill>
              </a:rPr>
              <a:t>A</a:t>
            </a:r>
            <a:r>
              <a:rPr lang="en-US" dirty="0" smtClean="0">
                <a:solidFill>
                  <a:srgbClr val="C00000"/>
                </a:solidFill>
              </a:rPr>
              <a:t>lliance System - </a:t>
            </a:r>
            <a:r>
              <a:rPr lang="en-US" dirty="0"/>
              <a:t>agreements between nations to provide aid and protect on another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/>
              <a:t>European powers formed rival alliances to protect themselves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b="1" i="1" u="sng" dirty="0">
                <a:solidFill>
                  <a:srgbClr val="FF0000"/>
                </a:solidFill>
              </a:rPr>
              <a:t>PROBLEM: </a:t>
            </a:r>
            <a:r>
              <a:rPr lang="en-US" b="1" u="sng" spc="300" dirty="0"/>
              <a:t>One event could drag all countries involved into a conflict</a:t>
            </a:r>
            <a:endParaRPr lang="en-US" b="1" i="1" u="sng" spc="300" dirty="0"/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000" b="1" dirty="0" smtClean="0">
                <a:solidFill>
                  <a:srgbClr val="C00000"/>
                </a:solidFill>
              </a:rPr>
              <a:t>I</a:t>
            </a:r>
            <a:r>
              <a:rPr lang="en-US" dirty="0" smtClean="0">
                <a:solidFill>
                  <a:srgbClr val="C00000"/>
                </a:solidFill>
              </a:rPr>
              <a:t>mperialism – </a:t>
            </a:r>
            <a:r>
              <a:rPr lang="en-US" dirty="0" smtClean="0"/>
              <a:t>the belief in building an empire (</a:t>
            </a:r>
            <a:r>
              <a:rPr lang="en-US" b="1" dirty="0" smtClean="0"/>
              <a:t>P</a:t>
            </a:r>
            <a:r>
              <a:rPr lang="en-US" dirty="0" smtClean="0"/>
              <a:t>olitically. </a:t>
            </a:r>
            <a:r>
              <a:rPr lang="en-US" b="1" dirty="0" smtClean="0"/>
              <a:t>E</a:t>
            </a:r>
            <a:r>
              <a:rPr lang="en-US" dirty="0" smtClean="0"/>
              <a:t>conomically, </a:t>
            </a:r>
            <a:r>
              <a:rPr lang="en-US" b="1" dirty="0" smtClean="0"/>
              <a:t>R</a:t>
            </a:r>
            <a:r>
              <a:rPr lang="en-US" dirty="0" smtClean="0"/>
              <a:t>eligiously, </a:t>
            </a:r>
            <a:r>
              <a:rPr lang="en-US" b="1" dirty="0" smtClean="0"/>
              <a:t>S</a:t>
            </a:r>
            <a:r>
              <a:rPr lang="en-US" dirty="0" smtClean="0"/>
              <a:t>ocially, </a:t>
            </a:r>
            <a:r>
              <a:rPr lang="en-US" b="1" dirty="0" smtClean="0"/>
              <a:t>I</a:t>
            </a:r>
            <a:r>
              <a:rPr lang="en-US" dirty="0" smtClean="0"/>
              <a:t>ntellectually, and by </a:t>
            </a:r>
            <a:r>
              <a:rPr lang="en-US" b="1" dirty="0" smtClean="0"/>
              <a:t>A</a:t>
            </a:r>
            <a:r>
              <a:rPr lang="en-US" dirty="0" smtClean="0"/>
              <a:t>rea)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400" b="1" dirty="0" smtClean="0">
                <a:solidFill>
                  <a:srgbClr val="C00000"/>
                </a:solidFill>
              </a:rPr>
              <a:t>N</a:t>
            </a:r>
            <a:r>
              <a:rPr lang="en-US" dirty="0" smtClean="0">
                <a:solidFill>
                  <a:srgbClr val="C00000"/>
                </a:solidFill>
              </a:rPr>
              <a:t>ationalism - </a:t>
            </a:r>
            <a:r>
              <a:rPr lang="en-US" dirty="0" smtClean="0"/>
              <a:t>extreme pride in one’s country and its ability to be the best.</a:t>
            </a:r>
            <a:endParaRPr lang="en-US" dirty="0" smtClean="0">
              <a:solidFill>
                <a:srgbClr val="C00000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4800" b="1" dirty="0" smtClean="0">
                <a:solidFill>
                  <a:srgbClr val="C00000"/>
                </a:solidFill>
              </a:rPr>
              <a:t>S</a:t>
            </a:r>
            <a:r>
              <a:rPr lang="en-US" dirty="0" smtClean="0">
                <a:solidFill>
                  <a:srgbClr val="C00000"/>
                </a:solidFill>
              </a:rPr>
              <a:t>park - </a:t>
            </a:r>
            <a:r>
              <a:rPr lang="en-US" sz="3100" dirty="0" smtClean="0"/>
              <a:t>Assassination of Austrian Archduke Franz Ferdinand in Sarajevo, Bosnia. Powder Keg (</a:t>
            </a:r>
            <a:r>
              <a:rPr lang="en-US" sz="3100" smtClean="0"/>
              <a:t>Gun Powder) of </a:t>
            </a:r>
            <a:r>
              <a:rPr lang="en-US" sz="3100" dirty="0" smtClean="0"/>
              <a:t>Europe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4495800" cy="7620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MILITARISM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4663449" cy="5791200"/>
          </a:xfrm>
        </p:spPr>
        <p:txBody>
          <a:bodyPr/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World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War I </a:t>
            </a: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dirty="0" smtClean="0"/>
              <a:t>was </a:t>
            </a:r>
            <a:r>
              <a:rPr lang="en-US" sz="3600" dirty="0" smtClean="0"/>
              <a:t>the 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3600" dirty="0" smtClean="0"/>
              <a:t>first </a:t>
            </a:r>
            <a:r>
              <a:rPr lang="en-US" sz="3600" dirty="0" smtClean="0"/>
              <a:t>war in which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en-US" sz="3600" dirty="0" smtClean="0"/>
              <a:t> </a:t>
            </a:r>
            <a:r>
              <a:rPr lang="en-US" sz="3600" b="1" dirty="0" smtClean="0">
                <a:solidFill>
                  <a:srgbClr val="FF0000"/>
                </a:solidFill>
              </a:rPr>
              <a:t>advanced weaponry </a:t>
            </a:r>
            <a:r>
              <a:rPr lang="en-US" sz="3600" dirty="0" smtClean="0"/>
              <a:t> </a:t>
            </a:r>
            <a:br>
              <a:rPr lang="en-US" sz="3600" dirty="0" smtClean="0"/>
            </a:br>
            <a:r>
              <a:rPr lang="en-US" sz="3600" dirty="0" smtClean="0"/>
              <a:t>&amp; </a:t>
            </a:r>
            <a:r>
              <a:rPr lang="en-US" sz="3600" dirty="0" smtClean="0"/>
              <a:t>advanced </a:t>
            </a:r>
            <a:r>
              <a:rPr lang="en-US" sz="3600" dirty="0" smtClean="0"/>
              <a:t>tactics (strategies) </a:t>
            </a:r>
            <a:r>
              <a:rPr lang="en-US" sz="3600" dirty="0" smtClean="0"/>
              <a:t>were used</a:t>
            </a:r>
          </a:p>
          <a:p>
            <a:pPr>
              <a:lnSpc>
                <a:spcPct val="90000"/>
              </a:lnSpc>
            </a:pPr>
            <a:r>
              <a:rPr lang="en-US" sz="2400" dirty="0" smtClean="0"/>
              <a:t>There was a race for creating more weapons of mass destruction among </a:t>
            </a:r>
            <a:r>
              <a:rPr lang="en-US" sz="2400" dirty="0" smtClean="0"/>
              <a:t>nations (gas, huge cannons, </a:t>
            </a:r>
            <a:endParaRPr lang="en-US" sz="2400" dirty="0" smtClean="0"/>
          </a:p>
          <a:p>
            <a:pPr>
              <a:lnSpc>
                <a:spcPct val="90000"/>
              </a:lnSpc>
            </a:pPr>
            <a:r>
              <a:rPr lang="en-US" sz="2400" dirty="0" smtClean="0"/>
              <a:t>There was a desire to create a large amount of weapons as well as </a:t>
            </a:r>
            <a:r>
              <a:rPr lang="en-US" sz="2400" b="1" dirty="0" smtClean="0">
                <a:solidFill>
                  <a:srgbClr val="FF0000"/>
                </a:solidFill>
              </a:rPr>
              <a:t>building up a nation’s army and navy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01" y="9625"/>
            <a:ext cx="445729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894" y="2448025"/>
            <a:ext cx="3505200" cy="1301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http://c3e308.medialib.glogster.com/media/ae/aea45cc7aee2ecea02ba64331a3ad10a719410f1a4858bb09849536b8f6efe5a/images-jpg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9901" y="2177087"/>
            <a:ext cx="1447800" cy="1715644"/>
          </a:xfrm>
          <a:prstGeom prst="rect">
            <a:avLst/>
          </a:prstGeom>
          <a:noFill/>
        </p:spPr>
      </p:pic>
      <p:pic>
        <p:nvPicPr>
          <p:cNvPr id="3077" name="Picture 5" descr="Image result for ww1 technology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00" y="3749956"/>
            <a:ext cx="3076575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375" y="5077117"/>
            <a:ext cx="2740780" cy="1614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 descr="Image result for ww1 technology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045" y="5077117"/>
            <a:ext cx="2011236" cy="1638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2131" y="3735871"/>
            <a:ext cx="1581150" cy="1327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Triple Alliance vs. Triple Entente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The Triple Alliance of Germany, Austria-Hungary and Ottoman Empire </a:t>
            </a:r>
            <a:r>
              <a:rPr lang="en-US" dirty="0" smtClean="0"/>
              <a:t>was counter-balanced by the </a:t>
            </a:r>
            <a:r>
              <a:rPr lang="en-US" dirty="0" smtClean="0">
                <a:solidFill>
                  <a:srgbClr val="FF0000"/>
                </a:solidFill>
              </a:rPr>
              <a:t>Triple Entente of France, Russia, and Great Britain.</a:t>
            </a:r>
          </a:p>
          <a:p>
            <a:pPr>
              <a:buFontTx/>
              <a:buNone/>
            </a:pPr>
            <a:r>
              <a:rPr lang="en-US" dirty="0" smtClean="0"/>
              <a:t> </a:t>
            </a:r>
          </a:p>
          <a:p>
            <a:r>
              <a:rPr lang="en-US" dirty="0" smtClean="0"/>
              <a:t>By 1907 </a:t>
            </a:r>
            <a:r>
              <a:rPr lang="en-US" dirty="0" smtClean="0"/>
              <a:t>Europe was divided into two armed and rather fearful </a:t>
            </a:r>
            <a:r>
              <a:rPr lang="en-US" dirty="0" smtClean="0"/>
              <a:t>of each other sides</a:t>
            </a: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381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u="sng" smtClean="0"/>
              <a:t>Alliances</a:t>
            </a:r>
          </a:p>
        </p:txBody>
      </p:sp>
      <p:sp>
        <p:nvSpPr>
          <p:cNvPr id="10243" name="Rectangle 4"/>
          <p:cNvSpPr>
            <a:spLocks noGrp="1" noChangeArrowheads="1"/>
          </p:cNvSpPr>
          <p:nvPr>
            <p:ph sz="half" idx="1"/>
          </p:nvPr>
        </p:nvSpPr>
        <p:spPr>
          <a:xfrm>
            <a:off x="990600" y="762000"/>
            <a:ext cx="2971800" cy="609600"/>
          </a:xfrm>
        </p:spPr>
        <p:txBody>
          <a:bodyPr/>
          <a:lstStyle/>
          <a:p>
            <a:pPr>
              <a:buFontTx/>
              <a:buNone/>
            </a:pPr>
            <a:r>
              <a:rPr lang="en-US" u="sng" smtClean="0"/>
              <a:t>Triple Alliance</a:t>
            </a:r>
            <a:r>
              <a:rPr lang="en-US" smtClean="0"/>
              <a:t>	</a:t>
            </a:r>
          </a:p>
        </p:txBody>
      </p:sp>
      <p:sp>
        <p:nvSpPr>
          <p:cNvPr id="10244" name="Rectangle 5"/>
          <p:cNvSpPr>
            <a:spLocks noGrp="1" noChangeArrowheads="1"/>
          </p:cNvSpPr>
          <p:nvPr>
            <p:ph sz="half" idx="2"/>
          </p:nvPr>
        </p:nvSpPr>
        <p:spPr>
          <a:xfrm>
            <a:off x="5562600" y="762000"/>
            <a:ext cx="2895600" cy="609600"/>
          </a:xfrm>
        </p:spPr>
        <p:txBody>
          <a:bodyPr/>
          <a:lstStyle/>
          <a:p>
            <a:pPr>
              <a:buFontTx/>
              <a:buNone/>
            </a:pPr>
            <a:r>
              <a:rPr lang="en-US" u="sng" smtClean="0"/>
              <a:t>Triple Entente</a:t>
            </a:r>
          </a:p>
        </p:txBody>
      </p:sp>
      <p:pic>
        <p:nvPicPr>
          <p:cNvPr id="6150" name="Picture 6" descr="unitedkingdom_medium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1447800"/>
            <a:ext cx="1981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france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48400" y="3048000"/>
            <a:ext cx="19812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2" name="Picture 8" descr="russia_large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248400" y="4572000"/>
            <a:ext cx="1981200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3" name="Picture 9" descr="germany_noeagle_medium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38200" y="1447800"/>
            <a:ext cx="1981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4" name="Picture 10" descr="arms"/>
          <p:cNvPicPr>
            <a:picLocks noChangeAspect="1" noChangeArrowheads="1"/>
          </p:cNvPicPr>
          <p:nvPr/>
        </p:nvPicPr>
        <p:blipFill>
          <a:blip r:embed="rId8" cstate="print"/>
          <a:srcRect l="1622" r="1622"/>
          <a:stretch>
            <a:fillRect/>
          </a:stretch>
        </p:blipFill>
        <p:spPr bwMode="auto">
          <a:xfrm>
            <a:off x="838200" y="2971800"/>
            <a:ext cx="1981200" cy="1357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56" name="AutoShape 12"/>
          <p:cNvSpPr>
            <a:spLocks noChangeArrowheads="1"/>
          </p:cNvSpPr>
          <p:nvPr/>
        </p:nvSpPr>
        <p:spPr bwMode="auto">
          <a:xfrm>
            <a:off x="3733800" y="2362200"/>
            <a:ext cx="1600200" cy="1981200"/>
          </a:xfrm>
          <a:prstGeom prst="irregularSeal1">
            <a:avLst/>
          </a:prstGeom>
          <a:gradFill rotWithShape="1">
            <a:gsLst>
              <a:gs pos="0">
                <a:srgbClr val="4D0808"/>
              </a:gs>
              <a:gs pos="30000">
                <a:srgbClr val="FF0300"/>
              </a:gs>
              <a:gs pos="55000">
                <a:srgbClr val="FF7A00"/>
              </a:gs>
              <a:gs pos="100000">
                <a:srgbClr val="FFF200"/>
              </a:gs>
            </a:gsLst>
            <a:lin ang="189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92457" dir="4443276" algn="ctr" rotWithShape="0">
              <a:srgbClr val="99660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SPARK</a:t>
            </a:r>
            <a:endParaRPr lang="en-US" sz="2400" dirty="0">
              <a:effectLst>
                <a:outerShdw blurRad="38100" dist="38100" dir="2700000" algn="tl">
                  <a:srgbClr val="FFFFFF"/>
                </a:outerShdw>
              </a:effectLst>
              <a:latin typeface="Arial Narrow" pitchFamily="34" charset="0"/>
            </a:endParaRPr>
          </a:p>
        </p:txBody>
      </p:sp>
      <p:sp>
        <p:nvSpPr>
          <p:cNvPr id="10252" name="Line 13"/>
          <p:cNvSpPr>
            <a:spLocks noChangeShapeType="1"/>
          </p:cNvSpPr>
          <p:nvPr/>
        </p:nvSpPr>
        <p:spPr bwMode="auto">
          <a:xfrm>
            <a:off x="3124200" y="1447800"/>
            <a:ext cx="0" cy="434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3" name="Line 14"/>
          <p:cNvSpPr>
            <a:spLocks noChangeShapeType="1"/>
          </p:cNvSpPr>
          <p:nvPr/>
        </p:nvSpPr>
        <p:spPr bwMode="auto">
          <a:xfrm>
            <a:off x="5943600" y="1524000"/>
            <a:ext cx="0" cy="434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54" name="Line 15"/>
          <p:cNvSpPr>
            <a:spLocks noChangeShapeType="1"/>
          </p:cNvSpPr>
          <p:nvPr/>
        </p:nvSpPr>
        <p:spPr bwMode="auto">
          <a:xfrm>
            <a:off x="31242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0255" name="Line 16"/>
          <p:cNvSpPr>
            <a:spLocks noChangeShapeType="1"/>
          </p:cNvSpPr>
          <p:nvPr/>
        </p:nvSpPr>
        <p:spPr bwMode="auto">
          <a:xfrm flipH="1">
            <a:off x="5638800" y="3505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0265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70" decel="100000"/>
                                        <p:tgtEl>
                                          <p:spTgt spid="615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770" decel="100000"/>
                                        <p:tgtEl>
                                          <p:spTgt spid="615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7" dur="77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9" dur="77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5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u="sng" dirty="0" smtClean="0"/>
              <a:t>Nationalism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 smtClean="0"/>
              <a:t>The French Revolution </a:t>
            </a:r>
            <a:r>
              <a:rPr lang="en-US" sz="2800" dirty="0" smtClean="0"/>
              <a:t>&amp; </a:t>
            </a:r>
            <a:r>
              <a:rPr lang="en-US" sz="2800" dirty="0" smtClean="0"/>
              <a:t>Napoleon </a:t>
            </a:r>
            <a:r>
              <a:rPr lang="en-US" sz="2800" dirty="0" smtClean="0"/>
              <a:t>had </a:t>
            </a:r>
            <a:r>
              <a:rPr lang="en-US" sz="2800" dirty="0" smtClean="0"/>
              <a:t>spread nationalism throughout most of Europe</a:t>
            </a:r>
          </a:p>
          <a:p>
            <a:pPr lvl="1">
              <a:lnSpc>
                <a:spcPct val="80000"/>
              </a:lnSpc>
            </a:pPr>
            <a:r>
              <a:rPr lang="en-US" sz="3600" b="1" dirty="0" smtClean="0">
                <a:solidFill>
                  <a:srgbClr val="002060"/>
                </a:solidFill>
              </a:rPr>
              <a:t>The idea that people with the same ethnic origins, language, and political ideals had the right to form sovereign states through the process of self-determination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dirty="0" smtClean="0"/>
              <a:t/>
            </a:r>
            <a:br>
              <a:rPr lang="en-US" dirty="0" smtClean="0"/>
            </a:br>
            <a:endParaRPr lang="en-US" dirty="0" smtClean="0"/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200400" y="4800600"/>
            <a:ext cx="1447800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1269" name="TextBox 6"/>
          <p:cNvSpPr txBox="1">
            <a:spLocks noChangeArrowheads="1"/>
          </p:cNvSpPr>
          <p:nvPr/>
        </p:nvSpPr>
        <p:spPr bwMode="auto">
          <a:xfrm>
            <a:off x="5029200" y="5334000"/>
            <a:ext cx="281940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i="1"/>
              <a:t>MAIN IDEA OF NATIONALISM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/>
          <a:lstStyle/>
          <a:p>
            <a:pPr eaLnBrk="1" hangingPunct="1"/>
            <a:r>
              <a:rPr lang="en-US" b="1" u="sng" dirty="0" smtClean="0"/>
              <a:t>Nationalism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1066800"/>
            <a:ext cx="4191000" cy="50292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>All the different ethnic groups in Austria-Hungary wanted their own </a:t>
            </a:r>
            <a:r>
              <a:rPr lang="en-US" sz="2800" b="1" dirty="0" smtClean="0">
                <a:solidFill>
                  <a:srgbClr val="FF0000"/>
                </a:solidFill>
              </a:rPr>
              <a:t>country - </a:t>
            </a:r>
            <a:r>
              <a:rPr lang="en-US" sz="2800" dirty="0" smtClean="0"/>
              <a:t>when Hungary achieved limited autonomy they were angry and resentful</a:t>
            </a:r>
          </a:p>
          <a:p>
            <a:pPr eaLnBrk="1" hangingPunct="1"/>
            <a:endParaRPr lang="en-US" sz="2800" dirty="0" smtClean="0"/>
          </a:p>
          <a:p>
            <a:pPr eaLnBrk="1" hangingPunct="1"/>
            <a:r>
              <a:rPr lang="en-US" sz="2800" dirty="0" smtClean="0"/>
              <a:t>Serbians’ desire for a greater Empire led to increased diplomatic relations w/ Bosnia</a:t>
            </a:r>
          </a:p>
        </p:txBody>
      </p:sp>
      <p:pic>
        <p:nvPicPr>
          <p:cNvPr id="4" name="Picture 7" descr="spot map 25-02 Principle Ethnic Groups in Austria-Hungary, 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883956"/>
            <a:ext cx="4648200" cy="574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dirty="0" smtClean="0"/>
              <a:t>Imperialism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 rtlCol="0">
            <a:normAutofit fontScale="77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5500" dirty="0" smtClean="0"/>
              <a:t>Virtually all the major powers were engaged in a scramble for empire to bolster their economies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5500" dirty="0" smtClean="0"/>
              <a:t>The fiercest competition was between Britain and Germany and between France and Germany</a:t>
            </a:r>
          </a:p>
          <a:p>
            <a:pPr fontAlgn="auto">
              <a:lnSpc>
                <a:spcPct val="80000"/>
              </a:lnSpc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800" dirty="0" smtClean="0"/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914400" y="3733800"/>
            <a:ext cx="8229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endParaRPr lang="en-US" sz="2800"/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419600"/>
            <a:ext cx="82296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2800"/>
          </a:p>
        </p:txBody>
      </p:sp>
    </p:spTree>
    <p:custDataLst>
      <p:tags r:id="rId1"/>
    </p:custData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20" grpId="0"/>
      <p:bldP spid="92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/>
              <a:t>Imperialism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1430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smtClean="0"/>
              <a:t>Great Britain, Germany and France needed foreign markets after the increase in manufacturing caused by the Industrial Revolution. </a:t>
            </a:r>
          </a:p>
        </p:txBody>
      </p:sp>
      <p:sp>
        <p:nvSpPr>
          <p:cNvPr id="9220" name="Rectangle 4"/>
          <p:cNvSpPr>
            <a:spLocks noChangeArrowheads="1"/>
          </p:cNvSpPr>
          <p:nvPr/>
        </p:nvSpPr>
        <p:spPr bwMode="auto">
          <a:xfrm>
            <a:off x="685800" y="2895600"/>
            <a:ext cx="8229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800"/>
              <a:t>These countries competed for economic expansion in Africa. </a:t>
            </a:r>
          </a:p>
          <a:p>
            <a:pPr marL="800100" lvl="1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800"/>
              <a:t>Clash of France against Germany and Britain in North Africa</a:t>
            </a:r>
          </a:p>
        </p:txBody>
      </p:sp>
      <p:sp>
        <p:nvSpPr>
          <p:cNvPr id="9221" name="Rectangle 5"/>
          <p:cNvSpPr>
            <a:spLocks noChangeArrowheads="1"/>
          </p:cNvSpPr>
          <p:nvPr/>
        </p:nvSpPr>
        <p:spPr bwMode="auto">
          <a:xfrm>
            <a:off x="533400" y="4419600"/>
            <a:ext cx="8229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</a:pPr>
            <a:endParaRPr lang="en-US" sz="1600" dirty="0"/>
          </a:p>
          <a:p>
            <a:pPr marL="342900" indent="-342900">
              <a:lnSpc>
                <a:spcPct val="8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/>
              <a:t>In the Middle East, the crumbling Ottoman Empire was alluring to Austria-Hungary, the Balkans and Russia. </a:t>
            </a:r>
          </a:p>
        </p:txBody>
      </p:sp>
    </p:spTree>
    <p:custDataLst>
      <p:tags r:id="rId1"/>
    </p:custDataLst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  <p:bldP spid="9220" grpId="0"/>
      <p:bldP spid="92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4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828800" y="0"/>
            <a:ext cx="7315200" cy="6815138"/>
          </a:xfrm>
        </p:spPr>
      </p:pic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533400"/>
            <a:ext cx="2209800" cy="1325563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200" b="1" dirty="0" smtClean="0"/>
              <a:t>European Conquest of Africa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http://www.smartcookielearning.com/wp-content/uploads/2011/08/spark-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6386" name="Rectangle 3"/>
          <p:cNvSpPr>
            <a:spLocks noGrp="1" noChangeArrowheads="1"/>
          </p:cNvSpPr>
          <p:nvPr>
            <p:ph idx="1"/>
          </p:nvPr>
        </p:nvSpPr>
        <p:spPr>
          <a:xfrm>
            <a:off x="0" y="0"/>
            <a:ext cx="9144000" cy="3429000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ombardic Narrow" pitchFamily="2" charset="0"/>
              </a:rPr>
              <a:t>The</a:t>
            </a:r>
            <a:br>
              <a:rPr lang="en-US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ombardic Narrow" pitchFamily="2" charset="0"/>
              </a:rPr>
            </a:br>
            <a:r>
              <a:rPr lang="en-US" sz="9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ombardic Narrow" pitchFamily="2" charset="0"/>
              </a:rPr>
              <a:t>“Spark”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Placeholder 4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5087"/>
          </a:xfrm>
        </p:spPr>
        <p:txBody>
          <a:bodyPr rtlCol="0">
            <a:normAutofit fontScale="25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en-US" smtClean="0"/>
          </a:p>
        </p:txBody>
      </p:sp>
      <p:sp>
        <p:nvSpPr>
          <p:cNvPr id="17412" name="Content Placeholder 5"/>
          <p:cNvSpPr>
            <a:spLocks noGrp="1"/>
          </p:cNvSpPr>
          <p:nvPr>
            <p:ph sz="half" idx="2"/>
          </p:nvPr>
        </p:nvSpPr>
        <p:spPr>
          <a:xfrm>
            <a:off x="304800" y="1676400"/>
            <a:ext cx="8153400" cy="4953000"/>
          </a:xfrm>
        </p:spPr>
        <p:txBody>
          <a:bodyPr/>
          <a:lstStyle/>
          <a:p>
            <a:pPr>
              <a:lnSpc>
                <a:spcPct val="80000"/>
              </a:lnSpc>
            </a:pPr>
            <a:endParaRPr lang="en-US" dirty="0" smtClean="0"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rgbClr val="FF0000"/>
                </a:solidFill>
                <a:latin typeface="Verdana" pitchFamily="34" charset="0"/>
              </a:rPr>
              <a:t>Black Hand: Serbian </a:t>
            </a:r>
            <a:r>
              <a:rPr lang="en-US" sz="2800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nationalist</a:t>
            </a:r>
            <a:r>
              <a:rPr lang="en-US" sz="2800" dirty="0" smtClean="0">
                <a:solidFill>
                  <a:srgbClr val="FF0000"/>
                </a:solidFill>
                <a:latin typeface="Verdana" pitchFamily="34" charset="0"/>
              </a:rPr>
              <a:t> group</a:t>
            </a:r>
          </a:p>
          <a:p>
            <a:pPr>
              <a:lnSpc>
                <a:spcPct val="80000"/>
              </a:lnSpc>
            </a:pPr>
            <a:endParaRPr lang="en-US" sz="2800" dirty="0" smtClean="0"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endParaRPr lang="en-US" sz="2800" dirty="0" smtClean="0"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endParaRPr lang="en-US" sz="2800" dirty="0" smtClean="0"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endParaRPr lang="en-US" sz="2800" dirty="0" smtClean="0"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endParaRPr lang="en-US" sz="2800" dirty="0" smtClean="0"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endParaRPr lang="en-US" sz="2800" dirty="0" smtClean="0">
              <a:latin typeface="Verdana" pitchFamily="34" charset="0"/>
            </a:endParaRPr>
          </a:p>
          <a:p>
            <a:pPr>
              <a:lnSpc>
                <a:spcPct val="80000"/>
              </a:lnSpc>
            </a:pPr>
            <a:r>
              <a:rPr lang="en-US" sz="2800" dirty="0" smtClean="0">
                <a:latin typeface="Verdana" pitchFamily="34" charset="0"/>
              </a:rPr>
              <a:t>The main objective of the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and Me Down S (BRK)" pitchFamily="2" charset="0"/>
              </a:rPr>
              <a:t>Black Hand </a:t>
            </a:r>
            <a:r>
              <a:rPr lang="en-US" sz="2800" dirty="0" smtClean="0">
                <a:latin typeface="Verdana" pitchFamily="34" charset="0"/>
              </a:rPr>
              <a:t>was </a:t>
            </a:r>
            <a:r>
              <a:rPr lang="en-US" sz="2800" dirty="0" smtClean="0">
                <a:latin typeface="Verdana" pitchFamily="34" charset="0"/>
              </a:rPr>
              <a:t>the </a:t>
            </a:r>
            <a:r>
              <a:rPr lang="en-US" sz="2800" dirty="0" smtClean="0">
                <a:latin typeface="Verdana" pitchFamily="34" charset="0"/>
              </a:rPr>
              <a:t>creation, by means of violence, of a </a:t>
            </a:r>
            <a:endParaRPr lang="en-US" sz="2800" dirty="0" smtClean="0">
              <a:latin typeface="Verdana" pitchFamily="34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2800" dirty="0">
                <a:latin typeface="Verdana" pitchFamily="34" charset="0"/>
              </a:rPr>
              <a:t> </a:t>
            </a:r>
            <a:r>
              <a:rPr lang="en-US" sz="2800" dirty="0" smtClean="0">
                <a:latin typeface="Verdana" pitchFamily="34" charset="0"/>
              </a:rPr>
              <a:t>  </a:t>
            </a:r>
            <a:r>
              <a:rPr lang="en-US" sz="2800" dirty="0" smtClean="0">
                <a:latin typeface="Verdana" pitchFamily="34" charset="0"/>
              </a:rPr>
              <a:t>Greater </a:t>
            </a:r>
            <a:r>
              <a:rPr lang="en-US" sz="2800" dirty="0" smtClean="0">
                <a:latin typeface="Verdana" pitchFamily="34" charset="0"/>
              </a:rPr>
              <a:t>Serbia.</a:t>
            </a:r>
          </a:p>
          <a:p>
            <a:pPr>
              <a:lnSpc>
                <a:spcPct val="80000"/>
              </a:lnSpc>
            </a:pPr>
            <a:endParaRPr lang="en-US" sz="2800" dirty="0" smtClean="0"/>
          </a:p>
        </p:txBody>
      </p:sp>
      <p:pic>
        <p:nvPicPr>
          <p:cNvPr id="17415" name="Picture 16" descr="Go to full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228600"/>
            <a:ext cx="15240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6" name="Picture 16" descr="Go to fullsize image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91400" y="228600"/>
            <a:ext cx="1524000" cy="133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“Spark”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418" name="Picture 10" descr="http://oi51.tinypic.com/xf11f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76400" y="2743200"/>
            <a:ext cx="5715000" cy="190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>
            <a:hlinkClick r:id="rId4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/>
          <a:srcRect t="20473" b="24661"/>
          <a:stretch>
            <a:fillRect/>
          </a:stretch>
        </p:blipFill>
        <p:spPr>
          <a:xfrm>
            <a:off x="0" y="0"/>
            <a:ext cx="9144000" cy="6858000"/>
          </a:xfrm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6" cstate="print"/>
          <a:srcRect l="11235" r="17108"/>
          <a:stretch>
            <a:fillRect/>
          </a:stretch>
        </p:blipFill>
        <p:spPr bwMode="auto">
          <a:xfrm>
            <a:off x="3429000" y="1371600"/>
            <a:ext cx="1219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3962400" y="3200400"/>
            <a:ext cx="914400" cy="2667000"/>
          </a:xfrm>
          <a:prstGeom prst="line">
            <a:avLst/>
          </a:prstGeom>
          <a:noFill/>
          <a:ln w="57150">
            <a:solidFill>
              <a:srgbClr val="FF33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3.98844E-6 L 0.10816 0.42151 " pathEditMode="relative" rAng="0" ptsTypes="AA">
                                      <p:cBhvr>
                                        <p:cTn id="9" dur="3000" fill="hold"/>
                                        <p:tgtEl>
                                          <p:spTgt spid="1229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00" y="2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Assassination</a:t>
            </a:r>
          </a:p>
        </p:txBody>
      </p:sp>
      <p:pic>
        <p:nvPicPr>
          <p:cNvPr id="19459" name="Picture 4">
            <a:hlinkClick r:id="rId3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2362200" y="990600"/>
            <a:ext cx="4495800" cy="4000500"/>
          </a:xfrm>
        </p:spPr>
      </p:pic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990600" y="5029200"/>
            <a:ext cx="7588250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200" b="1" i="1"/>
              <a:t>Archduke Franz Ferdinand and Duchess Sophie at Sarajevo, Bosnia, on June 28th, 1914.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04800"/>
            <a:ext cx="3352800" cy="5516562"/>
          </a:xfrm>
        </p:spPr>
        <p:txBody>
          <a:bodyPr/>
          <a:lstStyle/>
          <a:p>
            <a:r>
              <a:rPr lang="en-US" sz="2800" b="1" i="1" dirty="0" smtClean="0"/>
              <a:t>Austrian </a:t>
            </a:r>
            <a:r>
              <a:rPr lang="en-US" sz="2800" b="1" i="1" dirty="0" smtClean="0">
                <a:hlinkClick r:id="rId3"/>
              </a:rPr>
              <a:t>Archduke Franz Ferdinand</a:t>
            </a:r>
            <a:r>
              <a:rPr lang="en-US" sz="2800" b="1" i="1" dirty="0" smtClean="0"/>
              <a:t> was killed in Bosnia by a Serbian nationalist group called the Black Hand who believed that Bosnia should belong to Serbia.</a:t>
            </a:r>
            <a:br>
              <a:rPr lang="en-US" sz="2800" b="1" i="1" dirty="0" smtClean="0"/>
            </a:br>
            <a:endParaRPr lang="en-US" sz="2800" b="1" i="1" dirty="0" smtClean="0"/>
          </a:p>
        </p:txBody>
      </p:sp>
      <p:pic>
        <p:nvPicPr>
          <p:cNvPr id="20483" name="Picture 4" descr="Sarajevo Assassination-sketch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>
            <a:lum contrast="6000"/>
          </a:blip>
          <a:srcRect/>
          <a:stretch>
            <a:fillRect/>
          </a:stretch>
        </p:blipFill>
        <p:spPr>
          <a:xfrm>
            <a:off x="3657600" y="685800"/>
            <a:ext cx="5334000" cy="5095875"/>
          </a:xfrm>
          <a:noFill/>
          <a:ln>
            <a:solidFill>
              <a:srgbClr val="664400"/>
            </a:solidFill>
          </a:ln>
        </p:spPr>
      </p:pic>
      <p:pic>
        <p:nvPicPr>
          <p:cNvPr id="20485" name="Picture 5" descr="http://cdn.historynet.com/wp-content/uploads/image/2013/MH/NOV/600x386xSarajevo_Funeral.jpg.pagespeed.ic.8KQPzZTKH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47446" y="1524000"/>
            <a:ext cx="5596554" cy="36004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6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utbreak of WW1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762000" y="304800"/>
            <a:ext cx="7543800" cy="565785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172200"/>
            <a:ext cx="9144000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1" algn="ctr" fontAlgn="auto">
              <a:spcAft>
                <a:spcPts val="0"/>
              </a:spcAft>
              <a:defRPr/>
            </a:pPr>
            <a:r>
              <a:rPr lang="en-US" b="1" i="1" u="sng" dirty="0">
                <a:solidFill>
                  <a:srgbClr val="FF0000"/>
                </a:solidFill>
                <a:latin typeface="Arial Black" pitchFamily="34" charset="0"/>
              </a:rPr>
              <a:t>PROBLEM: </a:t>
            </a:r>
            <a:r>
              <a:rPr lang="en-US" b="1" i="1" u="sng" dirty="0" smtClean="0">
                <a:solidFill>
                  <a:srgbClr val="FF0000"/>
                </a:solidFill>
                <a:latin typeface="Arial Black" pitchFamily="34" charset="0"/>
              </a:rPr>
              <a:t> </a:t>
            </a:r>
            <a:r>
              <a:rPr lang="en-US" b="1" u="sng" spc="300" dirty="0" smtClean="0">
                <a:latin typeface="Arial Black" pitchFamily="34" charset="0"/>
              </a:rPr>
              <a:t>One </a:t>
            </a:r>
            <a:r>
              <a:rPr lang="en-US" b="1" u="sng" spc="300" dirty="0">
                <a:latin typeface="Arial Black" pitchFamily="34" charset="0"/>
              </a:rPr>
              <a:t>event could drag all countries </a:t>
            </a:r>
            <a:r>
              <a:rPr lang="en-US" b="1" u="sng" spc="300" dirty="0" smtClean="0">
                <a:latin typeface="Arial Black" pitchFamily="34" charset="0"/>
              </a:rPr>
              <a:t/>
            </a:r>
            <a:br>
              <a:rPr lang="en-US" b="1" u="sng" spc="300" dirty="0" smtClean="0">
                <a:latin typeface="Arial Black" pitchFamily="34" charset="0"/>
              </a:rPr>
            </a:br>
            <a:r>
              <a:rPr lang="en-US" b="1" u="sng" spc="300" dirty="0" smtClean="0">
                <a:latin typeface="Arial Black" pitchFamily="34" charset="0"/>
              </a:rPr>
              <a:t>involved </a:t>
            </a:r>
            <a:r>
              <a:rPr lang="en-US" b="1" u="sng" spc="300" dirty="0">
                <a:latin typeface="Arial Black" pitchFamily="34" charset="0"/>
              </a:rPr>
              <a:t>into a </a:t>
            </a:r>
            <a:r>
              <a:rPr lang="en-US" b="1" u="sng" spc="300" dirty="0" smtClean="0">
                <a:latin typeface="Arial Black" pitchFamily="34" charset="0"/>
              </a:rPr>
              <a:t>conflict.</a:t>
            </a:r>
            <a:endParaRPr lang="en-US" b="1" i="1" u="sng" spc="300" dirty="0">
              <a:latin typeface="Arial Black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5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1" descr="dominoe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95863" y="2286000"/>
            <a:ext cx="414813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r>
              <a:rPr lang="en-US" sz="3200" u="sng" dirty="0" smtClean="0"/>
              <a:t>Domino Effect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8229600" cy="7620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  <a:buFontTx/>
              <a:buNone/>
            </a:pPr>
            <a:r>
              <a:rPr lang="en-US" sz="2400" dirty="0" smtClean="0"/>
              <a:t>Austria Hungary blamed Serbia for Ferdinand’s death and </a:t>
            </a:r>
            <a:r>
              <a:rPr lang="en-US" sz="2400" u="sng" dirty="0" smtClean="0"/>
              <a:t>declared</a:t>
            </a:r>
            <a:r>
              <a:rPr lang="en-US" sz="2400" dirty="0" smtClean="0"/>
              <a:t> war on Serbia. </a:t>
            </a:r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609600" y="2590800"/>
            <a:ext cx="7924800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Germany pledged their support for Austria -Hungary.</a:t>
            </a:r>
            <a:r>
              <a:rPr lang="en-US"/>
              <a:t/>
            </a:r>
            <a:br>
              <a:rPr lang="en-US"/>
            </a:br>
            <a:endParaRPr 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762000" y="4191000"/>
            <a:ext cx="74676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/>
              <a:t>Russia pledged their support for Serbia.</a:t>
            </a:r>
            <a:br>
              <a:rPr lang="en-US" sz="2400"/>
            </a:br>
            <a:endParaRPr lang="en-US" sz="2400"/>
          </a:p>
        </p:txBody>
      </p:sp>
      <p:sp>
        <p:nvSpPr>
          <p:cNvPr id="14343" name="AutoShape 7"/>
          <p:cNvSpPr>
            <a:spLocks noChangeArrowheads="1"/>
          </p:cNvSpPr>
          <p:nvPr/>
        </p:nvSpPr>
        <p:spPr bwMode="auto">
          <a:xfrm>
            <a:off x="4267200" y="19050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4344" name="AutoShape 8"/>
          <p:cNvSpPr>
            <a:spLocks noChangeArrowheads="1"/>
          </p:cNvSpPr>
          <p:nvPr/>
        </p:nvSpPr>
        <p:spPr bwMode="auto">
          <a:xfrm>
            <a:off x="4267200" y="34290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4345" name="AutoShape 9"/>
          <p:cNvSpPr>
            <a:spLocks noChangeArrowheads="1"/>
          </p:cNvSpPr>
          <p:nvPr/>
        </p:nvSpPr>
        <p:spPr bwMode="auto">
          <a:xfrm>
            <a:off x="4267200" y="50292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0" grpId="0"/>
      <p:bldP spid="14341" grpId="0"/>
      <p:bldP spid="14342" grpId="0"/>
      <p:bldP spid="14343" grpId="0" animBg="1"/>
      <p:bldP spid="14344" grpId="0" animBg="1"/>
      <p:bldP spid="1434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u="sng" smtClean="0"/>
              <a:t>Domino Effect</a:t>
            </a:r>
          </a:p>
        </p:txBody>
      </p:sp>
      <p:sp>
        <p:nvSpPr>
          <p:cNvPr id="15364" name="Text Box 4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609600"/>
          </a:xfrm>
        </p:spPr>
        <p:txBody>
          <a:bodyPr/>
          <a:lstStyle/>
          <a:p>
            <a:pPr algn="ctr">
              <a:spcBef>
                <a:spcPct val="50000"/>
              </a:spcBef>
              <a:buFontTx/>
              <a:buNone/>
            </a:pPr>
            <a:r>
              <a:rPr lang="en-US" sz="2800" smtClean="0"/>
              <a:t>Germany </a:t>
            </a:r>
            <a:r>
              <a:rPr lang="en-US" sz="2800" u="sng" smtClean="0"/>
              <a:t>declares</a:t>
            </a:r>
            <a:r>
              <a:rPr lang="en-US" sz="2800" smtClean="0"/>
              <a:t> war on Russia.</a:t>
            </a:r>
            <a:r>
              <a:rPr lang="en-US" sz="2400" smtClean="0"/>
              <a:t> </a:t>
            </a:r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1600200" y="2209800"/>
            <a:ext cx="59118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n-US" sz="2800">
                <a:latin typeface="Times New Roman" pitchFamily="18" charset="0"/>
              </a:rPr>
              <a:t>France pledges their support for Russia.</a:t>
            </a:r>
            <a:r>
              <a:rPr lang="en-US"/>
              <a:t> </a:t>
            </a:r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057400" y="3352800"/>
            <a:ext cx="50323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800">
                <a:latin typeface="Times New Roman" pitchFamily="18" charset="0"/>
              </a:rPr>
              <a:t>Germany </a:t>
            </a:r>
            <a:r>
              <a:rPr lang="en-US" sz="2800" u="sng">
                <a:latin typeface="Times New Roman" pitchFamily="18" charset="0"/>
              </a:rPr>
              <a:t>declares</a:t>
            </a:r>
            <a:r>
              <a:rPr lang="en-US" sz="2800">
                <a:latin typeface="Times New Roman" pitchFamily="18" charset="0"/>
              </a:rPr>
              <a:t> war on France.</a:t>
            </a:r>
            <a:r>
              <a:rPr lang="en-US"/>
              <a:t> </a:t>
            </a:r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1143000" y="4419600"/>
            <a:ext cx="721201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800">
                <a:latin typeface="Times New Roman" pitchFamily="18" charset="0"/>
              </a:rPr>
              <a:t>Germany invades Belgium on the way to France.</a:t>
            </a:r>
            <a:r>
              <a:rPr lang="en-US"/>
              <a:t> 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381000" y="5638800"/>
            <a:ext cx="853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n-US" sz="2400">
                <a:latin typeface="Times New Roman" pitchFamily="18" charset="0"/>
              </a:rPr>
              <a:t>Great Britain supports Belgium and </a:t>
            </a:r>
            <a:r>
              <a:rPr lang="en-US" sz="2400" u="sng">
                <a:latin typeface="Times New Roman" pitchFamily="18" charset="0"/>
              </a:rPr>
              <a:t>declares</a:t>
            </a:r>
            <a:r>
              <a:rPr lang="en-US" sz="2400">
                <a:latin typeface="Times New Roman" pitchFamily="18" charset="0"/>
              </a:rPr>
              <a:t> war on Germany.</a:t>
            </a:r>
            <a:r>
              <a:rPr lang="en-US" sz="2400"/>
              <a:t> </a:t>
            </a:r>
          </a:p>
        </p:txBody>
      </p:sp>
      <p:sp>
        <p:nvSpPr>
          <p:cNvPr id="15369" name="AutoShape 9"/>
          <p:cNvSpPr>
            <a:spLocks noChangeArrowheads="1"/>
          </p:cNvSpPr>
          <p:nvPr/>
        </p:nvSpPr>
        <p:spPr bwMode="auto">
          <a:xfrm>
            <a:off x="4495800" y="16764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5370" name="AutoShape 10"/>
          <p:cNvSpPr>
            <a:spLocks noChangeArrowheads="1"/>
          </p:cNvSpPr>
          <p:nvPr/>
        </p:nvSpPr>
        <p:spPr bwMode="auto">
          <a:xfrm>
            <a:off x="4495800" y="27432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5371" name="AutoShape 11"/>
          <p:cNvSpPr>
            <a:spLocks noChangeArrowheads="1"/>
          </p:cNvSpPr>
          <p:nvPr/>
        </p:nvSpPr>
        <p:spPr bwMode="auto">
          <a:xfrm>
            <a:off x="4495800" y="38862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  <p:sp>
        <p:nvSpPr>
          <p:cNvPr id="15372" name="AutoShape 12"/>
          <p:cNvSpPr>
            <a:spLocks noChangeArrowheads="1"/>
          </p:cNvSpPr>
          <p:nvPr/>
        </p:nvSpPr>
        <p:spPr bwMode="auto">
          <a:xfrm>
            <a:off x="4495800" y="5029200"/>
            <a:ext cx="304800" cy="533400"/>
          </a:xfrm>
          <a:prstGeom prst="downArrow">
            <a:avLst>
              <a:gd name="adj1" fmla="val 50000"/>
              <a:gd name="adj2" fmla="val 43750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FF3300"/>
              </a:solidFill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5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5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5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5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15365" grpId="0"/>
      <p:bldP spid="15366" grpId="0"/>
      <p:bldP spid="15367" grpId="0"/>
      <p:bldP spid="15368" grpId="0"/>
      <p:bldP spid="15369" grpId="0" animBg="1"/>
      <p:bldP spid="15370" grpId="0" animBg="1"/>
      <p:bldP spid="15371" grpId="0" animBg="1"/>
      <p:bldP spid="1537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Grp="1" noChangeArrowheads="1"/>
          </p:cNvSpPr>
          <p:nvPr>
            <p:ph type="ctrTitle"/>
          </p:nvPr>
        </p:nvSpPr>
        <p:spPr>
          <a:xfrm>
            <a:off x="457200" y="762000"/>
            <a:ext cx="3276600" cy="612775"/>
          </a:xfrm>
        </p:spPr>
        <p:txBody>
          <a:bodyPr/>
          <a:lstStyle/>
          <a:p>
            <a:r>
              <a:rPr lang="en-US" sz="3200" u="sng" smtClean="0"/>
              <a:t>Central Powers</a:t>
            </a:r>
          </a:p>
        </p:txBody>
      </p:sp>
      <p:sp>
        <p:nvSpPr>
          <p:cNvPr id="22531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5410200" y="762000"/>
            <a:ext cx="3276600" cy="68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u="sng" dirty="0" smtClean="0">
                <a:solidFill>
                  <a:srgbClr val="002060"/>
                </a:solidFill>
              </a:rPr>
              <a:t>Allied Powers</a:t>
            </a:r>
          </a:p>
        </p:txBody>
      </p:sp>
      <p:sp>
        <p:nvSpPr>
          <p:cNvPr id="16390" name="AutoShape 6"/>
          <p:cNvSpPr>
            <a:spLocks noChangeArrowheads="1"/>
          </p:cNvSpPr>
          <p:nvPr/>
        </p:nvSpPr>
        <p:spPr bwMode="auto">
          <a:xfrm>
            <a:off x="3124200" y="1447800"/>
            <a:ext cx="2438400" cy="4038600"/>
          </a:xfrm>
          <a:prstGeom prst="irregularSeal1">
            <a:avLst/>
          </a:prstGeom>
          <a:gradFill rotWithShape="1">
            <a:gsLst>
              <a:gs pos="0">
                <a:srgbClr val="4D0808"/>
              </a:gs>
              <a:gs pos="30000">
                <a:srgbClr val="FF0300"/>
              </a:gs>
              <a:gs pos="55000">
                <a:srgbClr val="FF7A00"/>
              </a:gs>
              <a:gs pos="100000">
                <a:srgbClr val="FFF200"/>
              </a:gs>
            </a:gsLst>
            <a:lin ang="18900000" scaled="1"/>
          </a:gra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  <a:effectLst>
            <a:outerShdw dist="92457" dir="4443276" algn="ctr" rotWithShape="0">
              <a:srgbClr val="996600"/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en-US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World War I</a:t>
            </a:r>
          </a:p>
        </p:txBody>
      </p:sp>
      <p:sp>
        <p:nvSpPr>
          <p:cNvPr id="23557" name="Rectangle 12"/>
          <p:cNvSpPr>
            <a:spLocks noChangeArrowheads="1"/>
          </p:cNvSpPr>
          <p:nvPr/>
        </p:nvSpPr>
        <p:spPr bwMode="auto">
          <a:xfrm>
            <a:off x="457200" y="1752600"/>
            <a:ext cx="26670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ahoma" charset="0"/>
              </a:rPr>
              <a:t>Germany</a:t>
            </a:r>
          </a:p>
          <a:p>
            <a:endParaRPr lang="en-US" sz="2400">
              <a:latin typeface="Tahoma" charset="0"/>
            </a:endParaRPr>
          </a:p>
          <a:p>
            <a:r>
              <a:rPr lang="en-US" sz="2400">
                <a:latin typeface="Tahoma" charset="0"/>
              </a:rPr>
              <a:t>Austria-Hungary</a:t>
            </a:r>
          </a:p>
          <a:p>
            <a:endParaRPr lang="en-US" sz="2400">
              <a:latin typeface="Tahoma" charset="0"/>
            </a:endParaRPr>
          </a:p>
          <a:p>
            <a:r>
              <a:rPr lang="en-US" sz="2400">
                <a:latin typeface="Tahoma" charset="0"/>
              </a:rPr>
              <a:t>Ottoman Empire</a:t>
            </a:r>
          </a:p>
          <a:p>
            <a:endParaRPr lang="en-US" sz="2400">
              <a:latin typeface="Tahoma" charset="0"/>
            </a:endParaRPr>
          </a:p>
          <a:p>
            <a:r>
              <a:rPr lang="en-US" sz="2400">
                <a:latin typeface="Tahoma" charset="0"/>
              </a:rPr>
              <a:t>Bulgaria</a:t>
            </a:r>
          </a:p>
        </p:txBody>
      </p:sp>
      <p:sp>
        <p:nvSpPr>
          <p:cNvPr id="23558" name="Rectangle 13"/>
          <p:cNvSpPr>
            <a:spLocks noChangeArrowheads="1"/>
          </p:cNvSpPr>
          <p:nvPr/>
        </p:nvSpPr>
        <p:spPr bwMode="auto">
          <a:xfrm>
            <a:off x="5715000" y="1752600"/>
            <a:ext cx="3124200" cy="4154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Tahoma" charset="0"/>
              </a:rPr>
              <a:t>Russia</a:t>
            </a:r>
          </a:p>
          <a:p>
            <a:endParaRPr lang="en-US" sz="2400">
              <a:latin typeface="Tahoma" charset="0"/>
            </a:endParaRPr>
          </a:p>
          <a:p>
            <a:r>
              <a:rPr lang="en-US" sz="2400">
                <a:latin typeface="Tahoma" charset="0"/>
              </a:rPr>
              <a:t>France</a:t>
            </a:r>
          </a:p>
          <a:p>
            <a:endParaRPr lang="en-US" sz="2400">
              <a:latin typeface="Tahoma" charset="0"/>
            </a:endParaRPr>
          </a:p>
          <a:p>
            <a:r>
              <a:rPr lang="en-US" sz="2400">
                <a:latin typeface="Tahoma" charset="0"/>
              </a:rPr>
              <a:t>Great Britain</a:t>
            </a:r>
          </a:p>
          <a:p>
            <a:endParaRPr lang="en-US" sz="2400">
              <a:latin typeface="Tahoma" charset="0"/>
            </a:endParaRPr>
          </a:p>
          <a:p>
            <a:r>
              <a:rPr lang="en-US" sz="2400">
                <a:latin typeface="Tahoma" charset="0"/>
              </a:rPr>
              <a:t>Italy</a:t>
            </a:r>
          </a:p>
          <a:p>
            <a:endParaRPr lang="en-US" sz="2400">
              <a:latin typeface="Tahoma" charset="0"/>
            </a:endParaRPr>
          </a:p>
          <a:p>
            <a:r>
              <a:rPr lang="en-US" sz="2400">
                <a:latin typeface="Tahoma" charset="0"/>
              </a:rPr>
              <a:t>Japan</a:t>
            </a:r>
          </a:p>
          <a:p>
            <a:endParaRPr lang="en-US" sz="2400">
              <a:latin typeface="Tahoma" charset="0"/>
            </a:endParaRPr>
          </a:p>
          <a:p>
            <a:r>
              <a:rPr lang="en-US" sz="2400">
                <a:latin typeface="Tahoma" charset="0"/>
              </a:rPr>
              <a:t>United States (1917)</a:t>
            </a:r>
          </a:p>
        </p:txBody>
      </p:sp>
      <p:sp>
        <p:nvSpPr>
          <p:cNvPr id="23559" name="TextBox 14"/>
          <p:cNvSpPr txBox="1">
            <a:spLocks noChangeArrowheads="1"/>
          </p:cNvSpPr>
          <p:nvPr/>
        </p:nvSpPr>
        <p:spPr bwMode="auto">
          <a:xfrm>
            <a:off x="0" y="0"/>
            <a:ext cx="87630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4400" u="sng">
                <a:solidFill>
                  <a:srgbClr val="7030A0"/>
                </a:solidFill>
              </a:rPr>
              <a:t>COMBATANTS OF WWI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1639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9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u="sng" smtClean="0"/>
              <a:t>Why was WWI a Stalemate</a:t>
            </a:r>
            <a:r>
              <a:rPr lang="en-US" smtClean="0"/>
              <a:t>?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4000" smtClean="0"/>
              <a:t>What’s a stalemate?</a:t>
            </a:r>
          </a:p>
          <a:p>
            <a:pPr lvl="1"/>
            <a:r>
              <a:rPr lang="en-US" sz="3600" smtClean="0"/>
              <a:t>Neither side can make a move to win</a:t>
            </a:r>
          </a:p>
          <a:p>
            <a:r>
              <a:rPr lang="en-US" sz="4000" smtClean="0"/>
              <a:t>Both sides of the war threw arms and  troops in to win but…………</a:t>
            </a:r>
          </a:p>
          <a:p>
            <a:r>
              <a:rPr lang="en-US" sz="4000" smtClean="0"/>
              <a:t>Millions die without gaining ground. 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u="sng" dirty="0" smtClean="0"/>
              <a:t>What </a:t>
            </a:r>
            <a:r>
              <a:rPr lang="en-US" sz="4000" b="1" u="sng" dirty="0" smtClean="0">
                <a:solidFill>
                  <a:srgbClr val="FF0000"/>
                </a:solidFill>
              </a:rPr>
              <a:t>new weapons </a:t>
            </a:r>
            <a:r>
              <a:rPr lang="en-US" sz="4000" b="1" u="sng" dirty="0" smtClean="0"/>
              <a:t>were used in WWI</a:t>
            </a:r>
            <a:r>
              <a:rPr lang="en-US" sz="4000" b="1" dirty="0" smtClean="0"/>
              <a:t>?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762000"/>
            <a:ext cx="8763000" cy="5867400"/>
          </a:xfrm>
        </p:spPr>
        <p:txBody>
          <a:bodyPr numCol="2"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Machine guns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Poison gas </a:t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dirty="0" smtClean="0"/>
              <a:t>(Mustard gas)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 smtClean="0"/>
              <a:t>Carried by </a:t>
            </a:r>
            <a:br>
              <a:rPr lang="en-US" sz="3200" dirty="0" smtClean="0"/>
            </a:br>
            <a:r>
              <a:rPr lang="en-US" sz="3200" dirty="0" smtClean="0"/>
              <a:t>the wind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 smtClean="0"/>
              <a:t>Burned out soldier’s lungs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200" dirty="0" smtClean="0"/>
              <a:t>Deadly in the trenches because it lays at bottom of trench like a fog.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Submarines</a:t>
            </a:r>
            <a:r>
              <a:rPr lang="en-US" dirty="0" smtClean="0"/>
              <a:t> (U-Boat)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Airplanes (bi-planes)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Tanks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Hand grenades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rgbClr val="FF0000"/>
                </a:solidFill>
              </a:rPr>
              <a:t>Flame Throwers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29600" cy="1143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Trench Warfare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1981200"/>
          </a:xfrm>
        </p:spPr>
        <p:txBody>
          <a:bodyPr/>
          <a:lstStyle/>
          <a:p>
            <a:pPr>
              <a:buFontTx/>
              <a:buNone/>
            </a:pPr>
            <a:r>
              <a:rPr lang="en-US" b="1" dirty="0" smtClean="0">
                <a:latin typeface="Times New Roman" pitchFamily="18" charset="0"/>
                <a:hlinkClick r:id="rId3"/>
              </a:rPr>
              <a:t>Trench Warfare</a:t>
            </a:r>
            <a:r>
              <a:rPr lang="en-US" dirty="0" smtClean="0">
                <a:latin typeface="Times New Roman" pitchFamily="18" charset="0"/>
              </a:rPr>
              <a:t> – type of fighting during World War I in which both sides dug trenches protected by mines and barbed wire</a:t>
            </a:r>
          </a:p>
          <a:p>
            <a:pPr>
              <a:buFontTx/>
              <a:buNone/>
            </a:pPr>
            <a:endParaRPr lang="en-US" dirty="0" smtClean="0">
              <a:latin typeface="Times New Roman" pitchFamily="18" charset="0"/>
            </a:endParaRPr>
          </a:p>
          <a:p>
            <a:pPr>
              <a:buFontTx/>
              <a:buNone/>
            </a:pPr>
            <a:endParaRPr lang="en-US" dirty="0" smtClean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57200" y="2895600"/>
            <a:ext cx="8229600" cy="338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Trenches were dug from English Channel to Switzerland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6,250 miles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 to 8 feet deep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Immobilized (no</a:t>
            </a:r>
            <a:r>
              <a:rPr kumimoji="0" lang="en-US" sz="32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one moving)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both sides for    4 years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792162"/>
          </a:xfrm>
        </p:spPr>
        <p:txBody>
          <a:bodyPr/>
          <a:lstStyle/>
          <a:p>
            <a:r>
              <a:rPr lang="en-US" dirty="0" smtClean="0"/>
              <a:t>THE TRENCH SYSTEM</a:t>
            </a:r>
          </a:p>
        </p:txBody>
      </p:sp>
      <p:sp>
        <p:nvSpPr>
          <p:cNvPr id="30723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0724" name="Content Placeholder 8" descr="TRENCH WARFAR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52400" y="1066800"/>
            <a:ext cx="4648200" cy="5562600"/>
          </a:xfrm>
        </p:spPr>
      </p:pic>
      <p:sp>
        <p:nvSpPr>
          <p:cNvPr id="30726" name="Content Placeholder 6"/>
          <p:cNvSpPr>
            <a:spLocks noGrp="1"/>
          </p:cNvSpPr>
          <p:nvPr>
            <p:ph sz="quarter" idx="4"/>
          </p:nvPr>
        </p:nvSpPr>
        <p:spPr>
          <a:xfrm>
            <a:off x="4953000" y="1600200"/>
            <a:ext cx="4041775" cy="3951288"/>
          </a:xfrm>
        </p:spPr>
        <p:txBody>
          <a:bodyPr/>
          <a:lstStyle/>
          <a:p>
            <a:r>
              <a:rPr lang="cy-GB" sz="3600" dirty="0" smtClean="0"/>
              <a:t>Front line</a:t>
            </a:r>
          </a:p>
          <a:p>
            <a:r>
              <a:rPr lang="cy-GB" sz="3600" dirty="0" smtClean="0"/>
              <a:t>Communication trench</a:t>
            </a:r>
          </a:p>
          <a:p>
            <a:r>
              <a:rPr lang="cy-GB" sz="3600" dirty="0" smtClean="0"/>
              <a:t>Support trenches</a:t>
            </a:r>
          </a:p>
          <a:p>
            <a:r>
              <a:rPr lang="cy-GB" sz="3600" dirty="0" smtClean="0"/>
              <a:t>No Mans Land</a:t>
            </a:r>
          </a:p>
          <a:p>
            <a:r>
              <a:rPr lang="cy-GB" sz="3600" dirty="0" smtClean="0"/>
              <a:t>Barbed wire</a:t>
            </a:r>
            <a:endParaRPr lang="en-GB" sz="3600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4" descr="layou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Content Placeholder 3" descr="Image:Cheshire Regiment trench Somme 1916.jpg">
            <a:hlinkClick r:id="rId2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126163"/>
          </a:xfrm>
        </p:spPr>
      </p:pic>
      <p:sp>
        <p:nvSpPr>
          <p:cNvPr id="32771" name="TextBox 4"/>
          <p:cNvSpPr txBox="1">
            <a:spLocks noChangeArrowheads="1"/>
          </p:cNvSpPr>
          <p:nvPr/>
        </p:nvSpPr>
        <p:spPr bwMode="auto">
          <a:xfrm>
            <a:off x="3581400" y="6172200"/>
            <a:ext cx="2514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/>
              <a:t>BRITISH TRENCH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LIFE IN THE TRENCHES</a:t>
            </a:r>
          </a:p>
        </p:txBody>
      </p:sp>
      <p:sp>
        <p:nvSpPr>
          <p:cNvPr id="32772" name="Content Placeholder 3"/>
          <p:cNvSpPr>
            <a:spLocks noGrp="1"/>
          </p:cNvSpPr>
          <p:nvPr>
            <p:ph sz="half" idx="2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smtClean="0"/>
              <a:t>Elaborate systems of </a:t>
            </a:r>
            <a:r>
              <a:rPr lang="en-US" sz="3600" u="sng" smtClean="0"/>
              <a:t>defense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smtClean="0"/>
              <a:t>barbed wire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smtClean="0"/>
              <a:t>Concrete machine gun nests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smtClean="0"/>
              <a:t>Mortar batteries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800" smtClean="0"/>
              <a:t>Troops lived in holes underground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mtClean="0"/>
          </a:p>
        </p:txBody>
      </p:sp>
      <p:sp>
        <p:nvSpPr>
          <p:cNvPr id="32774" name="Content Placeholder 5"/>
          <p:cNvSpPr>
            <a:spLocks noGrp="1"/>
          </p:cNvSpPr>
          <p:nvPr>
            <p:ph sz="quarter" idx="4"/>
          </p:nvPr>
        </p:nvSpPr>
        <p:spPr/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3600" smtClean="0"/>
              <a:t>Boredom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200" smtClean="0"/>
              <a:t>Soldiers read to pass the time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3200" smtClean="0"/>
              <a:t>Sarah Bernhardt came out to the front to read poetry to the soldiers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4819" name="Picture 4" descr="overthetop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/>
          <a:lstStyle/>
          <a:p>
            <a:r>
              <a:rPr lang="en-US" dirty="0" smtClean="0"/>
              <a:t>“Death is Everywhere”</a:t>
            </a:r>
          </a:p>
        </p:txBody>
      </p:sp>
      <p:sp>
        <p:nvSpPr>
          <p:cNvPr id="3584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762000"/>
            <a:ext cx="4040188" cy="5867400"/>
          </a:xfrm>
        </p:spPr>
        <p:txBody>
          <a:bodyPr/>
          <a:lstStyle/>
          <a:p>
            <a:r>
              <a:rPr lang="en-US" sz="2800" dirty="0" smtClean="0"/>
              <a:t>“We all had on us the stench of dead bodies.”  </a:t>
            </a:r>
            <a:r>
              <a:rPr lang="en-US" sz="2800" u="sng" dirty="0" smtClean="0"/>
              <a:t>Death numbed the soldier’s minds.</a:t>
            </a:r>
          </a:p>
          <a:p>
            <a:r>
              <a:rPr lang="en-US" sz="2800" dirty="0" smtClean="0"/>
              <a:t>Shell shock (mental anguish)</a:t>
            </a:r>
          </a:p>
          <a:p>
            <a:r>
              <a:rPr lang="en-US" sz="2800" dirty="0" smtClean="0"/>
              <a:t>Psychological devastation</a:t>
            </a:r>
          </a:p>
          <a:p>
            <a:pPr lvl="2"/>
            <a:r>
              <a:rPr lang="en-US" sz="2400" dirty="0" smtClean="0"/>
              <a:t>“Never such innocence again”</a:t>
            </a:r>
          </a:p>
          <a:p>
            <a:pPr lvl="2"/>
            <a:r>
              <a:rPr lang="en-US" sz="2400" dirty="0" smtClean="0"/>
              <a:t>Bitterness towards aristocratic officers whose lives were never in danger</a:t>
            </a:r>
          </a:p>
          <a:p>
            <a:endParaRPr lang="en-US" dirty="0" smtClean="0"/>
          </a:p>
          <a:p>
            <a:endParaRPr lang="en-US" sz="1800" dirty="0" smtClean="0"/>
          </a:p>
        </p:txBody>
      </p:sp>
      <p:sp>
        <p:nvSpPr>
          <p:cNvPr id="3584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5846" name="Picture 7" descr="c080027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267200" y="838200"/>
            <a:ext cx="4495800" cy="5105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Content Placeholder 3" descr="FWWfoot">
            <a:hlinkClick r:id="rId2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36513"/>
            <a:ext cx="9144000" cy="6821487"/>
          </a:xfrm>
        </p:spPr>
      </p:pic>
      <p:sp>
        <p:nvSpPr>
          <p:cNvPr id="36867" name="TextBox 4"/>
          <p:cNvSpPr txBox="1">
            <a:spLocks noChangeArrowheads="1"/>
          </p:cNvSpPr>
          <p:nvPr/>
        </p:nvSpPr>
        <p:spPr bwMode="auto">
          <a:xfrm>
            <a:off x="152400" y="5638800"/>
            <a:ext cx="1905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TRENCH FOOT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OTHER WWI TECHNOLOGY</a:t>
            </a:r>
            <a:br>
              <a:rPr lang="en-US" dirty="0" smtClean="0"/>
            </a:br>
            <a:r>
              <a:rPr lang="en-US" dirty="0" smtClean="0"/>
              <a:t>&amp; WEAPONRY</a:t>
            </a:r>
          </a:p>
        </p:txBody>
      </p:sp>
      <p:sp>
        <p:nvSpPr>
          <p:cNvPr id="36867" name="Subtitle 4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to stop stalemate</a:t>
            </a:r>
          </a:p>
        </p:txBody>
      </p:sp>
    </p:spTree>
  </p:cSld>
  <p:clrMapOvr>
    <a:masterClrMapping/>
  </p:clrMapOvr>
  <p:transition advClick="0" advTm="500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38915" name="Picture 4" descr="WWI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4212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https://upload.wikimedia.org/wikipedia/commons/d/dc/Dicke_Bertha.Big_Berth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96808"/>
          </a:xfrm>
          <a:prstGeom prst="rect">
            <a:avLst/>
          </a:prstGeom>
          <a:noFill/>
        </p:spPr>
      </p:pic>
      <p:sp>
        <p:nvSpPr>
          <p:cNvPr id="39938" name="Title 1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“BIG BERTHA”</a:t>
            </a:r>
          </a:p>
        </p:txBody>
      </p:sp>
    </p:spTree>
  </p:cSld>
  <p:clrMapOvr>
    <a:masterClrMapping/>
  </p:clrMapOvr>
  <p:transition advClick="0" advTm="15000">
    <p:fade thruBlk="1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1987" name="Picture 4" descr="z-main_Full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900863"/>
          </a:xfrm>
          <a:noFill/>
        </p:spPr>
      </p:pic>
    </p:spTree>
  </p:cSld>
  <p:clrMapOvr>
    <a:masterClrMapping/>
  </p:clrMapOvr>
  <p:transition advClick="0" advTm="10000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3011" name="Picture 4" descr="wwi17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0063"/>
          </a:xfrm>
          <a:noFill/>
        </p:spPr>
      </p:pic>
    </p:spTree>
  </p:cSld>
  <p:clrMapOvr>
    <a:masterClrMapping/>
  </p:clrMapOvr>
  <p:transition advClick="0" advTm="15000">
    <p:zoom dir="in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6" name="Picture 4" descr="http://www.thevintagenews.com/wp-content/uploads/2015/09/U-118-a-World-War-One-submarine-washed-ashore-on-the-beach-at-Hastings-England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4034" name="TextBox 1"/>
          <p:cNvSpPr txBox="1">
            <a:spLocks noChangeArrowheads="1"/>
          </p:cNvSpPr>
          <p:nvPr/>
        </p:nvSpPr>
        <p:spPr bwMode="auto">
          <a:xfrm>
            <a:off x="152400" y="152400"/>
            <a:ext cx="45720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German submarines, called </a:t>
            </a:r>
            <a:r>
              <a:rPr lang="en-US" sz="2000" b="1" dirty="0">
                <a:solidFill>
                  <a:srgbClr val="7030A0"/>
                </a:solidFill>
                <a:latin typeface="Times New Roman" pitchFamily="18" charset="0"/>
                <a:hlinkClick r:id="rId4"/>
              </a:rPr>
              <a:t>U-boats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, torpedoed enemy ships and neutral ships trading with the enemy.</a:t>
            </a:r>
            <a:endParaRPr lang="en-US" sz="2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20000">
    <p:pull dir="rd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5059" name="Picture 4" descr="WWI%20U-boat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45060" name="TextBox 3"/>
          <p:cNvSpPr txBox="1">
            <a:spLocks noChangeArrowheads="1"/>
          </p:cNvSpPr>
          <p:nvPr/>
        </p:nvSpPr>
        <p:spPr bwMode="auto">
          <a:xfrm>
            <a:off x="4876800" y="228600"/>
            <a:ext cx="4267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b="1" u="sng">
                <a:solidFill>
                  <a:srgbClr val="7030A0"/>
                </a:solidFill>
              </a:rPr>
              <a:t>German U-Boat torpedoes </a:t>
            </a:r>
          </a:p>
          <a:p>
            <a:r>
              <a:rPr lang="en-US" sz="2400" b="1" u="sng">
                <a:solidFill>
                  <a:srgbClr val="7030A0"/>
                </a:solidFill>
              </a:rPr>
              <a:t>a British ship</a:t>
            </a:r>
          </a:p>
        </p:txBody>
      </p:sp>
    </p:spTree>
  </p:cSld>
  <p:clrMapOvr>
    <a:masterClrMapping/>
  </p:clrMapOvr>
  <p:transition advClick="0" advTm="20000">
    <p:wheel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>
            <a:hlinkClick r:id="rId2"/>
          </p:cNvPr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 b="7155"/>
          <a:stretch>
            <a:fillRect/>
          </a:stretch>
        </p:blipFill>
        <p:spPr>
          <a:xfrm>
            <a:off x="0" y="0"/>
            <a:ext cx="9144000" cy="5943600"/>
          </a:xfrm>
        </p:spPr>
      </p:pic>
      <p:sp>
        <p:nvSpPr>
          <p:cNvPr id="46083" name="TextBox 8"/>
          <p:cNvSpPr txBox="1">
            <a:spLocks noChangeArrowheads="1"/>
          </p:cNvSpPr>
          <p:nvPr/>
        </p:nvSpPr>
        <p:spPr bwMode="auto">
          <a:xfrm>
            <a:off x="152400" y="6096000"/>
            <a:ext cx="89154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latin typeface="Times New Roman" pitchFamily="18" charset="0"/>
              </a:rPr>
              <a:t>In 1915, a German submarine torpedoed the </a:t>
            </a:r>
            <a:r>
              <a:rPr lang="en-US" sz="2000" i="1">
                <a:latin typeface="Times New Roman" pitchFamily="18" charset="0"/>
                <a:hlinkClick r:id="rId4"/>
              </a:rPr>
              <a:t>Lusitania</a:t>
            </a:r>
            <a:r>
              <a:rPr lang="en-US" sz="2000">
                <a:latin typeface="Times New Roman" pitchFamily="18" charset="0"/>
              </a:rPr>
              <a:t>, a British passenger ship, killing approximately 1,200 people, including 128 Americans.</a:t>
            </a:r>
            <a:endParaRPr lang="en-US" sz="2000"/>
          </a:p>
        </p:txBody>
      </p:sp>
    </p:spTree>
  </p:cSld>
  <p:clrMapOvr>
    <a:masterClrMapping/>
  </p:clrMapOvr>
  <p:transition advTm="25000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smtClean="0"/>
          </a:p>
        </p:txBody>
      </p:sp>
      <p:pic>
        <p:nvPicPr>
          <p:cNvPr id="47107" name="Picture 4" descr="wwi2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7010400"/>
          </a:xfrm>
          <a:noFill/>
        </p:spPr>
      </p:pic>
    </p:spTree>
  </p:cSld>
  <p:clrMapOvr>
    <a:masterClrMapping/>
  </p:clrMapOvr>
  <p:transition advClick="0" advTm="15000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SPAD VII</a:t>
            </a:r>
          </a:p>
        </p:txBody>
      </p:sp>
      <p:pic>
        <p:nvPicPr>
          <p:cNvPr id="49155" name="Content Placeholder 3" descr="airplane_ spad VII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33500" y="1689100"/>
            <a:ext cx="6477000" cy="4348163"/>
          </a:xfrm>
        </p:spPr>
      </p:pic>
    </p:spTree>
  </p:cSld>
  <p:clrMapOvr>
    <a:masterClrMapping/>
  </p:clrMapOvr>
  <p:transition advClick="0" advTm="15000">
    <p:newsflash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smtClean="0"/>
              <a:t>Curtiss Jenny</a:t>
            </a:r>
            <a:br>
              <a:rPr lang="en-US" b="1" smtClean="0"/>
            </a:br>
            <a:endParaRPr lang="en-US" smtClean="0"/>
          </a:p>
        </p:txBody>
      </p:sp>
      <p:pic>
        <p:nvPicPr>
          <p:cNvPr id="50179" name="Content Placeholder 3" descr="airplane2_curtissJN4DJENNY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357313" y="1944688"/>
            <a:ext cx="6429375" cy="3836987"/>
          </a:xfrm>
        </p:spPr>
      </p:pic>
    </p:spTree>
  </p:cSld>
  <p:clrMapOvr>
    <a:masterClrMapping/>
  </p:clrMapOvr>
  <p:transition advClick="0" advTm="15000">
    <p:plus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5" descr="WWI in EUROPE 1914-19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3175"/>
            <a:ext cx="9144000" cy="686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Line 6"/>
          <p:cNvSpPr>
            <a:spLocks noChangeShapeType="1"/>
          </p:cNvSpPr>
          <p:nvPr/>
        </p:nvSpPr>
        <p:spPr bwMode="auto">
          <a:xfrm>
            <a:off x="2895600" y="1905000"/>
            <a:ext cx="3962400" cy="30480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792163"/>
          </a:xfrm>
        </p:spPr>
        <p:txBody>
          <a:bodyPr/>
          <a:lstStyle/>
          <a:p>
            <a:pPr eaLnBrk="1" hangingPunct="1"/>
            <a:r>
              <a:rPr lang="en-US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Tide Turns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066800"/>
            <a:ext cx="8305800" cy="5181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1917: Britain intercept German telegram to Mexico offering support if Mexico enters war on German side (</a:t>
            </a:r>
            <a:r>
              <a:rPr lang="en-US" sz="2800" b="1" i="1" dirty="0" smtClean="0">
                <a:solidFill>
                  <a:srgbClr val="FF0000"/>
                </a:solidFill>
              </a:rPr>
              <a:t>Zimmerman Telegram</a:t>
            </a:r>
            <a:r>
              <a:rPr lang="en-US" sz="2800" b="1" i="1" dirty="0" smtClean="0"/>
              <a:t>).</a:t>
            </a:r>
            <a:endParaRPr lang="en-US" sz="2800" b="1" dirty="0" smtClean="0"/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Mexico would attack U.S. from the southern border with German support.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U.S. already angry over Lusitania’s sinking in 1915, now fighting mad.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Germany resumes unrestricted submarine warfare &amp; U.S. enters war in 4/6/1917- brings 2 million troops to France.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dirty="0" smtClean="0"/>
              <a:t>U.S. troops stem tide in Argonne Forest in Sep-Nov 1918.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28600" y="1143000"/>
            <a:ext cx="8504238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900" dirty="0" smtClean="0"/>
              <a:t>By fall of 1918, Ottoman Empire &amp; Bulgaria had sued for peace &amp; Austria-Hungary’s government has collapsed as its subject nationalities finally revolted against Austrian-Hungary hegemony (togetherness)</a:t>
            </a:r>
          </a:p>
          <a:p>
            <a:pPr eaLnBrk="1" hangingPunct="1">
              <a:lnSpc>
                <a:spcPct val="90000"/>
              </a:lnSpc>
            </a:pPr>
            <a:r>
              <a:rPr lang="en-US" sz="2900" dirty="0" smtClean="0"/>
              <a:t>In Nov 1918, </a:t>
            </a:r>
            <a:r>
              <a:rPr lang="en-US" sz="2900" b="1" dirty="0" smtClean="0"/>
              <a:t>German generals convinced the German Kaiser to abdicate </a:t>
            </a:r>
            <a:r>
              <a:rPr lang="en-US" sz="2900" dirty="0" smtClean="0"/>
              <a:t>&amp; he fled to Holland. </a:t>
            </a:r>
          </a:p>
          <a:p>
            <a:pPr eaLnBrk="1" hangingPunct="1">
              <a:lnSpc>
                <a:spcPct val="90000"/>
              </a:lnSpc>
            </a:pPr>
            <a:r>
              <a:rPr lang="en-US" sz="2900" b="1" dirty="0" smtClean="0"/>
              <a:t>A provisional German government (</a:t>
            </a:r>
            <a:r>
              <a:rPr lang="en-US" sz="2900" b="1" dirty="0" smtClean="0">
                <a:solidFill>
                  <a:srgbClr val="FF0000"/>
                </a:solidFill>
              </a:rPr>
              <a:t>Weimar Republic</a:t>
            </a:r>
            <a:r>
              <a:rPr lang="en-US" sz="2900" b="1" dirty="0" smtClean="0"/>
              <a:t>) was created</a:t>
            </a:r>
            <a:r>
              <a:rPr lang="en-US" sz="2900" dirty="0" smtClean="0"/>
              <a:t> which sued for peace.</a:t>
            </a:r>
          </a:p>
          <a:p>
            <a:pPr eaLnBrk="1" hangingPunct="1">
              <a:lnSpc>
                <a:spcPct val="90000"/>
              </a:lnSpc>
            </a:pPr>
            <a:r>
              <a:rPr lang="en-US" sz="2900" dirty="0" smtClean="0"/>
              <a:t>The leaders met in Paris to discuss the post war world.</a:t>
            </a:r>
          </a:p>
          <a:p>
            <a:pPr eaLnBrk="1" hangingPunct="1">
              <a:lnSpc>
                <a:spcPct val="90000"/>
              </a:lnSpc>
            </a:pPr>
            <a:endParaRPr lang="en-US" sz="2800" dirty="0" smtClean="0"/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533400" y="228600"/>
            <a:ext cx="8229600" cy="79216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anchor="ctr"/>
          <a:lstStyle/>
          <a:p>
            <a:pPr algn="ctr">
              <a:defRPr/>
            </a:pPr>
            <a:r>
              <a:rPr lang="en-US" sz="4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Conclusion of Hostilities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ig_fou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38187"/>
            <a:ext cx="7974013" cy="611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Callout 2"/>
          <p:cNvSpPr/>
          <p:nvPr/>
        </p:nvSpPr>
        <p:spPr>
          <a:xfrm>
            <a:off x="7086600" y="304800"/>
            <a:ext cx="1905000" cy="1219200"/>
          </a:xfrm>
          <a:prstGeom prst="wedgeEllipseCallout">
            <a:avLst>
              <a:gd name="adj1" fmla="val -56279"/>
              <a:gd name="adj2" fmla="val 582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President Woodrow Wilson </a:t>
            </a:r>
            <a:r>
              <a:rPr lang="en-US" b="1" dirty="0" smtClean="0"/>
              <a:t>U.S.</a:t>
            </a:r>
            <a:endParaRPr lang="en-US" b="1" dirty="0"/>
          </a:p>
        </p:txBody>
      </p:sp>
      <p:sp>
        <p:nvSpPr>
          <p:cNvPr id="4" name="Oval Callout 3"/>
          <p:cNvSpPr/>
          <p:nvPr/>
        </p:nvSpPr>
        <p:spPr>
          <a:xfrm>
            <a:off x="381000" y="838200"/>
            <a:ext cx="1905000" cy="914400"/>
          </a:xfrm>
          <a:prstGeom prst="wedgeEllipseCallout">
            <a:avLst>
              <a:gd name="adj1" fmla="val 33813"/>
              <a:gd name="adj2" fmla="val 809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David Lloyd George of </a:t>
            </a:r>
            <a:r>
              <a:rPr lang="en-US" b="1" dirty="0" smtClean="0"/>
              <a:t>Britain</a:t>
            </a:r>
            <a:endParaRPr lang="en-US" b="1" dirty="0"/>
          </a:p>
        </p:txBody>
      </p:sp>
      <p:sp>
        <p:nvSpPr>
          <p:cNvPr id="5" name="Oval Callout 4"/>
          <p:cNvSpPr/>
          <p:nvPr/>
        </p:nvSpPr>
        <p:spPr>
          <a:xfrm>
            <a:off x="2362200" y="457200"/>
            <a:ext cx="2286000" cy="1219200"/>
          </a:xfrm>
          <a:prstGeom prst="wedgeEllipseCallout">
            <a:avLst>
              <a:gd name="adj1" fmla="val -23664"/>
              <a:gd name="adj2" fmla="val 8112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/>
              <a:t>Vittorio Emanuele Orlando of </a:t>
            </a:r>
            <a:r>
              <a:rPr lang="pt-BR" b="1" dirty="0" smtClean="0"/>
              <a:t>Italy</a:t>
            </a:r>
            <a:endParaRPr lang="en-US" b="1" dirty="0"/>
          </a:p>
        </p:txBody>
      </p:sp>
      <p:sp>
        <p:nvSpPr>
          <p:cNvPr id="7" name="Oval Callout 6"/>
          <p:cNvSpPr/>
          <p:nvPr/>
        </p:nvSpPr>
        <p:spPr>
          <a:xfrm>
            <a:off x="4724400" y="381000"/>
            <a:ext cx="2286000" cy="1219200"/>
          </a:xfrm>
          <a:prstGeom prst="wedgeEllipseCallout">
            <a:avLst>
              <a:gd name="adj1" fmla="val -15664"/>
              <a:gd name="adj2" fmla="val 799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Georges Clemenceau of </a:t>
            </a:r>
            <a:r>
              <a:rPr lang="en-US" b="1" dirty="0" smtClean="0"/>
              <a:t>France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Treaty of Versailles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0" y="2590800"/>
            <a:ext cx="9144000" cy="40386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>War-Guilt Clause </a:t>
            </a:r>
            <a:r>
              <a:rPr lang="en-US" sz="2800" b="1" dirty="0" smtClean="0">
                <a:solidFill>
                  <a:srgbClr val="FF0000"/>
                </a:solidFill>
              </a:rPr>
              <a:t>(Article 231</a:t>
            </a:r>
            <a:r>
              <a:rPr lang="en-US" sz="2800" b="1" dirty="0" smtClean="0">
                <a:solidFill>
                  <a:srgbClr val="FF0000"/>
                </a:solidFill>
              </a:rPr>
              <a:t>) - </a:t>
            </a:r>
            <a:r>
              <a:rPr lang="en-US" sz="2400" b="1" smtClean="0">
                <a:solidFill>
                  <a:srgbClr val="FF0000"/>
                </a:solidFill>
              </a:rPr>
              <a:t>Germany </a:t>
            </a:r>
            <a:r>
              <a:rPr lang="en-US" sz="2400" b="1" smtClean="0">
                <a:solidFill>
                  <a:srgbClr val="FF0000"/>
                </a:solidFill>
              </a:rPr>
              <a:t>accepts</a:t>
            </a:r>
            <a:br>
              <a:rPr lang="en-US" sz="2400" b="1" smtClean="0">
                <a:solidFill>
                  <a:srgbClr val="FF0000"/>
                </a:solidFill>
              </a:rPr>
            </a:br>
            <a:r>
              <a:rPr lang="en-US" sz="2400" b="1" smtClean="0">
                <a:solidFill>
                  <a:srgbClr val="FF0000"/>
                </a:solidFill>
              </a:rPr>
              <a:t>full blame </a:t>
            </a:r>
            <a:r>
              <a:rPr lang="en-US" sz="2400" b="1" dirty="0" smtClean="0">
                <a:solidFill>
                  <a:srgbClr val="FF0000"/>
                </a:solidFill>
              </a:rPr>
              <a:t>for WWI</a:t>
            </a:r>
            <a:endParaRPr lang="en-US" sz="2800" b="1" dirty="0" smtClean="0">
              <a:solidFill>
                <a:srgbClr val="FF0000"/>
              </a:solidFill>
            </a:endParaRPr>
          </a:p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>Germany pays all costs of the war in Allied countries</a:t>
            </a:r>
            <a:r>
              <a:rPr lang="en-US" sz="2800" b="1" dirty="0" smtClean="0"/>
              <a:t> </a:t>
            </a:r>
            <a:r>
              <a:rPr lang="en-US" sz="2400" dirty="0" smtClean="0"/>
              <a:t>(including civilian damages, pensions for widows, etc.) estimated to be 33 billion over 30 yrs.</a:t>
            </a:r>
            <a:endParaRPr lang="en-US" sz="2800" dirty="0" smtClean="0"/>
          </a:p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>Germany loses her Colonies</a:t>
            </a:r>
            <a:r>
              <a:rPr lang="en-US" sz="2800" b="1" dirty="0" smtClean="0"/>
              <a:t>; </a:t>
            </a:r>
            <a:r>
              <a:rPr lang="en-US" sz="2400" dirty="0" smtClean="0"/>
              <a:t>Alsace &amp; Lorraine to France; Schleswig to Denmark, E. Prussia to Poland</a:t>
            </a:r>
            <a:endParaRPr lang="en-US" sz="2800" dirty="0" smtClean="0"/>
          </a:p>
          <a:p>
            <a:pPr eaLnBrk="1" hangingPunct="1"/>
            <a:r>
              <a:rPr lang="en-US" sz="2800" b="1" dirty="0" smtClean="0">
                <a:solidFill>
                  <a:srgbClr val="FF0000"/>
                </a:solidFill>
              </a:rPr>
              <a:t>German Army &amp; Navy reduced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to 100K &amp; prohibited manufacturing armored cars, tanks, submarines, airplanes, and poison gas </a:t>
            </a:r>
            <a:endParaRPr lang="en-US" sz="2800" dirty="0" smtClean="0"/>
          </a:p>
        </p:txBody>
      </p:sp>
      <p:pic>
        <p:nvPicPr>
          <p:cNvPr id="107522" name="Picture 2" descr="http://cdn.history.com/sites/2/2014/01/treaty-of-versailles-H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838200"/>
            <a:ext cx="5219700" cy="170595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www.historyplace.com/worldwar2/riseofhitler/hitler-ww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578794" cy="6858000"/>
          </a:xfrm>
          <a:prstGeom prst="rect">
            <a:avLst/>
          </a:prstGeom>
          <a:noFill/>
        </p:spPr>
      </p:pic>
      <p:pic>
        <p:nvPicPr>
          <p:cNvPr id="111620" name="Picture 4" descr="http://i.dailymail.co.uk/i/pix/2011/10/21/article-2051829-001CB22A00000258-825_468x5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733" y="0"/>
            <a:ext cx="5357267" cy="6858000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1447800" y="5562600"/>
            <a:ext cx="599395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The Rise of Hitler</a:t>
            </a:r>
            <a:endParaRPr lang="en-US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-0.25 0  E" pathEditMode="relative" ptsTypes="">
                                      <p:cBhvr>
                                        <p:cTn id="11" dur="2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-0.33302  E" pathEditMode="relative" ptsTypes="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3|0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2|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5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.4|0.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0.1|0.2|0.2|0.2|0.2|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0.3|0.2|0.2|0.2|0.2|0.2|0.2|0.2|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0.2|0.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1449</TotalTime>
  <Words>1065</Words>
  <Application>Microsoft Office PowerPoint</Application>
  <PresentationFormat>On-screen Show (4:3)</PresentationFormat>
  <Paragraphs>210</Paragraphs>
  <Slides>49</Slides>
  <Notes>37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0" baseType="lpstr">
      <vt:lpstr>Office Theme</vt:lpstr>
      <vt:lpstr>PowerPoint Presentation</vt:lpstr>
      <vt:lpstr>GENERAL INFORMATION ABOUT WWI</vt:lpstr>
      <vt:lpstr>PowerPoint Presentation</vt:lpstr>
      <vt:lpstr>PowerPoint Presentation</vt:lpstr>
      <vt:lpstr>MAINS Causes</vt:lpstr>
      <vt:lpstr>MILITARISM</vt:lpstr>
      <vt:lpstr>Triple Alliance vs. Triple Entente</vt:lpstr>
      <vt:lpstr>Alliances</vt:lpstr>
      <vt:lpstr>Nationalism</vt:lpstr>
      <vt:lpstr>Nationalism</vt:lpstr>
      <vt:lpstr>Imperialism</vt:lpstr>
      <vt:lpstr>Imperialism</vt:lpstr>
      <vt:lpstr>European Conquest of Africa</vt:lpstr>
      <vt:lpstr>PowerPoint Presentation</vt:lpstr>
      <vt:lpstr>The “Spark”</vt:lpstr>
      <vt:lpstr>PowerPoint Presentation</vt:lpstr>
      <vt:lpstr>Assassination</vt:lpstr>
      <vt:lpstr>Austrian Archduke Franz Ferdinand was killed in Bosnia by a Serbian nationalist group called the Black Hand who believed that Bosnia should belong to Serbia. </vt:lpstr>
      <vt:lpstr>PowerPoint Presentation</vt:lpstr>
      <vt:lpstr>Domino Effect</vt:lpstr>
      <vt:lpstr>Domino Effect</vt:lpstr>
      <vt:lpstr>Central Powers</vt:lpstr>
      <vt:lpstr>Why was WWI a Stalemate?</vt:lpstr>
      <vt:lpstr>What new weapons were used in WWI?</vt:lpstr>
      <vt:lpstr>Trench Warfare</vt:lpstr>
      <vt:lpstr>THE TRENCH SYSTEM</vt:lpstr>
      <vt:lpstr>PowerPoint Presentation</vt:lpstr>
      <vt:lpstr>PowerPoint Presentation</vt:lpstr>
      <vt:lpstr>LIFE IN THE TRENCHES</vt:lpstr>
      <vt:lpstr>PowerPoint Presentation</vt:lpstr>
      <vt:lpstr>“Death is Everywhere”</vt:lpstr>
      <vt:lpstr>PowerPoint Presentation</vt:lpstr>
      <vt:lpstr>OTHER WWI TECHNOLOGY &amp; WEAPONRY</vt:lpstr>
      <vt:lpstr>PowerPoint Presentation</vt:lpstr>
      <vt:lpstr>“BIG BERTHA”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SPAD VII</vt:lpstr>
      <vt:lpstr>Curtiss Jenny </vt:lpstr>
      <vt:lpstr>PowerPoint Presentation</vt:lpstr>
      <vt:lpstr>The Tide Turns</vt:lpstr>
      <vt:lpstr>PowerPoint Presentation</vt:lpstr>
      <vt:lpstr>PowerPoint Presentation</vt:lpstr>
      <vt:lpstr>Treaty of Versailles</vt:lpstr>
      <vt:lpstr>PowerPoint Presentation</vt:lpstr>
    </vt:vector>
  </TitlesOfParts>
  <Company>Goshen Community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Causes of WWI – MANIA!</dc:title>
  <dc:creator>User</dc:creator>
  <cp:lastModifiedBy>Tokio Marine Management</cp:lastModifiedBy>
  <cp:revision>128</cp:revision>
  <dcterms:created xsi:type="dcterms:W3CDTF">2009-03-20T15:54:10Z</dcterms:created>
  <dcterms:modified xsi:type="dcterms:W3CDTF">2017-02-06T18:12:05Z</dcterms:modified>
</cp:coreProperties>
</file>