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1" autoAdjust="0"/>
    <p:restoredTop sz="94660"/>
  </p:normalViewPr>
  <p:slideViewPr>
    <p:cSldViewPr>
      <p:cViewPr varScale="1">
        <p:scale>
          <a:sx n="68" d="100"/>
          <a:sy n="68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4A8-9F40-4B2A-B5DA-AFD252CF1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5C13-FDD6-413A-B114-CB55F9814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D55D-57CD-4D76-AB91-D08B5A40A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0227-D354-40C6-AB33-FA751FC99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1400-ACC6-4642-9472-A3782BB9D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6F2D-B376-4653-9F60-F93EECB78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2590-7D02-4330-9E0F-642761BB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F4186-0625-4EEE-BC58-855ED3BED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DF52-BAE4-4F6B-A8B3-1DC4F75F15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1086-A06A-417D-A748-5FFDC9E22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04A5369-EE30-4B53-8054-6F986768C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DB0AD8-69D4-4B77-9CB0-4ACEC38C0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736725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</a:rPr>
              <a:t>P</a:t>
            </a:r>
            <a:r>
              <a:rPr lang="en-US" sz="11500" dirty="0"/>
              <a:t>.</a:t>
            </a:r>
            <a:r>
              <a:rPr lang="en-US" sz="11500" dirty="0">
                <a:solidFill>
                  <a:srgbClr val="FF0000"/>
                </a:solidFill>
              </a:rPr>
              <a:t>E</a:t>
            </a:r>
            <a:r>
              <a:rPr lang="en-US" sz="11500" dirty="0"/>
              <a:t>.</a:t>
            </a:r>
            <a:r>
              <a:rPr lang="en-US" sz="11500" dirty="0">
                <a:solidFill>
                  <a:srgbClr val="FF0000"/>
                </a:solidFill>
              </a:rPr>
              <a:t>R</a:t>
            </a:r>
            <a:r>
              <a:rPr lang="en-US" sz="11500" dirty="0"/>
              <a:t>.</a:t>
            </a:r>
            <a:r>
              <a:rPr lang="en-US" sz="11500" dirty="0">
                <a:solidFill>
                  <a:srgbClr val="FF0000"/>
                </a:solidFill>
              </a:rPr>
              <a:t>S</a:t>
            </a:r>
            <a:r>
              <a:rPr lang="en-US" sz="11500" dirty="0"/>
              <a:t>.</a:t>
            </a:r>
            <a:r>
              <a:rPr lang="en-US" sz="11500" dirty="0">
                <a:solidFill>
                  <a:srgbClr val="FF0000"/>
                </a:solidFill>
              </a:rPr>
              <a:t>I</a:t>
            </a:r>
            <a:r>
              <a:rPr lang="en-US" sz="11500" dirty="0"/>
              <a:t>.</a:t>
            </a:r>
            <a:r>
              <a:rPr lang="en-US" sz="115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105400"/>
            <a:ext cx="8077200" cy="1499616"/>
          </a:xfrm>
        </p:spPr>
        <p:txBody>
          <a:bodyPr>
            <a:normAutofit/>
          </a:bodyPr>
          <a:lstStyle/>
          <a:p>
            <a:r>
              <a:rPr lang="en-US" sz="3600" dirty="0"/>
              <a:t>This is a guide to help you obtain </a:t>
            </a:r>
            <a:r>
              <a:rPr lang="en-US" sz="3600" dirty="0" smtClean="0"/>
              <a:t>better analysis of historical texts and concepts.</a:t>
            </a:r>
            <a:endParaRPr lang="en-US" sz="3600" dirty="0"/>
          </a:p>
        </p:txBody>
      </p:sp>
      <p:pic>
        <p:nvPicPr>
          <p:cNvPr id="2057" name="Picture 9" descr="http://shadowofthelion.com/wp-content/uploads/2014/03/ancient-king-persia-11141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P.E.R.S.I.A</a:t>
            </a:r>
            <a:r>
              <a:rPr lang="en-US" dirty="0"/>
              <a:t> </a:t>
            </a:r>
            <a:r>
              <a:rPr lang="en-US" dirty="0" smtClean="0"/>
              <a:t> is </a:t>
            </a:r>
            <a:r>
              <a:rPr lang="en-US" dirty="0"/>
              <a:t>an Acronym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229600" cy="1066799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en-US" dirty="0"/>
              <a:t>Meaning each letter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word </a:t>
            </a:r>
            <a:r>
              <a:rPr lang="en-US" dirty="0"/>
              <a:t>stands for something else.</a:t>
            </a:r>
          </a:p>
        </p:txBody>
      </p:sp>
      <p:pic>
        <p:nvPicPr>
          <p:cNvPr id="27657" name="Picture 9" descr="http://us.cdn4.123rf.com/168nwm/bbbar/bbbar1112/bbbar111200191/11690882-team-acronym-together-everyone-achieves-more--teamwork-motivation-concept-of-chalk-handwriting-on-a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200"/>
            <a:ext cx="2590800" cy="3886200"/>
          </a:xfrm>
          <a:prstGeom prst="rect">
            <a:avLst/>
          </a:prstGeom>
          <a:noFill/>
        </p:spPr>
      </p:pic>
      <p:pic>
        <p:nvPicPr>
          <p:cNvPr id="27659" name="Picture 11" descr="http://www.aprilsmith.org/uploads/6/8/3/4/6834889/8051799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95600"/>
            <a:ext cx="4991100" cy="37433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48200" y="2895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Causes of World War I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stands for…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524000"/>
            <a:ext cx="8540750" cy="14478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</a:pPr>
            <a:r>
              <a:rPr lang="en-US" sz="7700" b="1" dirty="0" smtClean="0"/>
              <a:t>Political </a:t>
            </a:r>
            <a:endParaRPr lang="en-US" sz="7700" b="1" dirty="0"/>
          </a:p>
          <a:p>
            <a:pPr algn="ctr">
              <a:buFont typeface="Arial" charset="0"/>
              <a:buNone/>
            </a:pPr>
            <a:r>
              <a:rPr lang="en-US" i="1" dirty="0"/>
              <a:t>meaning </a:t>
            </a:r>
            <a:r>
              <a:rPr lang="en-US" i="1" dirty="0" smtClean="0"/>
              <a:t>anything to do with government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276600"/>
            <a:ext cx="1327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Military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5943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5715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Types of Government</a:t>
            </a:r>
            <a:endParaRPr lang="en-US" sz="2800" dirty="0"/>
          </a:p>
        </p:txBody>
      </p:sp>
      <p:pic>
        <p:nvPicPr>
          <p:cNvPr id="3082" name="Picture 10" descr="http://www.archives.gov/exhibits/featured_documents/magna_carta/images/after-restoration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505200"/>
            <a:ext cx="1371600" cy="2542636"/>
          </a:xfrm>
          <a:prstGeom prst="rect">
            <a:avLst/>
          </a:prstGeom>
          <a:noFill/>
        </p:spPr>
      </p:pic>
      <p:pic>
        <p:nvPicPr>
          <p:cNvPr id="3084" name="Picture 12" descr="http://amarketplaceofideas.com/wp-content/uploads/2009/01/spectrum-of-types-govern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00400"/>
            <a:ext cx="3771900" cy="2476501"/>
          </a:xfrm>
          <a:prstGeom prst="rect">
            <a:avLst/>
          </a:prstGeom>
          <a:noFill/>
        </p:spPr>
      </p:pic>
      <p:pic>
        <p:nvPicPr>
          <p:cNvPr id="3086" name="Picture 14" descr="https://familysearch.org/learn/wiki/en/images/2/2f/British_Militar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2410479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 stands for… 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71600"/>
            <a:ext cx="8229600" cy="1349009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sz="4400" b="1" dirty="0" smtClean="0"/>
              <a:t>Economics</a:t>
            </a:r>
            <a:r>
              <a:rPr lang="en-US" b="1" dirty="0" smtClean="0"/>
              <a:t> </a:t>
            </a:r>
            <a:endParaRPr lang="en-US" i="1" dirty="0"/>
          </a:p>
          <a:p>
            <a:pPr algn="ctr">
              <a:buFont typeface="Arial" charset="0"/>
              <a:buNone/>
            </a:pPr>
            <a:r>
              <a:rPr lang="en-US" i="1" dirty="0"/>
              <a:t>meaning </a:t>
            </a:r>
            <a:r>
              <a:rPr lang="en-US" i="1" dirty="0" smtClean="0"/>
              <a:t>anything to do with trade</a:t>
            </a:r>
            <a:endParaRPr lang="en-US" i="1" dirty="0"/>
          </a:p>
        </p:txBody>
      </p:sp>
      <p:pic>
        <p:nvPicPr>
          <p:cNvPr id="20494" name="Picture 14" descr="http://b68389.medialib.glogster.com/media/e48dcdf3e32e4432a969fd6d2602956f8d05ce2959edc68b38deacdefafc7d39/trade-routes-of-ancient-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381500" cy="3188758"/>
          </a:xfrm>
          <a:prstGeom prst="rect">
            <a:avLst/>
          </a:prstGeom>
          <a:noFill/>
        </p:spPr>
      </p:pic>
      <p:pic>
        <p:nvPicPr>
          <p:cNvPr id="20496" name="Picture 16" descr="http://c3e308.medialib.glogster.com/media/ae/aea2d5c62706b85007ac49bbb4adbd5793082cefa223ea66b4258ce1ea3b93bb/triangle-trade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4163961" cy="29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stands for…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47800"/>
            <a:ext cx="8229600" cy="182880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sz="4400" b="1" dirty="0" smtClean="0"/>
              <a:t>Religion</a:t>
            </a:r>
            <a:endParaRPr lang="en-US" sz="4400" b="1" dirty="0"/>
          </a:p>
          <a:p>
            <a:pPr algn="ctr">
              <a:buFont typeface="Arial" charset="0"/>
              <a:buNone/>
            </a:pPr>
            <a:r>
              <a:rPr lang="en-US" dirty="0"/>
              <a:t>meaning a strong spiritual belief or faith followed within </a:t>
            </a:r>
            <a:r>
              <a:rPr lang="en-US" dirty="0" smtClean="0"/>
              <a:t>a country/nation/state</a:t>
            </a:r>
            <a:endParaRPr lang="en-US" b="1" dirty="0"/>
          </a:p>
        </p:txBody>
      </p:sp>
      <p:pic>
        <p:nvPicPr>
          <p:cNvPr id="21511" name="Picture 7" descr="j0300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581400"/>
            <a:ext cx="1798638" cy="1706563"/>
          </a:xfrm>
          <a:prstGeom prst="rect">
            <a:avLst/>
          </a:prstGeom>
          <a:noFill/>
        </p:spPr>
      </p:pic>
      <p:pic>
        <p:nvPicPr>
          <p:cNvPr id="21514" name="Picture 10" descr="http://bhaktivedantacollege.com/wp-content/uploads/2013/10/depositphotos_5323634-Five-Major-World-Religions-on-Arrow-Sig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109803" cy="3133725"/>
          </a:xfrm>
          <a:prstGeom prst="rect">
            <a:avLst/>
          </a:prstGeom>
          <a:noFill/>
        </p:spPr>
      </p:pic>
      <p:pic>
        <p:nvPicPr>
          <p:cNvPr id="21516" name="Picture 12" descr="http://shintoreligion.wikispaces.com/file/view/Shinto_copy.jpg/156384615/411x614/Shinto_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352800"/>
            <a:ext cx="1344649" cy="2009304"/>
          </a:xfrm>
          <a:prstGeom prst="rect">
            <a:avLst/>
          </a:prstGeom>
          <a:noFill/>
        </p:spPr>
      </p:pic>
      <p:pic>
        <p:nvPicPr>
          <p:cNvPr id="21518" name="Picture 14" descr="http://khanlearning.weebly.com/uploads/1/3/8/8/13884014/8227267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5410200"/>
            <a:ext cx="5667375" cy="121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stands for… 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47801"/>
            <a:ext cx="8229600" cy="167640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en-US" sz="4800" b="1" dirty="0" smtClean="0"/>
              <a:t>Social</a:t>
            </a:r>
            <a:endParaRPr lang="en-US" sz="4800" b="1" dirty="0"/>
          </a:p>
          <a:p>
            <a:pPr algn="ctr">
              <a:buFont typeface="Arial" charset="0"/>
              <a:buNone/>
            </a:pPr>
            <a:r>
              <a:rPr lang="en-US" i="1" dirty="0" smtClean="0"/>
              <a:t>Anything to do with people, society, </a:t>
            </a:r>
            <a:br>
              <a:rPr lang="en-US" i="1" dirty="0" smtClean="0"/>
            </a:br>
            <a:r>
              <a:rPr lang="en-US" i="1" dirty="0" smtClean="0"/>
              <a:t>culture, social class</a:t>
            </a:r>
            <a:endParaRPr lang="en-US" i="1" dirty="0"/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1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 </a:t>
            </a:r>
            <a:r>
              <a:rPr lang="en-US" dirty="0"/>
              <a:t>stands for…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447801"/>
            <a:ext cx="8229600" cy="160020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en-US" sz="4000" b="1" dirty="0" smtClean="0"/>
              <a:t>Intellectual</a:t>
            </a:r>
            <a:endParaRPr lang="en-US" sz="4000" b="1" dirty="0"/>
          </a:p>
          <a:p>
            <a:pPr algn="ctr">
              <a:buFont typeface="Arial" charset="0"/>
              <a:buNone/>
            </a:pPr>
            <a:r>
              <a:rPr lang="en-US" i="1" dirty="0" smtClean="0"/>
              <a:t>Anything to do with education, the arts, </a:t>
            </a:r>
            <a:br>
              <a:rPr lang="en-US" i="1" dirty="0" smtClean="0"/>
            </a:br>
            <a:r>
              <a:rPr lang="en-US" i="1" dirty="0" smtClean="0"/>
              <a:t>science, and technology.</a:t>
            </a:r>
            <a:endParaRPr lang="en-US" i="1" dirty="0"/>
          </a:p>
        </p:txBody>
      </p:sp>
      <p:pic>
        <p:nvPicPr>
          <p:cNvPr id="23562" name="Picture 10" descr="http://classes.design.ucla.edu/Spring07/9-1/uploaded_images/0789207133-789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2828925" cy="3743325"/>
          </a:xfrm>
          <a:prstGeom prst="rect">
            <a:avLst/>
          </a:prstGeom>
          <a:noFill/>
        </p:spPr>
      </p:pic>
      <p:pic>
        <p:nvPicPr>
          <p:cNvPr id="23564" name="Picture 12" descr="http://www.orbisglobal.com/wp-content/uploads/2011/08/learning_art_sci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71800"/>
            <a:ext cx="5257800" cy="370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stands for…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447801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" charset="0"/>
              <a:buNone/>
            </a:pPr>
            <a:r>
              <a:rPr lang="en-US" sz="4400" b="1" dirty="0" smtClean="0"/>
              <a:t>Area</a:t>
            </a:r>
            <a:endParaRPr lang="en-US" sz="4400" b="1" dirty="0"/>
          </a:p>
          <a:p>
            <a:pPr>
              <a:buFont typeface="Arial" charset="0"/>
              <a:buNone/>
            </a:pPr>
            <a:r>
              <a:rPr lang="en-US" dirty="0"/>
              <a:t>Meaning the geographic location of a particular </a:t>
            </a:r>
            <a:r>
              <a:rPr lang="en-US" dirty="0" smtClean="0"/>
              <a:t>country and the effects geography has on it.</a:t>
            </a:r>
            <a:endParaRPr lang="en-US" dirty="0"/>
          </a:p>
        </p:txBody>
      </p:sp>
      <p:pic>
        <p:nvPicPr>
          <p:cNvPr id="24584" name="Picture 8" descr="http://upload.wikimedia.org/wikipedia/en/f/fc/Ggas_human_s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2362200" cy="3456878"/>
          </a:xfrm>
          <a:prstGeom prst="rect">
            <a:avLst/>
          </a:prstGeom>
          <a:noFill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24200"/>
            <a:ext cx="5410200" cy="353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75191"/>
            <a:ext cx="4953000" cy="462560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Complete the </a:t>
            </a:r>
            <a:r>
              <a:rPr lang="en-US" b="1" dirty="0" smtClean="0">
                <a:solidFill>
                  <a:srgbClr val="FF0000"/>
                </a:solidFill>
              </a:rPr>
              <a:t>PERSIA</a:t>
            </a:r>
            <a:r>
              <a:rPr lang="en-US" dirty="0" smtClean="0"/>
              <a:t> worksheet assigning a category to each passage.</a:t>
            </a:r>
            <a:endParaRPr lang="en-US" dirty="0"/>
          </a:p>
        </p:txBody>
      </p:sp>
      <p:pic>
        <p:nvPicPr>
          <p:cNvPr id="51202" name="Picture 2" descr="http://sd.keepcalm-o-matic.co.uk/i/keep-calm-its-activity-tim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810000" cy="44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323</TotalTime>
  <Words>134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Tahoma</vt:lpstr>
      <vt:lpstr>Times New Roman</vt:lpstr>
      <vt:lpstr>Wingdings</vt:lpstr>
      <vt:lpstr>Module</vt:lpstr>
      <vt:lpstr>P.E.R.S.I.A</vt:lpstr>
      <vt:lpstr>P.E.R.S.I.A  is an Acronym</vt:lpstr>
      <vt:lpstr>P stands for…</vt:lpstr>
      <vt:lpstr>E stands for… </vt:lpstr>
      <vt:lpstr>R stands for…</vt:lpstr>
      <vt:lpstr>S stands for… </vt:lpstr>
      <vt:lpstr>I stands for…</vt:lpstr>
      <vt:lpstr>A stands for…</vt:lpstr>
      <vt:lpstr>Activity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P.E.R.S.I.A</dc:title>
  <dc:creator>Sara Miraldi</dc:creator>
  <cp:lastModifiedBy>Alex Ott</cp:lastModifiedBy>
  <cp:revision>29</cp:revision>
  <dcterms:created xsi:type="dcterms:W3CDTF">2009-09-01T17:34:32Z</dcterms:created>
  <dcterms:modified xsi:type="dcterms:W3CDTF">2015-01-25T01:43:48Z</dcterms:modified>
</cp:coreProperties>
</file>