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4"/>
  </p:notesMasterIdLst>
  <p:sldIdLst>
    <p:sldId id="256" r:id="rId2"/>
    <p:sldId id="258" r:id="rId3"/>
    <p:sldId id="270" r:id="rId4"/>
    <p:sldId id="259" r:id="rId5"/>
    <p:sldId id="271" r:id="rId6"/>
    <p:sldId id="260" r:id="rId7"/>
    <p:sldId id="278" r:id="rId8"/>
    <p:sldId id="262" r:id="rId9"/>
    <p:sldId id="261" r:id="rId10"/>
    <p:sldId id="279" r:id="rId11"/>
    <p:sldId id="263" r:id="rId12"/>
    <p:sldId id="264" r:id="rId13"/>
    <p:sldId id="276" r:id="rId14"/>
    <p:sldId id="281" r:id="rId15"/>
    <p:sldId id="265" r:id="rId16"/>
    <p:sldId id="266" r:id="rId17"/>
    <p:sldId id="288" r:id="rId18"/>
    <p:sldId id="267" r:id="rId19"/>
    <p:sldId id="295" r:id="rId20"/>
    <p:sldId id="296" r:id="rId21"/>
    <p:sldId id="297" r:id="rId22"/>
    <p:sldId id="298" r:id="rId23"/>
    <p:sldId id="300" r:id="rId24"/>
    <p:sldId id="305" r:id="rId25"/>
    <p:sldId id="306" r:id="rId26"/>
    <p:sldId id="307" r:id="rId27"/>
    <p:sldId id="308" r:id="rId28"/>
    <p:sldId id="309" r:id="rId29"/>
    <p:sldId id="314" r:id="rId30"/>
    <p:sldId id="315" r:id="rId31"/>
    <p:sldId id="316" r:id="rId32"/>
    <p:sldId id="317" r:id="rId33"/>
  </p:sldIdLst>
  <p:sldSz cx="9144000" cy="6858000" type="screen4x3"/>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366"/>
    <a:srgbClr val="40629A"/>
    <a:srgbClr val="2B67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4" d="100"/>
          <a:sy n="104" d="100"/>
        </p:scale>
        <p:origin x="-9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8D0E90-84CF-462A-A487-671A2EEE9214}" type="datetimeFigureOut">
              <a:rPr lang="en-US" smtClean="0"/>
              <a:pPr/>
              <a:t>10/26/2015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2A1091-1717-4DF9-B428-507484AABEB5}" type="slidenum">
              <a:rPr lang="en-US" smtClean="0"/>
              <a:pPr/>
              <a:t>‹#›</a:t>
            </a:fld>
            <a:endParaRPr lang="en-US"/>
          </a:p>
        </p:txBody>
      </p:sp>
    </p:spTree>
    <p:extLst>
      <p:ext uri="{BB962C8B-B14F-4D97-AF65-F5344CB8AC3E}">
        <p14:creationId xmlns:p14="http://schemas.microsoft.com/office/powerpoint/2010/main" val="2820260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8FB1B3-2C46-412F-A2A0-087C9226DEB9}" type="slidenum">
              <a:rPr lang="en-US" altLang="en-US"/>
              <a:pPr/>
              <a:t>14</a:t>
            </a:fld>
            <a:endParaRPr lang="en-US" altLang="en-US"/>
          </a:p>
        </p:txBody>
      </p:sp>
      <p:sp>
        <p:nvSpPr>
          <p:cNvPr id="26626" name="Rectangle 2"/>
          <p:cNvSpPr>
            <a:spLocks noRo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45F0CC-45E4-4173-8D02-78F1DD90143A}" type="slidenum">
              <a:rPr lang="en-US" altLang="en-US"/>
              <a:pPr/>
              <a:t>17</a:t>
            </a:fld>
            <a:endParaRPr lang="en-US" altLang="en-US"/>
          </a:p>
        </p:txBody>
      </p:sp>
      <p:sp>
        <p:nvSpPr>
          <p:cNvPr id="19458" name="Rectangle 2"/>
          <p:cNvSpPr>
            <a:spLocks noRo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7F4BFA-E05C-4DBA-AAA9-4AA015D0B298}" type="slidenum">
              <a:rPr lang="en-US" altLang="en-US"/>
              <a:pPr/>
              <a:t>19</a:t>
            </a:fld>
            <a:endParaRPr lang="en-US" altLang="en-US"/>
          </a:p>
        </p:txBody>
      </p:sp>
      <p:sp>
        <p:nvSpPr>
          <p:cNvPr id="146434" name="Rectangle 2"/>
          <p:cNvSpPr>
            <a:spLocks noRot="1" noChangeArrowheads="1" noTextEdit="1"/>
          </p:cNvSpPr>
          <p:nvPr>
            <p:ph type="sldImg"/>
          </p:nvPr>
        </p:nvSpPr>
        <p:spPr>
          <a:ln/>
        </p:spPr>
      </p:sp>
      <p:sp>
        <p:nvSpPr>
          <p:cNvPr id="1464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88033E-01BC-4558-B5C1-C86BAA888206}" type="slidenum">
              <a:rPr lang="en-US" altLang="en-US"/>
              <a:pPr/>
              <a:t>20</a:t>
            </a:fld>
            <a:endParaRPr lang="en-US" altLang="en-US"/>
          </a:p>
        </p:txBody>
      </p:sp>
      <p:sp>
        <p:nvSpPr>
          <p:cNvPr id="136194" name="Rectangle 2"/>
          <p:cNvSpPr>
            <a:spLocks noRot="1" noChangeArrowheads="1" noTextEdit="1"/>
          </p:cNvSpPr>
          <p:nvPr>
            <p:ph type="sldImg"/>
          </p:nvPr>
        </p:nvSpPr>
        <p:spPr>
          <a:ln/>
        </p:spPr>
      </p:sp>
      <p:sp>
        <p:nvSpPr>
          <p:cNvPr id="1361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E6AFC2-D75C-47F8-A0B2-0373B13E14C4}" type="slidenum">
              <a:rPr lang="en-US" altLang="en-US"/>
              <a:pPr/>
              <a:t>21</a:t>
            </a:fld>
            <a:endParaRPr lang="en-US" altLang="en-US"/>
          </a:p>
        </p:txBody>
      </p:sp>
      <p:sp>
        <p:nvSpPr>
          <p:cNvPr id="45058" name="Rectangle 2"/>
          <p:cNvSpPr>
            <a:spLocks noRo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64A652-6E3D-40C9-B608-5AA6C44A8C2C}" type="slidenum">
              <a:rPr lang="en-US" altLang="en-US"/>
              <a:pPr/>
              <a:t>22</a:t>
            </a:fld>
            <a:endParaRPr lang="en-US" altLang="en-US"/>
          </a:p>
        </p:txBody>
      </p:sp>
      <p:sp>
        <p:nvSpPr>
          <p:cNvPr id="76802" name="Rectangle 2"/>
          <p:cNvSpPr>
            <a:spLocks noRo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3248C6-D254-4E0D-B8A0-774A6DA25D91}" type="slidenum">
              <a:rPr lang="en-US" altLang="en-US"/>
              <a:pPr/>
              <a:t>23</a:t>
            </a:fld>
            <a:endParaRPr lang="en-US" altLang="en-US"/>
          </a:p>
        </p:txBody>
      </p:sp>
      <p:sp>
        <p:nvSpPr>
          <p:cNvPr id="23554" name="Rectangle 2"/>
          <p:cNvSpPr>
            <a:spLocks noRo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B45A68-4998-4D6B-891D-3FD56CCB7C01}" type="slidenum">
              <a:rPr lang="en-US" altLang="en-US"/>
              <a:pPr/>
              <a:t>24</a:t>
            </a:fld>
            <a:endParaRPr lang="en-US" altLang="en-US"/>
          </a:p>
        </p:txBody>
      </p:sp>
      <p:sp>
        <p:nvSpPr>
          <p:cNvPr id="150530" name="Rectangle 2"/>
          <p:cNvSpPr>
            <a:spLocks noRo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AD85B0-7FC6-4042-84B6-76DC2FA22F56}" type="slidenum">
              <a:rPr lang="en-US" altLang="en-US"/>
              <a:pPr/>
              <a:t>25</a:t>
            </a:fld>
            <a:endParaRPr lang="en-US" altLang="en-US"/>
          </a:p>
        </p:txBody>
      </p:sp>
      <p:sp>
        <p:nvSpPr>
          <p:cNvPr id="152578" name="Rectangle 2"/>
          <p:cNvSpPr>
            <a:spLocks noRot="1" noChangeArrowheads="1" noTextEdit="1"/>
          </p:cNvSpPr>
          <p:nvPr>
            <p:ph type="sldImg"/>
          </p:nvPr>
        </p:nvSpPr>
        <p:spPr>
          <a:ln/>
        </p:spPr>
      </p:sp>
      <p:sp>
        <p:nvSpPr>
          <p:cNvPr id="1525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2C2633-FA1F-4646-B76F-A5B7B76EC084}" type="slidenum">
              <a:rPr lang="en-US" altLang="en-US"/>
              <a:pPr/>
              <a:t>26</a:t>
            </a:fld>
            <a:endParaRPr lang="en-US" alt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E4C836-DD03-4929-82CC-40D1A393CF08}" type="slidenum">
              <a:rPr lang="en-US" altLang="en-US"/>
              <a:pPr/>
              <a:t>27</a:t>
            </a:fld>
            <a:endParaRPr lang="en-US" altLang="en-US"/>
          </a:p>
        </p:txBody>
      </p:sp>
      <p:sp>
        <p:nvSpPr>
          <p:cNvPr id="24578" name="Rectangle 2"/>
          <p:cNvSpPr>
            <a:spLocks noRo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C79BBD-7DB4-40F2-B514-6763AAD43144}" type="slidenum">
              <a:rPr lang="en-US" altLang="en-US"/>
              <a:pPr/>
              <a:t>28</a:t>
            </a:fld>
            <a:endParaRPr lang="en-US" altLang="en-US"/>
          </a:p>
        </p:txBody>
      </p:sp>
      <p:sp>
        <p:nvSpPr>
          <p:cNvPr id="25602" name="Rectangle 2"/>
          <p:cNvSpPr>
            <a:spLocks noRo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36A1A9-B28C-4CB7-9437-0CAF33EEA275}" type="slidenum">
              <a:rPr lang="en-US" altLang="en-US"/>
              <a:pPr/>
              <a:t>29</a:t>
            </a:fld>
            <a:endParaRPr lang="en-US" altLang="en-US"/>
          </a:p>
        </p:txBody>
      </p:sp>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ABC001-1D17-49BD-8C75-36184ADB46B1}" type="slidenum">
              <a:rPr lang="en-US" altLang="en-US"/>
              <a:pPr/>
              <a:t>30</a:t>
            </a:fld>
            <a:endParaRPr lang="en-US" altLang="en-US"/>
          </a:p>
        </p:txBody>
      </p:sp>
      <p:sp>
        <p:nvSpPr>
          <p:cNvPr id="54274" name="Rectangle 2"/>
          <p:cNvSpPr>
            <a:spLocks noRo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3B0A08-B535-40D5-87FA-4517C0F4FF2D}" type="slidenum">
              <a:rPr lang="en-US" altLang="en-US"/>
              <a:pPr/>
              <a:t>31</a:t>
            </a:fld>
            <a:endParaRPr lang="en-US" altLang="en-US"/>
          </a:p>
        </p:txBody>
      </p:sp>
      <p:sp>
        <p:nvSpPr>
          <p:cNvPr id="121858" name="Rectangle 2"/>
          <p:cNvSpPr>
            <a:spLocks noRo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BE7298-9E52-4B15-9607-A8C424F689B8}" type="slidenum">
              <a:rPr lang="en-US" altLang="en-US"/>
              <a:pPr/>
              <a:t>32</a:t>
            </a:fld>
            <a:endParaRPr lang="en-US" altLang="en-US"/>
          </a:p>
        </p:txBody>
      </p:sp>
      <p:sp>
        <p:nvSpPr>
          <p:cNvPr id="56322" name="Rectangle 2"/>
          <p:cNvSpPr>
            <a:spLocks noRo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52A1091-1717-4DF9-B428-507484AABEB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478F01-F2D1-4037-9AE4-ABF28AC6807E}" type="datetimeFigureOut">
              <a:rPr lang="en-US" smtClean="0"/>
              <a:pPr/>
              <a:t>10/26/2015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4EFCFF-3BBD-4EE8-80FF-729017E20E8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78F01-F2D1-4037-9AE4-ABF28AC6807E}" type="datetimeFigureOut">
              <a:rPr lang="en-US" smtClean="0"/>
              <a:pPr/>
              <a:t>10/26/2015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4EFCFF-3BBD-4EE8-80FF-729017E20E8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1.gif"/></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hyperlink" Target="http://upload.wikimedia.org/wikipedia/commons/c/cf/Portrait_of_William_III%2C_%281650-1702%29.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ideo" Target="file:///C:\Documents%20and%20Settings\Alex\Desktop\Monarchs%20of%20England%20Pt1%20&amp;%20Pt2%20-%20BETA%202010-11\WivesHenry8.wmv"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0"/>
            <a:ext cx="7772400" cy="914400"/>
          </a:xfrm>
        </p:spPr>
        <p:txBody>
          <a:bodyPr>
            <a:noAutofit/>
          </a:bodyPr>
          <a:lstStyle/>
          <a:p>
            <a:r>
              <a:rPr lang="en-US" sz="3600" dirty="0" smtClean="0">
                <a:solidFill>
                  <a:schemeClr val="bg1"/>
                </a:solidFill>
                <a:effectLst>
                  <a:outerShdw blurRad="38100" dist="38100" dir="2700000" algn="tl">
                    <a:srgbClr val="000000">
                      <a:alpha val="43137"/>
                    </a:srgbClr>
                  </a:outerShdw>
                </a:effectLst>
                <a:latin typeface="Albertus Extra Bold" pitchFamily="34" charset="0"/>
              </a:rPr>
              <a:t>Important English Monarchs</a:t>
            </a:r>
            <a:endParaRPr lang="en-US" sz="3600" dirty="0">
              <a:solidFill>
                <a:schemeClr val="bg1"/>
              </a:solidFill>
              <a:effectLst>
                <a:outerShdw blurRad="38100" dist="38100" dir="2700000" algn="tl">
                  <a:srgbClr val="000000">
                    <a:alpha val="43137"/>
                  </a:srgbClr>
                </a:outerShdw>
              </a:effectLst>
              <a:latin typeface="Albertus Extra Bold" pitchFamily="34" charset="0"/>
            </a:endParaRPr>
          </a:p>
        </p:txBody>
      </p:sp>
      <p:pic>
        <p:nvPicPr>
          <p:cNvPr id="1033" name="Picture 9"/>
          <p:cNvPicPr>
            <a:picLocks noChangeAspect="1" noChangeArrowheads="1"/>
          </p:cNvPicPr>
          <p:nvPr/>
        </p:nvPicPr>
        <p:blipFill>
          <a:blip r:embed="rId3" cstate="print"/>
          <a:srcRect/>
          <a:stretch>
            <a:fillRect/>
          </a:stretch>
        </p:blipFill>
        <p:spPr bwMode="auto">
          <a:xfrm>
            <a:off x="1524000" y="1371600"/>
            <a:ext cx="6324600" cy="276701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3" name="TextBox 12"/>
          <p:cNvSpPr txBox="1"/>
          <p:nvPr/>
        </p:nvSpPr>
        <p:spPr>
          <a:xfrm>
            <a:off x="685800" y="4572000"/>
            <a:ext cx="7772400" cy="2062103"/>
          </a:xfrm>
          <a:prstGeom prst="rect">
            <a:avLst/>
          </a:prstGeom>
          <a:noFill/>
        </p:spPr>
        <p:txBody>
          <a:bodyPr wrap="square" rtlCol="0">
            <a:spAutoFit/>
          </a:bodyPr>
          <a:lstStyle/>
          <a:p>
            <a:r>
              <a:rPr lang="en-US" sz="3200" dirty="0" smtClean="0">
                <a:solidFill>
                  <a:schemeClr val="bg1"/>
                </a:solidFill>
              </a:rPr>
              <a:t>AIM: Who was the greatest English monarch?</a:t>
            </a:r>
          </a:p>
          <a:p>
            <a:endParaRPr lang="en-US" sz="3200" dirty="0">
              <a:solidFill>
                <a:schemeClr val="bg1"/>
              </a:solidFill>
            </a:endParaRPr>
          </a:p>
          <a:p>
            <a:r>
              <a:rPr lang="en-US" sz="3200" dirty="0" smtClean="0">
                <a:solidFill>
                  <a:schemeClr val="bg1"/>
                </a:solidFill>
              </a:rPr>
              <a:t>Do Now:  What event during the Renaissance caused royal power to grow?</a:t>
            </a:r>
            <a:endParaRPr lang="en-US" sz="32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Lady Jane (1986) - Executio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14400" y="533400"/>
            <a:ext cx="7239000" cy="5429250"/>
          </a:xfrm>
          <a:prstGeom prst="rect">
            <a:avLst/>
          </a:prstGeom>
        </p:spPr>
      </p:pic>
    </p:spTree>
    <p:extLst>
      <p:ext uri="{BB962C8B-B14F-4D97-AF65-F5344CB8AC3E}">
        <p14:creationId xmlns:p14="http://schemas.microsoft.com/office/powerpoint/2010/main" val="11994574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228600" y="1348799"/>
            <a:ext cx="61722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Age at Death</a:t>
            </a:r>
            <a:r>
              <a:rPr kumimoji="0" lang="en-US" sz="2400" b="1" i="0" u="none" strike="noStrike" cap="none" normalizeH="0" dirty="0" smtClean="0">
                <a:ln>
                  <a:noFill/>
                </a:ln>
                <a:solidFill>
                  <a:schemeClr val="bg1"/>
                </a:solidFill>
                <a:effectLst/>
                <a:latin typeface="Arial" pitchFamily="34" charset="0"/>
              </a:rPr>
              <a:t> </a:t>
            </a:r>
            <a:r>
              <a:rPr kumimoji="0" lang="en-US" sz="2400" b="1" i="0" u="none" strike="noStrike" cap="none" normalizeH="0" baseline="0" dirty="0" smtClean="0">
                <a:ln>
                  <a:noFill/>
                </a:ln>
                <a:solidFill>
                  <a:schemeClr val="bg1"/>
                </a:solidFill>
                <a:effectLst/>
                <a:latin typeface="Arial" pitchFamily="34" charset="0"/>
              </a:rPr>
              <a:t>42</a:t>
            </a:r>
            <a:r>
              <a:rPr kumimoji="0" lang="en-US" sz="2400" b="0" i="0" u="none" strike="noStrike" cap="none" normalizeH="0" baseline="0" dirty="0" smtClean="0">
                <a:ln>
                  <a:noFill/>
                </a:ln>
                <a:solidFill>
                  <a:schemeClr val="bg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Parents:</a:t>
            </a:r>
            <a:r>
              <a:rPr kumimoji="0" lang="en-US" sz="2400" b="0" i="0" u="none" strike="noStrike" cap="none" normalizeH="0" baseline="0" dirty="0" smtClean="0">
                <a:ln>
                  <a:noFill/>
                </a:ln>
                <a:solidFill>
                  <a:schemeClr val="bg1"/>
                </a:solidFill>
                <a:effectLst/>
                <a:latin typeface="Arial" pitchFamily="34" charset="0"/>
              </a:rPr>
              <a:t> Henry VIII &amp; Catherine of Aragon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Ascended to the throne:</a:t>
            </a:r>
            <a:r>
              <a:rPr kumimoji="0" lang="en-US" sz="2400" b="0" i="0" u="none" strike="noStrike" cap="none" normalizeH="0" baseline="0" dirty="0" smtClean="0">
                <a:ln>
                  <a:noFill/>
                </a:ln>
                <a:solidFill>
                  <a:schemeClr val="bg1"/>
                </a:solidFill>
                <a:effectLst/>
                <a:latin typeface="Arial" pitchFamily="34" charset="0"/>
              </a:rPr>
              <a:t> Age 37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Married:</a:t>
            </a:r>
            <a:r>
              <a:rPr kumimoji="0" lang="en-US" sz="2400" b="0" i="0" u="none" strike="noStrike" cap="none" normalizeH="0" baseline="0" dirty="0" smtClean="0">
                <a:ln>
                  <a:noFill/>
                </a:ln>
                <a:solidFill>
                  <a:schemeClr val="bg1"/>
                </a:solidFill>
                <a:effectLst/>
                <a:latin typeface="Arial" pitchFamily="34" charset="0"/>
              </a:rPr>
              <a:t> Philip II of Spain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Children:</a:t>
            </a:r>
            <a:r>
              <a:rPr kumimoji="0" lang="en-US" sz="2400" b="0" i="0" u="none" strike="noStrike" cap="none" normalizeH="0" baseline="0" dirty="0" smtClean="0">
                <a:ln>
                  <a:noFill/>
                </a:ln>
                <a:solidFill>
                  <a:schemeClr val="bg1"/>
                </a:solidFill>
                <a:effectLst/>
                <a:latin typeface="Arial" pitchFamily="34" charset="0"/>
              </a:rPr>
              <a:t> None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Succeeded by:</a:t>
            </a:r>
            <a:r>
              <a:rPr kumimoji="0" lang="en-US" sz="2400" b="0" i="0" u="none" strike="noStrike" cap="none" normalizeH="0" baseline="0" dirty="0" smtClean="0">
                <a:ln>
                  <a:noFill/>
                </a:ln>
                <a:solidFill>
                  <a:schemeClr val="bg1"/>
                </a:solidFill>
                <a:effectLst/>
                <a:latin typeface="Arial" pitchFamily="34" charset="0"/>
              </a:rPr>
              <a:t> her half sister Elizabeth </a:t>
            </a:r>
          </a:p>
          <a:p>
            <a:pPr marL="0" marR="0" lvl="0" indent="0" algn="l" defTabSz="914400" rtl="0" eaLnBrk="0" fontAlgn="base" latinLnBrk="0" hangingPunct="0">
              <a:lnSpc>
                <a:spcPct val="100000"/>
              </a:lnSpc>
              <a:spcBef>
                <a:spcPct val="0"/>
              </a:spcBef>
              <a:spcAft>
                <a:spcPct val="0"/>
              </a:spcAft>
              <a:buClrTx/>
              <a:buSzTx/>
              <a:tabLst/>
            </a:pPr>
            <a:endParaRPr kumimoji="0" lang="en-US" sz="2800" b="0"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bg1"/>
                </a:solidFill>
                <a:effectLst/>
                <a:latin typeface="Arial" pitchFamily="34" charset="0"/>
              </a:rPr>
              <a:t>Her nickname was Bloody Mary because of the huge numbers of people she murdered to return </a:t>
            </a:r>
            <a:r>
              <a:rPr kumimoji="0" lang="en-US" sz="2800" b="0" i="0" u="none" strike="noStrike" cap="none" normalizeH="0" baseline="0" dirty="0" smtClean="0">
                <a:ln>
                  <a:noFill/>
                </a:ln>
                <a:solidFill>
                  <a:srgbClr val="FF0000"/>
                </a:solidFill>
                <a:effectLst/>
                <a:latin typeface="Arial" pitchFamily="34" charset="0"/>
              </a:rPr>
              <a:t>England from its Protestant regime back to the Roman Catholic faith</a:t>
            </a:r>
            <a:r>
              <a:rPr kumimoji="0" lang="en-US" sz="2800" b="0" i="0" u="none" strike="noStrike" cap="none" normalizeH="0" baseline="0" dirty="0" smtClean="0">
                <a:ln>
                  <a:noFill/>
                </a:ln>
                <a:solidFill>
                  <a:schemeClr val="bg1"/>
                </a:solidFill>
                <a:effectLst/>
                <a:latin typeface="Arial" pitchFamily="34" charset="0"/>
              </a:rPr>
              <a:t>. </a:t>
            </a:r>
          </a:p>
        </p:txBody>
      </p:sp>
      <p:pic>
        <p:nvPicPr>
          <p:cNvPr id="36866" name="Picture 2" descr="image: English Flag"/>
          <p:cNvPicPr>
            <a:picLocks noChangeAspect="1" noChangeArrowheads="1"/>
          </p:cNvPicPr>
          <p:nvPr/>
        </p:nvPicPr>
        <p:blipFill>
          <a:blip r:embed="rId3" cstate="print"/>
          <a:srcRect/>
          <a:stretch>
            <a:fillRect/>
          </a:stretch>
        </p:blipFill>
        <p:spPr bwMode="auto">
          <a:xfrm>
            <a:off x="4727575" y="-1098550"/>
            <a:ext cx="285750" cy="142875"/>
          </a:xfrm>
          <a:prstGeom prst="rect">
            <a:avLst/>
          </a:prstGeom>
          <a:noFill/>
        </p:spPr>
      </p:pic>
      <p:pic>
        <p:nvPicPr>
          <p:cNvPr id="36867" name="Picture 3"/>
          <p:cNvPicPr>
            <a:picLocks noChangeAspect="1" noChangeArrowheads="1"/>
          </p:cNvPicPr>
          <p:nvPr/>
        </p:nvPicPr>
        <p:blipFill>
          <a:blip r:embed="rId4" cstate="print"/>
          <a:srcRect/>
          <a:stretch>
            <a:fillRect/>
          </a:stretch>
        </p:blipFill>
        <p:spPr bwMode="auto">
          <a:xfrm>
            <a:off x="6172200" y="685800"/>
            <a:ext cx="2647950" cy="35272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609600" y="304800"/>
            <a:ext cx="5092700" cy="954107"/>
          </a:xfrm>
          <a:prstGeom prst="rect">
            <a:avLst/>
          </a:prstGeom>
        </p:spPr>
        <p:txBody>
          <a:bodyPr wrap="square">
            <a:spAutoFit/>
          </a:bodyPr>
          <a:lstStyle/>
          <a:p>
            <a:pPr lvl="0" algn="ctr" fontAlgn="base">
              <a:spcBef>
                <a:spcPct val="0"/>
              </a:spcBef>
              <a:spcAft>
                <a:spcPct val="0"/>
              </a:spcAft>
            </a:pPr>
            <a:r>
              <a:rPr lang="en-US" sz="2800" b="1" dirty="0" smtClean="0">
                <a:solidFill>
                  <a:srgbClr val="FFFF00"/>
                </a:solidFill>
                <a:latin typeface="Arial" pitchFamily="34" charset="0"/>
              </a:rPr>
              <a:t>Queen Mary I</a:t>
            </a:r>
            <a:r>
              <a:rPr lang="en-US" sz="2800" dirty="0" smtClean="0">
                <a:solidFill>
                  <a:srgbClr val="FFFF00"/>
                </a:solidFill>
                <a:latin typeface="Arial" pitchFamily="34" charset="0"/>
              </a:rPr>
              <a:t> (Bloody Mary) </a:t>
            </a:r>
          </a:p>
          <a:p>
            <a:pPr lvl="0" algn="ctr" fontAlgn="base">
              <a:spcBef>
                <a:spcPct val="0"/>
              </a:spcBef>
              <a:spcAft>
                <a:spcPct val="0"/>
              </a:spcAft>
            </a:pPr>
            <a:r>
              <a:rPr lang="en-US" sz="2800" dirty="0" smtClean="0">
                <a:solidFill>
                  <a:prstClr val="white"/>
                </a:solidFill>
                <a:latin typeface="Arial" pitchFamily="34" charset="0"/>
              </a:rPr>
              <a:t>(r. 1553 – 1558)</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4038600" y="870466"/>
            <a:ext cx="51054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Age at Death</a:t>
            </a:r>
            <a:r>
              <a:rPr kumimoji="0" lang="en-US" sz="2400" b="1" i="0" u="none" strike="noStrike" cap="none" normalizeH="0" dirty="0" smtClean="0">
                <a:ln>
                  <a:noFill/>
                </a:ln>
                <a:solidFill>
                  <a:schemeClr val="bg1"/>
                </a:solidFill>
                <a:effectLst/>
                <a:latin typeface="Arial" pitchFamily="34" charset="0"/>
              </a:rPr>
              <a:t> </a:t>
            </a:r>
            <a:r>
              <a:rPr kumimoji="0" lang="en-US" sz="2400" b="1" i="0" u="none" strike="noStrike" cap="none" normalizeH="0" baseline="0" dirty="0" smtClean="0">
                <a:ln>
                  <a:noFill/>
                </a:ln>
                <a:solidFill>
                  <a:schemeClr val="bg1"/>
                </a:solidFill>
                <a:effectLst/>
                <a:latin typeface="Arial" pitchFamily="34" charset="0"/>
              </a:rPr>
              <a:t>69</a:t>
            </a:r>
            <a:r>
              <a:rPr kumimoji="0" lang="en-US" sz="2400" b="0" i="0" u="none" strike="noStrike" cap="none" normalizeH="0" baseline="0" dirty="0" smtClean="0">
                <a:ln>
                  <a:noFill/>
                </a:ln>
                <a:solidFill>
                  <a:schemeClr val="bg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Parents:</a:t>
            </a:r>
            <a:r>
              <a:rPr kumimoji="0" lang="en-US" sz="2400" b="0" i="0" u="none" strike="noStrike" cap="none" normalizeH="0" baseline="0" dirty="0" smtClean="0">
                <a:ln>
                  <a:noFill/>
                </a:ln>
                <a:solidFill>
                  <a:schemeClr val="bg1"/>
                </a:solidFill>
                <a:effectLst/>
                <a:latin typeface="Arial" pitchFamily="34" charset="0"/>
              </a:rPr>
              <a:t> </a:t>
            </a:r>
            <a:r>
              <a:rPr kumimoji="0" lang="en-US" sz="2000" b="0" i="0" u="none" strike="noStrike" cap="none" normalizeH="0" baseline="0" dirty="0" smtClean="0">
                <a:ln>
                  <a:noFill/>
                </a:ln>
                <a:solidFill>
                  <a:schemeClr val="bg1"/>
                </a:solidFill>
                <a:effectLst/>
                <a:latin typeface="Arial" pitchFamily="34" charset="0"/>
              </a:rPr>
              <a:t>Henry VIII and Anne Boleyn </a:t>
            </a:r>
            <a:endParaRPr kumimoji="0" lang="en-US" sz="2400" b="0"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Ascended to the throne:</a:t>
            </a:r>
            <a:r>
              <a:rPr kumimoji="0" lang="en-US" sz="2400" b="0" i="0" u="none" strike="noStrike" cap="none" normalizeH="0" baseline="0" dirty="0" smtClean="0">
                <a:ln>
                  <a:noFill/>
                </a:ln>
                <a:solidFill>
                  <a:schemeClr val="bg1"/>
                </a:solidFill>
                <a:effectLst/>
                <a:latin typeface="Arial" pitchFamily="34" charset="0"/>
              </a:rPr>
              <a:t> Age 25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Married:</a:t>
            </a:r>
            <a:r>
              <a:rPr kumimoji="0" lang="en-US" sz="2400" b="0" i="0" u="none" strike="noStrike" cap="none" normalizeH="0" baseline="0" dirty="0" smtClean="0">
                <a:ln>
                  <a:noFill/>
                </a:ln>
                <a:solidFill>
                  <a:schemeClr val="bg1"/>
                </a:solidFill>
                <a:effectLst/>
                <a:latin typeface="Arial" pitchFamily="34" charset="0"/>
              </a:rPr>
              <a:t> Never Married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Children:</a:t>
            </a:r>
            <a:r>
              <a:rPr kumimoji="0" lang="en-US" sz="2400" b="0" i="0" u="none" strike="noStrike" cap="none" normalizeH="0" baseline="0" dirty="0" smtClean="0">
                <a:ln>
                  <a:noFill/>
                </a:ln>
                <a:solidFill>
                  <a:schemeClr val="bg1"/>
                </a:solidFill>
                <a:effectLst/>
                <a:latin typeface="Arial" pitchFamily="34" charset="0"/>
              </a:rPr>
              <a:t> None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Succeeded by:</a:t>
            </a:r>
            <a:r>
              <a:rPr kumimoji="0" lang="en-US" sz="2400" b="0" i="0" u="none" strike="noStrike" cap="none" normalizeH="0" baseline="0" dirty="0" smtClean="0">
                <a:ln>
                  <a:noFill/>
                </a:ln>
                <a:solidFill>
                  <a:schemeClr val="bg1"/>
                </a:solidFill>
                <a:effectLst/>
                <a:latin typeface="Arial" pitchFamily="34" charset="0"/>
              </a:rPr>
              <a:t> James of Scotland </a:t>
            </a:r>
          </a:p>
          <a:p>
            <a:pPr eaLnBrk="0" fontAlgn="base" hangingPunct="0">
              <a:spcBef>
                <a:spcPct val="0"/>
              </a:spcBef>
              <a:spcAft>
                <a:spcPct val="0"/>
              </a:spcAft>
            </a:pPr>
            <a:endParaRPr lang="en-US" sz="2400" dirty="0" smtClean="0">
              <a:solidFill>
                <a:schemeClr val="bg1"/>
              </a:solidFill>
              <a:latin typeface="Arial" pitchFamily="34" charset="0"/>
            </a:endParaRPr>
          </a:p>
          <a:p>
            <a:pPr eaLnBrk="0" fontAlgn="base" hangingPunct="0">
              <a:spcBef>
                <a:spcPct val="0"/>
              </a:spcBef>
              <a:spcAft>
                <a:spcPct val="0"/>
              </a:spcAft>
            </a:pPr>
            <a:r>
              <a:rPr lang="en-US" sz="2400" dirty="0" smtClean="0">
                <a:solidFill>
                  <a:schemeClr val="bg1"/>
                </a:solidFill>
                <a:latin typeface="Arial" pitchFamily="34" charset="0"/>
              </a:rPr>
              <a:t>Considered a “</a:t>
            </a:r>
            <a:r>
              <a:rPr lang="en-US" sz="2400" dirty="0" smtClean="0">
                <a:solidFill>
                  <a:srgbClr val="FF0000"/>
                </a:solidFill>
                <a:latin typeface="Arial" pitchFamily="34" charset="0"/>
              </a:rPr>
              <a:t>Golden Age</a:t>
            </a:r>
            <a:r>
              <a:rPr lang="en-US" sz="2400" dirty="0" smtClean="0">
                <a:solidFill>
                  <a:schemeClr val="bg1"/>
                </a:solidFill>
                <a:latin typeface="Arial" pitchFamily="34" charset="0"/>
              </a:rPr>
              <a:t>” or “</a:t>
            </a:r>
            <a:r>
              <a:rPr lang="en-US" sz="2400" dirty="0" smtClean="0">
                <a:solidFill>
                  <a:srgbClr val="FF0000"/>
                </a:solidFill>
                <a:latin typeface="Arial" pitchFamily="34" charset="0"/>
              </a:rPr>
              <a:t>Elizabethan Age</a:t>
            </a:r>
            <a:r>
              <a:rPr lang="en-US" sz="2400" dirty="0" smtClean="0">
                <a:solidFill>
                  <a:schemeClr val="bg1"/>
                </a:solidFill>
                <a:latin typeface="Arial" pitchFamily="34" charset="0"/>
              </a:rPr>
              <a:t>”</a:t>
            </a:r>
          </a:p>
          <a:p>
            <a:pPr marL="0" marR="0" lvl="0" indent="0" algn="l" defTabSz="914400" rtl="0" eaLnBrk="0" fontAlgn="base" latinLnBrk="0" hangingPunct="0">
              <a:lnSpc>
                <a:spcPct val="100000"/>
              </a:lnSpc>
              <a:spcBef>
                <a:spcPct val="0"/>
              </a:spcBef>
              <a:spcAft>
                <a:spcPct val="0"/>
              </a:spcAft>
              <a:buClrTx/>
              <a:buSzTx/>
              <a:tabLst/>
            </a:pPr>
            <a:r>
              <a:rPr lang="en-US" sz="2400" dirty="0" smtClean="0">
                <a:solidFill>
                  <a:schemeClr val="bg1"/>
                </a:solidFill>
                <a:latin typeface="Arial" pitchFamily="34" charset="0"/>
              </a:rPr>
              <a:t>The </a:t>
            </a:r>
            <a:r>
              <a:rPr lang="en-US" sz="2400" dirty="0" smtClean="0">
                <a:solidFill>
                  <a:srgbClr val="FF0000"/>
                </a:solidFill>
                <a:latin typeface="Arial" pitchFamily="34" charset="0"/>
              </a:rPr>
              <a:t>Age of Exploration </a:t>
            </a:r>
            <a:r>
              <a:rPr lang="en-US" sz="2400" dirty="0" smtClean="0">
                <a:solidFill>
                  <a:schemeClr val="bg1"/>
                </a:solidFill>
                <a:latin typeface="Arial" pitchFamily="34" charset="0"/>
              </a:rPr>
              <a:t>was at its height during her reign.</a:t>
            </a:r>
            <a:r>
              <a:rPr kumimoji="0" lang="en-US" sz="2400" b="0" i="0" u="none" strike="noStrike" cap="none" normalizeH="0" baseline="0" dirty="0" smtClean="0">
                <a:ln>
                  <a:noFill/>
                </a:ln>
                <a:solidFill>
                  <a:schemeClr val="bg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smtClean="0">
                <a:ln>
                  <a:noFill/>
                </a:ln>
                <a:solidFill>
                  <a:srgbClr val="FF0000"/>
                </a:solidFill>
                <a:effectLst/>
                <a:latin typeface="Arial" pitchFamily="34" charset="0"/>
              </a:rPr>
              <a:t>Fought off the Spanish Armada</a:t>
            </a:r>
            <a:r>
              <a:rPr kumimoji="0" lang="en-US" sz="2400" b="0" i="0" u="none" strike="noStrike" cap="none" normalizeH="0" baseline="0" dirty="0" smtClean="0">
                <a:ln>
                  <a:noFill/>
                </a:ln>
                <a:solidFill>
                  <a:schemeClr val="bg1"/>
                </a:solidFill>
                <a:effectLst/>
                <a:latin typeface="Arial" pitchFamily="34" charset="0"/>
              </a:rPr>
              <a:t>.</a:t>
            </a: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smtClean="0">
                <a:ln>
                  <a:noFill/>
                </a:ln>
                <a:solidFill>
                  <a:schemeClr val="bg1"/>
                </a:solidFill>
                <a:effectLst/>
                <a:latin typeface="Arial" pitchFamily="34" charset="0"/>
              </a:rPr>
              <a:t>Named </a:t>
            </a:r>
            <a:r>
              <a:rPr kumimoji="0" lang="en-US" sz="2400" b="0" i="0" u="none" strike="noStrike" cap="none" normalizeH="0" baseline="0" dirty="0" smtClean="0">
                <a:ln>
                  <a:noFill/>
                </a:ln>
                <a:solidFill>
                  <a:srgbClr val="FF0000"/>
                </a:solidFill>
                <a:effectLst/>
                <a:latin typeface="Arial" pitchFamily="34" charset="0"/>
              </a:rPr>
              <a:t>James VI of Scotland her heir</a:t>
            </a:r>
            <a:r>
              <a:rPr kumimoji="0" lang="en-US" sz="2400" b="0" i="0" u="none" strike="noStrike" cap="none" normalizeH="0" baseline="0" dirty="0" smtClean="0">
                <a:ln>
                  <a:noFill/>
                </a:ln>
                <a:solidFill>
                  <a:schemeClr val="bg1"/>
                </a:solidFill>
                <a:effectLst/>
                <a:latin typeface="Arial" pitchFamily="34" charset="0"/>
              </a:rPr>
              <a:t>, </a:t>
            </a:r>
            <a:r>
              <a:rPr kumimoji="0" lang="en-US" sz="2400" b="0" i="0" u="none" strike="noStrike" cap="none" normalizeH="0" baseline="0" dirty="0" smtClean="0">
                <a:ln>
                  <a:noFill/>
                </a:ln>
                <a:solidFill>
                  <a:srgbClr val="FF0000"/>
                </a:solidFill>
                <a:effectLst/>
                <a:latin typeface="Arial" pitchFamily="34" charset="0"/>
              </a:rPr>
              <a:t>uniting the two countries Scotland and England</a:t>
            </a:r>
            <a:r>
              <a:rPr lang="en-US" sz="2400" dirty="0" smtClean="0">
                <a:solidFill>
                  <a:schemeClr val="bg1"/>
                </a:solidFill>
                <a:latin typeface="Arial" pitchFamily="34" charset="0"/>
              </a:rPr>
              <a:t>.</a:t>
            </a:r>
          </a:p>
        </p:txBody>
      </p:sp>
      <p:pic>
        <p:nvPicPr>
          <p:cNvPr id="34819" name="Picture 3"/>
          <p:cNvPicPr>
            <a:picLocks noChangeAspect="1" noChangeArrowheads="1"/>
          </p:cNvPicPr>
          <p:nvPr/>
        </p:nvPicPr>
        <p:blipFill>
          <a:blip r:embed="rId3" cstate="print"/>
          <a:srcRect/>
          <a:stretch>
            <a:fillRect/>
          </a:stretch>
        </p:blipFill>
        <p:spPr bwMode="auto">
          <a:xfrm>
            <a:off x="228600" y="1295400"/>
            <a:ext cx="3586462" cy="4991100"/>
          </a:xfrm>
          <a:prstGeom prst="rect">
            <a:avLst/>
          </a:prstGeom>
          <a:noFill/>
          <a:ln w="9525">
            <a:noFill/>
            <a:miter lim="800000"/>
            <a:headEnd/>
            <a:tailEnd/>
          </a:ln>
          <a:effectLst/>
        </p:spPr>
      </p:pic>
      <p:sp>
        <p:nvSpPr>
          <p:cNvPr id="5" name="Rectangle 4"/>
          <p:cNvSpPr/>
          <p:nvPr/>
        </p:nvSpPr>
        <p:spPr>
          <a:xfrm>
            <a:off x="0" y="152400"/>
            <a:ext cx="4190999" cy="1077218"/>
          </a:xfrm>
          <a:prstGeom prst="rect">
            <a:avLst/>
          </a:prstGeom>
        </p:spPr>
        <p:txBody>
          <a:bodyPr wrap="square">
            <a:spAutoFit/>
          </a:bodyPr>
          <a:lstStyle/>
          <a:p>
            <a:pPr lvl="0" algn="ctr" fontAlgn="base">
              <a:spcBef>
                <a:spcPct val="0"/>
              </a:spcBef>
              <a:spcAft>
                <a:spcPct val="0"/>
              </a:spcAft>
            </a:pPr>
            <a:r>
              <a:rPr lang="en-US" sz="3200" b="1" dirty="0" smtClean="0">
                <a:solidFill>
                  <a:srgbClr val="FFFF00"/>
                </a:solidFill>
                <a:latin typeface="Arial" pitchFamily="34" charset="0"/>
              </a:rPr>
              <a:t>Queen Elizabeth I</a:t>
            </a:r>
            <a:r>
              <a:rPr lang="en-US" sz="3200" dirty="0" smtClean="0">
                <a:solidFill>
                  <a:srgbClr val="FFFF00"/>
                </a:solidFill>
                <a:latin typeface="Arial" pitchFamily="34" charset="0"/>
              </a:rPr>
              <a:t> </a:t>
            </a:r>
            <a:r>
              <a:rPr lang="en-US" sz="3200" dirty="0" smtClean="0">
                <a:solidFill>
                  <a:prstClr val="white"/>
                </a:solidFill>
                <a:latin typeface="Arial" pitchFamily="34" charset="0"/>
              </a:rPr>
              <a:t/>
            </a:r>
            <a:br>
              <a:rPr lang="en-US" sz="3200" dirty="0" smtClean="0">
                <a:solidFill>
                  <a:prstClr val="white"/>
                </a:solidFill>
                <a:latin typeface="Arial" pitchFamily="34" charset="0"/>
              </a:rPr>
            </a:br>
            <a:r>
              <a:rPr lang="en-US" sz="3200" dirty="0" smtClean="0">
                <a:solidFill>
                  <a:prstClr val="white"/>
                </a:solidFill>
                <a:latin typeface="Arial" pitchFamily="34" charset="0"/>
              </a:rPr>
              <a:t> (r. 1558 – 1603)</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81400" y="1371600"/>
            <a:ext cx="5257800" cy="4801314"/>
          </a:xfrm>
          <a:prstGeom prst="rect">
            <a:avLst/>
          </a:prstGeom>
          <a:noFill/>
        </p:spPr>
        <p:txBody>
          <a:bodyPr wrap="square" rtlCol="0">
            <a:spAutoFit/>
          </a:bodyPr>
          <a:lstStyle/>
          <a:p>
            <a:pPr>
              <a:buFont typeface="Arial" pitchFamily="34" charset="0"/>
              <a:buChar char="•"/>
            </a:pPr>
            <a:r>
              <a:rPr lang="en-US" sz="2400" dirty="0" smtClean="0">
                <a:solidFill>
                  <a:schemeClr val="bg1"/>
                </a:solidFill>
              </a:rPr>
              <a:t> </a:t>
            </a:r>
            <a:r>
              <a:rPr lang="en-US" sz="2400" b="1" dirty="0" smtClean="0">
                <a:solidFill>
                  <a:srgbClr val="FF0000"/>
                </a:solidFill>
                <a:effectLst>
                  <a:outerShdw blurRad="38100" dist="38100" dir="2700000" algn="tl">
                    <a:srgbClr val="000000">
                      <a:alpha val="43137"/>
                    </a:srgbClr>
                  </a:outerShdw>
                </a:effectLst>
              </a:rPr>
              <a:t>Sailed to invade England</a:t>
            </a:r>
          </a:p>
          <a:p>
            <a:pPr>
              <a:buFont typeface="Arial" pitchFamily="34" charset="0"/>
              <a:buChar char="•"/>
            </a:pPr>
            <a:r>
              <a:rPr lang="en-US" sz="2400" dirty="0" smtClean="0">
                <a:solidFill>
                  <a:schemeClr val="bg1"/>
                </a:solidFill>
              </a:rPr>
              <a:t> Wanted to stop England Involvement in the Netherlands</a:t>
            </a:r>
          </a:p>
          <a:p>
            <a:pPr>
              <a:buFont typeface="Arial" pitchFamily="34" charset="0"/>
              <a:buChar char="•"/>
            </a:pPr>
            <a:r>
              <a:rPr lang="en-US" sz="2400" dirty="0" smtClean="0">
                <a:solidFill>
                  <a:schemeClr val="bg1"/>
                </a:solidFill>
              </a:rPr>
              <a:t> Wanted to stop England from profiting from trade</a:t>
            </a:r>
          </a:p>
          <a:p>
            <a:pPr>
              <a:buFont typeface="Arial" pitchFamily="34" charset="0"/>
              <a:buChar char="•"/>
            </a:pPr>
            <a:r>
              <a:rPr lang="en-US" sz="2400" dirty="0" smtClean="0">
                <a:solidFill>
                  <a:schemeClr val="bg1"/>
                </a:solidFill>
              </a:rPr>
              <a:t> It was a Holy War to bring Roman Catholicism back to England</a:t>
            </a:r>
          </a:p>
          <a:p>
            <a:pPr>
              <a:buFont typeface="Arial" pitchFamily="34" charset="0"/>
              <a:buChar char="•"/>
            </a:pPr>
            <a:r>
              <a:rPr lang="en-US" sz="2400" dirty="0" smtClean="0">
                <a:solidFill>
                  <a:schemeClr val="bg1"/>
                </a:solidFill>
              </a:rPr>
              <a:t> Spain – Roman Catholic</a:t>
            </a:r>
          </a:p>
          <a:p>
            <a:pPr>
              <a:buFont typeface="Arial" pitchFamily="34" charset="0"/>
              <a:buChar char="•"/>
            </a:pPr>
            <a:r>
              <a:rPr lang="en-US" sz="2400" dirty="0" smtClean="0">
                <a:solidFill>
                  <a:schemeClr val="bg1"/>
                </a:solidFill>
              </a:rPr>
              <a:t> England – Protestant (Church of </a:t>
            </a:r>
          </a:p>
          <a:p>
            <a:pPr>
              <a:buFont typeface="Arial" pitchFamily="34" charset="0"/>
              <a:buChar char="•"/>
            </a:pPr>
            <a:r>
              <a:rPr lang="en-US" sz="2400" dirty="0" smtClean="0">
                <a:solidFill>
                  <a:schemeClr val="bg1"/>
                </a:solidFill>
              </a:rPr>
              <a:t>England)</a:t>
            </a:r>
          </a:p>
          <a:p>
            <a:pPr>
              <a:buFont typeface="Arial" pitchFamily="34" charset="0"/>
              <a:buChar char="•"/>
            </a:pPr>
            <a:r>
              <a:rPr lang="en-US" sz="2400" dirty="0" smtClean="0">
                <a:solidFill>
                  <a:schemeClr val="bg1"/>
                </a:solidFill>
              </a:rPr>
              <a:t> </a:t>
            </a:r>
            <a:r>
              <a:rPr lang="en-US" sz="2400" b="1" dirty="0" smtClean="0">
                <a:solidFill>
                  <a:srgbClr val="FF0000"/>
                </a:solidFill>
                <a:effectLst>
                  <a:outerShdw blurRad="38100" dist="38100" dir="2700000" algn="tl">
                    <a:srgbClr val="000000">
                      <a:alpha val="43137"/>
                    </a:srgbClr>
                  </a:outerShdw>
                </a:effectLst>
              </a:rPr>
              <a:t>Failed – England beat them back at sea and the weather finished them off</a:t>
            </a:r>
          </a:p>
          <a:p>
            <a:r>
              <a:rPr lang="en-US" dirty="0" smtClean="0">
                <a:solidFill>
                  <a:schemeClr val="bg1"/>
                </a:solidFill>
              </a:rPr>
              <a:t> </a:t>
            </a:r>
            <a:endParaRPr lang="en-US" dirty="0">
              <a:solidFill>
                <a:schemeClr val="bg1"/>
              </a:solidFill>
            </a:endParaRPr>
          </a:p>
        </p:txBody>
      </p:sp>
      <p:sp>
        <p:nvSpPr>
          <p:cNvPr id="2" name="Rectangle 1"/>
          <p:cNvSpPr/>
          <p:nvPr/>
        </p:nvSpPr>
        <p:spPr>
          <a:xfrm>
            <a:off x="228600" y="1219200"/>
            <a:ext cx="3276600" cy="5016758"/>
          </a:xfrm>
          <a:prstGeom prst="rect">
            <a:avLst/>
          </a:prstGeom>
        </p:spPr>
        <p:txBody>
          <a:bodyPr wrap="square">
            <a:spAutoFit/>
          </a:bodyPr>
          <a:lstStyle/>
          <a:p>
            <a:r>
              <a:rPr lang="en-US" sz="2000" dirty="0" smtClean="0">
                <a:solidFill>
                  <a:schemeClr val="bg1"/>
                </a:solidFill>
              </a:rPr>
              <a:t>I know I have the body but of a weak and feeble woman; but I have the heart and stomach of a king, and of a king of England too, and think foul scorn that Parma or Spain, or any prince of Europe, should dare to invade the borders of my realm; to which rather than any </a:t>
            </a:r>
            <a:r>
              <a:rPr lang="en-US" sz="2000" dirty="0" err="1" smtClean="0">
                <a:solidFill>
                  <a:schemeClr val="bg1"/>
                </a:solidFill>
              </a:rPr>
              <a:t>dishonour</a:t>
            </a:r>
            <a:r>
              <a:rPr lang="en-US" sz="2000" dirty="0" smtClean="0">
                <a:solidFill>
                  <a:schemeClr val="bg1"/>
                </a:solidFill>
              </a:rPr>
              <a:t> shall grow by me, </a:t>
            </a:r>
          </a:p>
          <a:p>
            <a:r>
              <a:rPr lang="en-US" sz="2000" dirty="0" smtClean="0">
                <a:solidFill>
                  <a:schemeClr val="bg1"/>
                </a:solidFill>
              </a:rPr>
              <a:t>I myself will take up arms, I myself will be your general, judge, and </a:t>
            </a:r>
            <a:r>
              <a:rPr lang="en-US" sz="2000" dirty="0" err="1" smtClean="0">
                <a:solidFill>
                  <a:schemeClr val="bg1"/>
                </a:solidFill>
              </a:rPr>
              <a:t>rewarder</a:t>
            </a:r>
            <a:r>
              <a:rPr lang="en-US" sz="2000" dirty="0" smtClean="0">
                <a:solidFill>
                  <a:schemeClr val="bg1"/>
                </a:solidFill>
              </a:rPr>
              <a:t> of every one of your virtues in the field.</a:t>
            </a:r>
            <a:endParaRPr lang="en-US" sz="2000" dirty="0">
              <a:solidFill>
                <a:schemeClr val="bg1"/>
              </a:solidFill>
            </a:endParaRPr>
          </a:p>
        </p:txBody>
      </p:sp>
      <p:pic>
        <p:nvPicPr>
          <p:cNvPr id="1026" name="Picture 2"/>
          <p:cNvPicPr>
            <a:picLocks noChangeAspect="1" noChangeArrowheads="1"/>
          </p:cNvPicPr>
          <p:nvPr/>
        </p:nvPicPr>
        <p:blipFill>
          <a:blip r:embed="rId3" cstate="print"/>
          <a:srcRect/>
          <a:stretch>
            <a:fillRect/>
          </a:stretch>
        </p:blipFill>
        <p:spPr bwMode="auto">
          <a:xfrm>
            <a:off x="3581400" y="1143000"/>
            <a:ext cx="5410200" cy="48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228600" y="0"/>
            <a:ext cx="800571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The Spanish Armada - 1588</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7" name="Picture 3"/>
          <p:cNvPicPr>
            <a:picLocks noChangeAspect="1" noChangeArrowheads="1"/>
          </p:cNvPicPr>
          <p:nvPr/>
        </p:nvPicPr>
        <p:blipFill>
          <a:blip r:embed="rId4" cstate="print"/>
          <a:srcRect/>
          <a:stretch>
            <a:fillRect/>
          </a:stretch>
        </p:blipFill>
        <p:spPr bwMode="auto">
          <a:xfrm>
            <a:off x="228600" y="838200"/>
            <a:ext cx="3200400" cy="54254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457200" y="990600"/>
            <a:ext cx="2895600" cy="369332"/>
          </a:xfrm>
          <a:prstGeom prst="rect">
            <a:avLst/>
          </a:prstGeom>
          <a:noFill/>
        </p:spPr>
        <p:txBody>
          <a:bodyPr wrap="square" rtlCol="0">
            <a:spAutoFit/>
          </a:bodyPr>
          <a:lstStyle/>
          <a:p>
            <a:r>
              <a:rPr lang="en-US" dirty="0" smtClean="0">
                <a:solidFill>
                  <a:schemeClr val="bg1"/>
                </a:solidFill>
                <a:latin typeface="Kristen ITC" pitchFamily="66" charset="0"/>
              </a:rPr>
              <a:t>King Philip II  of Spain</a:t>
            </a:r>
            <a:endParaRPr lang="en-US" dirty="0">
              <a:solidFill>
                <a:schemeClr val="bg1"/>
              </a:solidFill>
              <a:latin typeface="Kristen ITC"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1026"/>
                                        </p:tgtEl>
                                      </p:cBhvr>
                                    </p:animEffect>
                                    <p:set>
                                      <p:cBhvr>
                                        <p:cTn id="7" dur="1" fill="hold">
                                          <p:stCondLst>
                                            <p:cond delay="4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1000"/>
                                        <p:tgtEl>
                                          <p:spTgt spid="6">
                                            <p:txEl>
                                              <p:pRg st="2" end="2"/>
                                            </p:txEl>
                                          </p:spTgt>
                                        </p:tgtEl>
                                      </p:cBhvr>
                                    </p:animEffect>
                                    <p:anim calcmode="lin" valueType="num">
                                      <p:cBhvr>
                                        <p:cTn id="2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1000"/>
                                        <p:tgtEl>
                                          <p:spTgt spid="6">
                                            <p:txEl>
                                              <p:pRg st="3" end="3"/>
                                            </p:txEl>
                                          </p:spTgt>
                                        </p:tgtEl>
                                      </p:cBhvr>
                                    </p:animEffect>
                                    <p:anim calcmode="lin" valueType="num">
                                      <p:cBhvr>
                                        <p:cTn id="34"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nodeType="click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animEffect transition="in" filter="fade">
                                      <p:cBhvr>
                                        <p:cTn id="40" dur="1000"/>
                                        <p:tgtEl>
                                          <p:spTgt spid="6">
                                            <p:txEl>
                                              <p:pRg st="4" end="4"/>
                                            </p:txEl>
                                          </p:spTgt>
                                        </p:tgtEl>
                                      </p:cBhvr>
                                    </p:animEffect>
                                    <p:anim calcmode="lin" valueType="num">
                                      <p:cBhvr>
                                        <p:cTn id="41"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nodeType="click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animEffect transition="in" filter="fade">
                                      <p:cBhvr>
                                        <p:cTn id="47" dur="1000"/>
                                        <p:tgtEl>
                                          <p:spTgt spid="6">
                                            <p:txEl>
                                              <p:pRg st="5" end="5"/>
                                            </p:txEl>
                                          </p:spTgt>
                                        </p:tgtEl>
                                      </p:cBhvr>
                                    </p:animEffect>
                                    <p:anim calcmode="lin" valueType="num">
                                      <p:cBhvr>
                                        <p:cTn id="48"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nodeType="clickEffect">
                                  <p:stCondLst>
                                    <p:cond delay="0"/>
                                  </p:stCondLst>
                                  <p:childTnLst>
                                    <p:set>
                                      <p:cBhvr>
                                        <p:cTn id="53" dur="1" fill="hold">
                                          <p:stCondLst>
                                            <p:cond delay="0"/>
                                          </p:stCondLst>
                                        </p:cTn>
                                        <p:tgtEl>
                                          <p:spTgt spid="6">
                                            <p:txEl>
                                              <p:pRg st="6" end="6"/>
                                            </p:txEl>
                                          </p:spTgt>
                                        </p:tgtEl>
                                        <p:attrNameLst>
                                          <p:attrName>style.visibility</p:attrName>
                                        </p:attrNameLst>
                                      </p:cBhvr>
                                      <p:to>
                                        <p:strVal val="visible"/>
                                      </p:to>
                                    </p:set>
                                    <p:animEffect transition="in" filter="fade">
                                      <p:cBhvr>
                                        <p:cTn id="54" dur="1000"/>
                                        <p:tgtEl>
                                          <p:spTgt spid="6">
                                            <p:txEl>
                                              <p:pRg st="6" end="6"/>
                                            </p:txEl>
                                          </p:spTgt>
                                        </p:tgtEl>
                                      </p:cBhvr>
                                    </p:animEffect>
                                    <p:anim calcmode="lin" valueType="num">
                                      <p:cBhvr>
                                        <p:cTn id="55"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6">
                                            <p:txEl>
                                              <p:pRg st="7" end="7"/>
                                            </p:txEl>
                                          </p:spTgt>
                                        </p:tgtEl>
                                        <p:attrNameLst>
                                          <p:attrName>style.visibility</p:attrName>
                                        </p:attrNameLst>
                                      </p:cBhvr>
                                      <p:to>
                                        <p:strVal val="visible"/>
                                      </p:to>
                                    </p:set>
                                    <p:animEffect transition="in" filter="fade">
                                      <p:cBhvr>
                                        <p:cTn id="61" dur="1000"/>
                                        <p:tgtEl>
                                          <p:spTgt spid="6">
                                            <p:txEl>
                                              <p:pRg st="7" end="7"/>
                                            </p:txEl>
                                          </p:spTgt>
                                        </p:tgtEl>
                                      </p:cBhvr>
                                    </p:animEffect>
                                    <p:anim calcmode="lin" valueType="num">
                                      <p:cBhvr>
                                        <p:cTn id="62"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228600" y="228600"/>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The Stuart Monarchy</a:t>
            </a:r>
          </a:p>
        </p:txBody>
      </p:sp>
      <p:pic>
        <p:nvPicPr>
          <p:cNvPr id="15363" name="Picture 3"/>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l="1418" t="20149" r="1418" b="2238"/>
          <a:stretch>
            <a:fillRect/>
          </a:stretch>
        </p:blipFill>
        <p:spPr bwMode="auto">
          <a:xfrm>
            <a:off x="533400" y="1143000"/>
            <a:ext cx="8305800" cy="3598863"/>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4" name="Oval 4"/>
          <p:cNvSpPr>
            <a:spLocks noChangeArrowheads="1"/>
          </p:cNvSpPr>
          <p:nvPr/>
        </p:nvSpPr>
        <p:spPr bwMode="auto">
          <a:xfrm>
            <a:off x="3733800" y="1236663"/>
            <a:ext cx="990600" cy="685800"/>
          </a:xfrm>
          <a:prstGeom prst="ellipse">
            <a:avLst/>
          </a:prstGeom>
          <a:noFill/>
          <a:ln w="38100">
            <a:solidFill>
              <a:srgbClr val="99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66" name="Oval 6"/>
          <p:cNvSpPr>
            <a:spLocks noChangeArrowheads="1"/>
          </p:cNvSpPr>
          <p:nvPr/>
        </p:nvSpPr>
        <p:spPr bwMode="auto">
          <a:xfrm>
            <a:off x="3733800" y="1922463"/>
            <a:ext cx="990600" cy="457200"/>
          </a:xfrm>
          <a:prstGeom prst="ellipse">
            <a:avLst/>
          </a:prstGeom>
          <a:noFill/>
          <a:ln w="38100">
            <a:solidFill>
              <a:srgbClr val="99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67" name="Oval 7"/>
          <p:cNvSpPr>
            <a:spLocks noChangeArrowheads="1"/>
          </p:cNvSpPr>
          <p:nvPr/>
        </p:nvSpPr>
        <p:spPr bwMode="auto">
          <a:xfrm>
            <a:off x="1371600" y="2532063"/>
            <a:ext cx="990600" cy="685800"/>
          </a:xfrm>
          <a:prstGeom prst="ellipse">
            <a:avLst/>
          </a:prstGeom>
          <a:noFill/>
          <a:ln w="38100">
            <a:solidFill>
              <a:srgbClr val="99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68" name="Oval 8"/>
          <p:cNvSpPr>
            <a:spLocks noChangeArrowheads="1"/>
          </p:cNvSpPr>
          <p:nvPr/>
        </p:nvSpPr>
        <p:spPr bwMode="auto">
          <a:xfrm>
            <a:off x="5181600" y="2532063"/>
            <a:ext cx="990600" cy="685800"/>
          </a:xfrm>
          <a:prstGeom prst="ellipse">
            <a:avLst/>
          </a:prstGeom>
          <a:noFill/>
          <a:ln w="38100">
            <a:solidFill>
              <a:srgbClr val="99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5369" name="Picture 9" descr="StuartCres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43200" y="4114800"/>
            <a:ext cx="2009775"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348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447800"/>
            <a:ext cx="5562600" cy="4585871"/>
          </a:xfrm>
          <a:prstGeom prst="rect">
            <a:avLst/>
          </a:prstGeom>
        </p:spPr>
        <p:txBody>
          <a:bodyPr wrap="square">
            <a:spAutoFit/>
          </a:bodyPr>
          <a:lstStyle/>
          <a:p>
            <a:r>
              <a:rPr lang="en-US" sz="2800" dirty="0" smtClean="0">
                <a:solidFill>
                  <a:srgbClr val="FF0000"/>
                </a:solidFill>
              </a:rPr>
              <a:t>Union of Scottish and English Crowns</a:t>
            </a:r>
          </a:p>
          <a:p>
            <a:endParaRPr lang="en-US" sz="2400" dirty="0" smtClean="0">
              <a:solidFill>
                <a:schemeClr val="bg1"/>
              </a:solidFill>
            </a:endParaRPr>
          </a:p>
          <a:p>
            <a:r>
              <a:rPr lang="en-US" sz="2400" dirty="0" smtClean="0">
                <a:solidFill>
                  <a:schemeClr val="bg1"/>
                </a:solidFill>
              </a:rPr>
              <a:t>The Stuarts were the </a:t>
            </a:r>
            <a:r>
              <a:rPr lang="en-US" sz="2400" dirty="0" smtClean="0">
                <a:solidFill>
                  <a:srgbClr val="FF0000"/>
                </a:solidFill>
              </a:rPr>
              <a:t>first kings of the United Kingdom</a:t>
            </a:r>
            <a:r>
              <a:rPr lang="en-US" sz="2400" dirty="0" smtClean="0">
                <a:solidFill>
                  <a:schemeClr val="bg1"/>
                </a:solidFill>
              </a:rPr>
              <a:t>.</a:t>
            </a:r>
          </a:p>
          <a:p>
            <a:endParaRPr lang="en-US" sz="2400" dirty="0" smtClean="0">
              <a:solidFill>
                <a:schemeClr val="bg1"/>
              </a:solidFill>
            </a:endParaRPr>
          </a:p>
          <a:p>
            <a:r>
              <a:rPr lang="en-US" sz="2400" dirty="0" smtClean="0">
                <a:solidFill>
                  <a:schemeClr val="bg1"/>
                </a:solidFill>
              </a:rPr>
              <a:t>Scotland provided England with a new line of kings, the Stuarts. They were to bring disaster to the nation for, coming from Scotland where royal power had not been curbed by Parliament, they had no understanding of the more democratic ways that had developed in England.</a:t>
            </a:r>
            <a:endParaRPr lang="en-US" sz="2400" dirty="0">
              <a:solidFill>
                <a:schemeClr val="bg1"/>
              </a:solidFill>
            </a:endParaRPr>
          </a:p>
        </p:txBody>
      </p:sp>
      <p:sp>
        <p:nvSpPr>
          <p:cNvPr id="3" name="Rectangle 2"/>
          <p:cNvSpPr/>
          <p:nvPr/>
        </p:nvSpPr>
        <p:spPr>
          <a:xfrm>
            <a:off x="2133600" y="228600"/>
            <a:ext cx="5514523" cy="923330"/>
          </a:xfrm>
          <a:prstGeom prst="rect">
            <a:avLst/>
          </a:prstGeom>
        </p:spPr>
        <p:txBody>
          <a:bodyPr wrap="none">
            <a:spAutoFit/>
          </a:bodyPr>
          <a:lstStyle/>
          <a:p>
            <a:pPr lvl="0"/>
            <a:r>
              <a:rPr lang="en-US" sz="5400" b="1" dirty="0" smtClean="0">
                <a:solidFill>
                  <a:schemeClr val="accent6">
                    <a:lumMod val="60000"/>
                    <a:lumOff val="40000"/>
                  </a:schemeClr>
                </a:solidFill>
                <a:effectLst>
                  <a:outerShdw blurRad="38100" dist="38100" dir="2700000" algn="tl">
                    <a:srgbClr val="000000">
                      <a:alpha val="43137"/>
                    </a:srgbClr>
                  </a:outerShdw>
                </a:effectLst>
                <a:latin typeface="Charlemagne Std" pitchFamily="82" charset="0"/>
              </a:rPr>
              <a:t>The Stuarts </a:t>
            </a:r>
          </a:p>
        </p:txBody>
      </p:sp>
      <p:pic>
        <p:nvPicPr>
          <p:cNvPr id="32769" name="Picture 1"/>
          <p:cNvPicPr>
            <a:picLocks noChangeAspect="1" noChangeArrowheads="1"/>
          </p:cNvPicPr>
          <p:nvPr/>
        </p:nvPicPr>
        <p:blipFill>
          <a:blip r:embed="rId3" cstate="print"/>
          <a:srcRect/>
          <a:stretch>
            <a:fillRect/>
          </a:stretch>
        </p:blipFill>
        <p:spPr bwMode="auto">
          <a:xfrm>
            <a:off x="228600" y="1447800"/>
            <a:ext cx="2933700" cy="3810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500"/>
                                        <p:tgtEl>
                                          <p:spTgt spid="2">
                                            <p:txEl>
                                              <p:pRg st="2" end="2"/>
                                            </p:txEl>
                                          </p:spTgt>
                                        </p:tgtEl>
                                      </p:cBhvr>
                                    </p:animEffect>
                                    <p:anim calcmode="lin" valueType="num">
                                      <p:cBhvr>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anim calcmode="lin" valueType="num">
                                      <p:cBhvr>
                                        <p:cTn id="2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990600"/>
            <a:ext cx="73914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Age a</a:t>
            </a:r>
            <a:r>
              <a:rPr lang="en-US" sz="2400" b="1" dirty="0" smtClean="0">
                <a:solidFill>
                  <a:schemeClr val="bg1"/>
                </a:solidFill>
                <a:latin typeface="Arial" pitchFamily="34" charset="0"/>
              </a:rPr>
              <a:t>t Death </a:t>
            </a:r>
            <a:r>
              <a:rPr kumimoji="0" lang="en-US" sz="2400" b="1" i="0" u="none" strike="noStrike" cap="none" normalizeH="0" baseline="0" dirty="0" smtClean="0">
                <a:ln>
                  <a:noFill/>
                </a:ln>
                <a:solidFill>
                  <a:schemeClr val="bg1"/>
                </a:solidFill>
                <a:effectLst/>
                <a:latin typeface="Arial" pitchFamily="34" charset="0"/>
              </a:rPr>
              <a:t>58</a:t>
            </a:r>
            <a:r>
              <a:rPr kumimoji="0" lang="en-US" sz="2400" b="0" i="0" u="none" strike="noStrike" cap="none" normalizeH="0" baseline="0" dirty="0" smtClean="0">
                <a:ln>
                  <a:noFill/>
                </a:ln>
                <a:solidFill>
                  <a:schemeClr val="bg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Ascended to the throne:</a:t>
            </a:r>
            <a:r>
              <a:rPr kumimoji="0" lang="en-US" sz="2400" b="0" i="0" u="none" strike="noStrike" cap="none" normalizeH="0" baseline="0" dirty="0" smtClean="0">
                <a:ln>
                  <a:noFill/>
                </a:ln>
                <a:solidFill>
                  <a:schemeClr val="bg1"/>
                </a:solidFill>
                <a:effectLst/>
                <a:latin typeface="Arial" pitchFamily="34" charset="0"/>
              </a:rPr>
              <a:t>  Age 36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Children:</a:t>
            </a:r>
            <a:r>
              <a:rPr kumimoji="0" lang="en-US" sz="2400" b="0" i="0" u="none" strike="noStrike" cap="none" normalizeH="0" baseline="0" dirty="0" smtClean="0">
                <a:ln>
                  <a:noFill/>
                </a:ln>
                <a:solidFill>
                  <a:schemeClr val="bg1"/>
                </a:solidFill>
                <a:effectLst/>
                <a:latin typeface="Arial" pitchFamily="34" charset="0"/>
              </a:rPr>
              <a:t> Henry, Elizabeth and Charles</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Succeeded by:</a:t>
            </a:r>
            <a:r>
              <a:rPr kumimoji="0" lang="en-US" sz="2400" b="0" i="0" u="none" strike="noStrike" cap="none" normalizeH="0" baseline="0" dirty="0" smtClean="0">
                <a:ln>
                  <a:noFill/>
                </a:ln>
                <a:solidFill>
                  <a:schemeClr val="bg1"/>
                </a:solidFill>
                <a:effectLst/>
                <a:latin typeface="Arial" pitchFamily="34" charset="0"/>
              </a:rPr>
              <a:t> his son Charles</a:t>
            </a:r>
            <a:r>
              <a:rPr kumimoji="0" lang="en-US" b="0" i="0" u="none" strike="noStrike" cap="none" normalizeH="0" baseline="0" dirty="0" smtClean="0">
                <a:ln>
                  <a:noFill/>
                </a:ln>
                <a:solidFill>
                  <a:schemeClr val="bg1"/>
                </a:solidFill>
                <a:effectLst/>
                <a:latin typeface="Arial" pitchFamily="34" charset="0"/>
              </a:rPr>
              <a:t/>
            </a:r>
            <a:br>
              <a:rPr kumimoji="0" lang="en-US" b="0" i="0" u="none" strike="noStrike" cap="none" normalizeH="0" baseline="0" dirty="0" smtClean="0">
                <a:ln>
                  <a:noFill/>
                </a:ln>
                <a:solidFill>
                  <a:schemeClr val="bg1"/>
                </a:solidFill>
                <a:effectLst/>
                <a:latin typeface="Arial" pitchFamily="34" charset="0"/>
              </a:rPr>
            </a:br>
            <a:endParaRPr kumimoji="0" lang="en-US" b="0"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bg1"/>
                </a:solidFill>
                <a:effectLst/>
                <a:latin typeface="Arial" pitchFamily="34" charset="0"/>
              </a:rPr>
              <a:t>King of England from 1603 and Scotland </a:t>
            </a:r>
          </a:p>
          <a:p>
            <a:pPr marL="0" marR="0" lvl="0" indent="0" algn="l"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bg1"/>
                </a:solidFill>
                <a:effectLst/>
                <a:latin typeface="Arial" pitchFamily="34" charset="0"/>
              </a:rPr>
              <a:t>(as James VI) from 1567 </a:t>
            </a:r>
            <a:br>
              <a:rPr kumimoji="0" lang="en-US" sz="2000" b="0" i="0" u="none" strike="noStrike" cap="none" normalizeH="0" baseline="0" dirty="0" smtClean="0">
                <a:ln>
                  <a:noFill/>
                </a:ln>
                <a:solidFill>
                  <a:schemeClr val="bg1"/>
                </a:solidFill>
                <a:effectLst/>
                <a:latin typeface="Arial" pitchFamily="34" charset="0"/>
              </a:rPr>
            </a:br>
            <a:r>
              <a:rPr kumimoji="0" lang="en-US" sz="2000" b="0" i="0" u="none" strike="noStrike" cap="none" normalizeH="0" baseline="0" dirty="0" smtClean="0">
                <a:ln>
                  <a:noFill/>
                </a:ln>
                <a:solidFill>
                  <a:schemeClr val="bg1"/>
                </a:solidFill>
                <a:effectLst/>
                <a:latin typeface="Arial" pitchFamily="34" charset="0"/>
              </a:rPr>
              <a:t>(29 Years</a:t>
            </a:r>
            <a:r>
              <a:rPr kumimoji="0" lang="en-US" sz="2000" b="0" i="0" u="none" strike="noStrike" cap="none" normalizeH="0" dirty="0" smtClean="0">
                <a:ln>
                  <a:noFill/>
                </a:ln>
                <a:solidFill>
                  <a:schemeClr val="bg1"/>
                </a:solidFill>
                <a:effectLst/>
                <a:latin typeface="Arial" pitchFamily="34" charset="0"/>
              </a:rPr>
              <a:t> as King of Scotland)</a:t>
            </a:r>
            <a:endParaRPr kumimoji="0" lang="en-US" sz="2000" b="0"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bg1"/>
                </a:solidFill>
                <a:effectLst/>
                <a:latin typeface="Arial" pitchFamily="34" charset="0"/>
              </a:rPr>
              <a:t>When James became King of England, he was already a king - King James VI of Scotland. He was the first monarch to rule both countries and the first to call himself '</a:t>
            </a:r>
            <a:r>
              <a:rPr kumimoji="0" lang="en-US" sz="2000" b="1" i="0" u="none" strike="noStrike" cap="none" normalizeH="0" baseline="0" dirty="0" smtClean="0">
                <a:ln>
                  <a:noFill/>
                </a:ln>
                <a:solidFill>
                  <a:schemeClr val="bg1"/>
                </a:solidFill>
                <a:effectLst/>
                <a:latin typeface="Arial" pitchFamily="34" charset="0"/>
              </a:rPr>
              <a:t>King of Great Britain</a:t>
            </a:r>
            <a:r>
              <a:rPr kumimoji="0" lang="en-US" sz="2000" b="0" i="0" u="none" strike="noStrike" cap="none" normalizeH="0" baseline="0" dirty="0" smtClean="0">
                <a:ln>
                  <a:noFill/>
                </a:ln>
                <a:solidFill>
                  <a:schemeClr val="bg1"/>
                </a:solidFill>
                <a:effectLst/>
                <a:latin typeface="Arial" pitchFamily="34" charset="0"/>
              </a:rPr>
              <a:t>'. However it was not until 1707 that an act of Parliament formally brought the two countries together.</a:t>
            </a:r>
          </a:p>
          <a:p>
            <a:pPr marL="0" marR="0" lvl="0" indent="0" algn="l" defTabSz="914400" rtl="0" eaLnBrk="0" fontAlgn="base" latinLnBrk="0" hangingPunct="0">
              <a:lnSpc>
                <a:spcPct val="100000"/>
              </a:lnSpc>
              <a:spcBef>
                <a:spcPct val="0"/>
              </a:spcBef>
              <a:spcAft>
                <a:spcPct val="0"/>
              </a:spcAft>
              <a:buClrTx/>
              <a:buSzTx/>
              <a:tabLst/>
            </a:pPr>
            <a:endParaRPr kumimoji="0" lang="en-US" b="0" i="0" u="none" strike="noStrike" cap="none" normalizeH="0" baseline="0" dirty="0" smtClean="0">
              <a:ln>
                <a:noFill/>
              </a:ln>
              <a:solidFill>
                <a:schemeClr val="bg1"/>
              </a:solidFill>
              <a:effectLst/>
              <a:latin typeface="Arial" pitchFamily="34" charset="0"/>
            </a:endParaRPr>
          </a:p>
        </p:txBody>
      </p:sp>
      <p:pic>
        <p:nvPicPr>
          <p:cNvPr id="30722" name="Picture 2" descr="image: Scottish flag"/>
          <p:cNvPicPr>
            <a:picLocks noChangeAspect="1" noChangeArrowheads="1"/>
          </p:cNvPicPr>
          <p:nvPr/>
        </p:nvPicPr>
        <p:blipFill>
          <a:blip r:embed="rId3" cstate="print"/>
          <a:srcRect/>
          <a:stretch>
            <a:fillRect/>
          </a:stretch>
        </p:blipFill>
        <p:spPr bwMode="auto">
          <a:xfrm>
            <a:off x="2339975" y="-1228725"/>
            <a:ext cx="285750" cy="142875"/>
          </a:xfrm>
          <a:prstGeom prst="rect">
            <a:avLst/>
          </a:prstGeom>
          <a:noFill/>
        </p:spPr>
      </p:pic>
      <p:sp>
        <p:nvSpPr>
          <p:cNvPr id="4" name="Rectangle 3"/>
          <p:cNvSpPr/>
          <p:nvPr/>
        </p:nvSpPr>
        <p:spPr>
          <a:xfrm>
            <a:off x="1143000" y="228600"/>
            <a:ext cx="5930900" cy="646331"/>
          </a:xfrm>
          <a:prstGeom prst="rect">
            <a:avLst/>
          </a:prstGeom>
        </p:spPr>
        <p:txBody>
          <a:bodyPr wrap="square">
            <a:spAutoFit/>
          </a:bodyPr>
          <a:lstStyle/>
          <a:p>
            <a:pPr lvl="0" fontAlgn="base">
              <a:spcBef>
                <a:spcPct val="0"/>
              </a:spcBef>
              <a:spcAft>
                <a:spcPct val="0"/>
              </a:spcAft>
            </a:pPr>
            <a:r>
              <a:rPr lang="en-US" sz="3600" b="1" dirty="0" smtClean="0">
                <a:solidFill>
                  <a:srgbClr val="FFFF00"/>
                </a:solidFill>
                <a:latin typeface="Arial" pitchFamily="34" charset="0"/>
              </a:rPr>
              <a:t>James I</a:t>
            </a:r>
            <a:r>
              <a:rPr lang="en-US" sz="3600" dirty="0" smtClean="0">
                <a:solidFill>
                  <a:srgbClr val="FFFF00"/>
                </a:solidFill>
                <a:latin typeface="Arial" pitchFamily="34" charset="0"/>
              </a:rPr>
              <a:t> </a:t>
            </a:r>
            <a:r>
              <a:rPr lang="en-US" sz="3600" dirty="0" smtClean="0">
                <a:solidFill>
                  <a:prstClr val="white"/>
                </a:solidFill>
                <a:latin typeface="Arial" pitchFamily="34" charset="0"/>
              </a:rPr>
              <a:t>(r. 1603 - 1625)</a:t>
            </a:r>
            <a:endParaRPr lang="en-US" sz="1400" dirty="0" smtClean="0">
              <a:solidFill>
                <a:prstClr val="white"/>
              </a:solidFill>
              <a:latin typeface="Arial" pitchFamily="34" charset="0"/>
            </a:endParaRPr>
          </a:p>
        </p:txBody>
      </p:sp>
      <p:pic>
        <p:nvPicPr>
          <p:cNvPr id="30723" name="Picture 3"/>
          <p:cNvPicPr>
            <a:picLocks noChangeAspect="1" noChangeArrowheads="1"/>
          </p:cNvPicPr>
          <p:nvPr/>
        </p:nvPicPr>
        <p:blipFill>
          <a:blip r:embed="rId4" cstate="print"/>
          <a:srcRect/>
          <a:stretch>
            <a:fillRect/>
          </a:stretch>
        </p:blipFill>
        <p:spPr bwMode="auto">
          <a:xfrm>
            <a:off x="6248400" y="228599"/>
            <a:ext cx="2670572" cy="37981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1066800" y="5715000"/>
            <a:ext cx="6858000" cy="707886"/>
          </a:xfrm>
          <a:prstGeom prst="rect">
            <a:avLst/>
          </a:prstGeom>
        </p:spPr>
        <p:txBody>
          <a:bodyPr wrap="square">
            <a:spAutoFit/>
          </a:bodyPr>
          <a:lstStyle/>
          <a:p>
            <a:pPr lvl="0" fontAlgn="base">
              <a:spcBef>
                <a:spcPct val="0"/>
              </a:spcBef>
              <a:spcAft>
                <a:spcPct val="0"/>
              </a:spcAft>
            </a:pPr>
            <a:r>
              <a:rPr lang="en-US" sz="2000" dirty="0" smtClean="0">
                <a:solidFill>
                  <a:srgbClr val="FF0000"/>
                </a:solidFill>
                <a:latin typeface="Arial" pitchFamily="34" charset="0"/>
              </a:rPr>
              <a:t>James authorized the translation of the King James Bible. </a:t>
            </a:r>
            <a:r>
              <a:rPr lang="en-US" sz="2000" dirty="0" smtClean="0">
                <a:solidFill>
                  <a:schemeClr val="bg1"/>
                </a:solidFill>
                <a:latin typeface="Arial" pitchFamily="34" charset="0"/>
              </a:rPr>
              <a:t>He also had Sir Walter Raleigh (explorer) executed.</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5638800" y="2438400"/>
            <a:ext cx="2743200"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King James Bible, </a:t>
            </a:r>
            <a:br>
              <a:rPr lang="en-US" altLang="en-US" sz="4000">
                <a:solidFill>
                  <a:srgbClr val="FF4F4F"/>
                </a:solidFill>
                <a:latin typeface="BlackChancery" pitchFamily="2" charset="0"/>
              </a:rPr>
            </a:br>
            <a:r>
              <a:rPr lang="en-US" altLang="en-US" sz="3600">
                <a:solidFill>
                  <a:srgbClr val="FF4F4F"/>
                </a:solidFill>
                <a:latin typeface="BlackChancery" pitchFamily="2" charset="0"/>
              </a:rPr>
              <a:t>1611</a:t>
            </a:r>
          </a:p>
        </p:txBody>
      </p:sp>
      <p:pic>
        <p:nvPicPr>
          <p:cNvPr id="8199" name="Picture 7" descr="King James Bible-1"/>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685800" y="304800"/>
            <a:ext cx="4165600" cy="6172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0021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4038600" y="1597461"/>
            <a:ext cx="48768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rPr>
              <a:t>Age at Death 49</a:t>
            </a:r>
            <a:r>
              <a:rPr kumimoji="0" lang="en-US" sz="2400" b="0" i="0" u="none" strike="noStrike" cap="none" normalizeH="0" baseline="0" dirty="0" smtClean="0">
                <a:ln>
                  <a:noFill/>
                </a:ln>
                <a:solidFill>
                  <a:schemeClr val="bg1"/>
                </a:solidFill>
                <a:effectLst/>
                <a:latin typeface="Arial" pitchFamily="34" charset="0"/>
              </a:rPr>
              <a:t> </a:t>
            </a:r>
            <a:endParaRPr kumimoji="0" lang="en-US" sz="2400" b="1"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Ascended to the throne:</a:t>
            </a:r>
            <a:r>
              <a:rPr kumimoji="0" lang="en-US" sz="2400" b="0" i="0" u="none" strike="noStrike" cap="none" normalizeH="0" baseline="0" dirty="0" smtClean="0">
                <a:ln>
                  <a:noFill/>
                </a:ln>
                <a:solidFill>
                  <a:schemeClr val="bg1"/>
                </a:solidFill>
                <a:effectLst/>
                <a:latin typeface="Arial" pitchFamily="34" charset="0"/>
              </a:rPr>
              <a:t> </a:t>
            </a:r>
            <a:r>
              <a:rPr kumimoji="0" lang="en-US" sz="2400" b="0" i="0" u="none" strike="noStrike" cap="none" normalizeH="0" dirty="0" smtClean="0">
                <a:ln>
                  <a:noFill/>
                </a:ln>
                <a:solidFill>
                  <a:schemeClr val="bg1"/>
                </a:solidFill>
                <a:effectLst/>
                <a:latin typeface="Arial" pitchFamily="34" charset="0"/>
              </a:rPr>
              <a:t> </a:t>
            </a:r>
            <a:r>
              <a:rPr kumimoji="0" lang="en-US" sz="2400" b="0" i="0" u="none" strike="noStrike" cap="none" normalizeH="0" baseline="0" dirty="0" smtClean="0">
                <a:ln>
                  <a:noFill/>
                </a:ln>
                <a:solidFill>
                  <a:schemeClr val="bg1"/>
                </a:solidFill>
                <a:effectLst/>
                <a:latin typeface="Arial" pitchFamily="34" charset="0"/>
              </a:rPr>
              <a:t>Age</a:t>
            </a:r>
            <a:r>
              <a:rPr kumimoji="0" lang="en-US" sz="2400" b="0" i="0" u="none" strike="noStrike" cap="none" normalizeH="0" dirty="0" smtClean="0">
                <a:ln>
                  <a:noFill/>
                </a:ln>
                <a:solidFill>
                  <a:schemeClr val="bg1"/>
                </a:solidFill>
                <a:effectLst/>
                <a:latin typeface="Arial" pitchFamily="34" charset="0"/>
              </a:rPr>
              <a:t> </a:t>
            </a:r>
            <a:r>
              <a:rPr kumimoji="0" lang="en-US" sz="2400" b="0" i="0" u="none" strike="noStrike" cap="none" normalizeH="0" baseline="0" dirty="0" smtClean="0">
                <a:ln>
                  <a:noFill/>
                </a:ln>
                <a:solidFill>
                  <a:schemeClr val="bg1"/>
                </a:solidFill>
                <a:effectLst/>
                <a:latin typeface="Arial" pitchFamily="34" charset="0"/>
              </a:rPr>
              <a:t>24 </a:t>
            </a:r>
          </a:p>
          <a:p>
            <a:pPr marL="0" marR="0" lvl="0" indent="0" algn="l" defTabSz="914400" rtl="0" eaLnBrk="0" fontAlgn="base" latinLnBrk="0" hangingPunct="0">
              <a:lnSpc>
                <a:spcPct val="100000"/>
              </a:lnSpc>
              <a:spcBef>
                <a:spcPct val="0"/>
              </a:spcBef>
              <a:spcAft>
                <a:spcPct val="0"/>
              </a:spcAft>
              <a:buClrTx/>
              <a:buSzTx/>
              <a:tabLst/>
            </a:pPr>
            <a:r>
              <a:rPr kumimoji="0" lang="en-US" sz="2400" b="1" i="0" u="none" strike="noStrike" cap="none" normalizeH="0" baseline="0" dirty="0" smtClean="0">
                <a:ln>
                  <a:noFill/>
                </a:ln>
                <a:solidFill>
                  <a:schemeClr val="bg1"/>
                </a:solidFill>
                <a:effectLst/>
                <a:latin typeface="Arial" pitchFamily="34" charset="0"/>
              </a:rPr>
              <a:t>Died:</a:t>
            </a:r>
            <a:r>
              <a:rPr kumimoji="0" lang="en-US" sz="2400" b="0" i="0" u="none" strike="noStrike" cap="none" normalizeH="0" baseline="0" dirty="0" smtClean="0">
                <a:ln>
                  <a:noFill/>
                </a:ln>
                <a:solidFill>
                  <a:schemeClr val="bg1"/>
                </a:solidFill>
                <a:effectLst/>
                <a:latin typeface="Arial" pitchFamily="34" charset="0"/>
              </a:rPr>
              <a:t> (executed), aged 48 years</a:t>
            </a:r>
            <a:r>
              <a:rPr kumimoji="0" lang="en-US" sz="2400" b="1" i="0" u="none" strike="noStrike" cap="none" normalizeH="0" baseline="0" dirty="0" smtClean="0">
                <a:ln>
                  <a:noFill/>
                </a:ln>
                <a:solidFill>
                  <a:schemeClr val="bg1"/>
                </a:solidFill>
                <a:effectLst/>
                <a:latin typeface="Arial" pitchFamily="34" charset="0"/>
              </a:rPr>
              <a:t> </a:t>
            </a:r>
            <a:r>
              <a:rPr kumimoji="0" lang="en-US" sz="2400" b="0" i="0" u="none" strike="noStrike" cap="none" normalizeH="0" baseline="0" dirty="0" smtClean="0">
                <a:ln>
                  <a:noFill/>
                </a:ln>
                <a:solidFill>
                  <a:schemeClr val="bg1"/>
                </a:solidFill>
                <a:effectLst/>
                <a:latin typeface="Arial" pitchFamily="34" charset="0"/>
              </a:rPr>
              <a:t/>
            </a:r>
            <a:br>
              <a:rPr kumimoji="0" lang="en-US" sz="2400" b="0" i="0" u="none" strike="noStrike" cap="none" normalizeH="0" baseline="0" dirty="0" smtClean="0">
                <a:ln>
                  <a:noFill/>
                </a:ln>
                <a:solidFill>
                  <a:schemeClr val="bg1"/>
                </a:solidFill>
                <a:effectLst/>
                <a:latin typeface="Arial" pitchFamily="34" charset="0"/>
              </a:rPr>
            </a:br>
            <a:endParaRPr kumimoji="0" lang="en-US" sz="2400" b="1"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rPr>
              <a:t>King of Great Britain and Ireland from 1625</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Arial" pitchFamily="34" charset="0"/>
              </a:rPr>
              <a:t>Fought against the Parliament leading to civil war. </a:t>
            </a:r>
            <a:r>
              <a:rPr kumimoji="0" lang="en-US" sz="2400" b="1" i="0" u="none" strike="noStrike" cap="none" normalizeH="0" baseline="0" dirty="0" smtClean="0">
                <a:ln>
                  <a:noFill/>
                </a:ln>
                <a:solidFill>
                  <a:schemeClr val="bg1"/>
                </a:solidFill>
                <a:effectLst/>
                <a:latin typeface="Arial" pitchFamily="34" charset="0"/>
              </a:rPr>
              <a:t/>
            </a:r>
            <a:br>
              <a:rPr kumimoji="0" lang="en-US" sz="2400" b="1" i="0" u="none" strike="noStrike" cap="none" normalizeH="0" baseline="0" dirty="0" smtClean="0">
                <a:ln>
                  <a:noFill/>
                </a:ln>
                <a:solidFill>
                  <a:schemeClr val="bg1"/>
                </a:solidFill>
                <a:effectLst/>
                <a:latin typeface="Arial" pitchFamily="34" charset="0"/>
              </a:rPr>
            </a:br>
            <a:endParaRPr kumimoji="0" lang="en-US" sz="2400" b="1"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pitchFamily="34" charset="0"/>
              </a:rPr>
              <a:t>Was </a:t>
            </a:r>
            <a:r>
              <a:rPr kumimoji="0" lang="en-US" sz="2400" b="1" i="0" u="none" strike="noStrike" cap="none" normalizeH="0" baseline="0" dirty="0" smtClean="0">
                <a:ln>
                  <a:noFill/>
                </a:ln>
                <a:solidFill>
                  <a:srgbClr val="FF0000"/>
                </a:solidFill>
                <a:effectLst/>
                <a:latin typeface="Arial" pitchFamily="34" charset="0"/>
              </a:rPr>
              <a:t>executed</a:t>
            </a:r>
            <a:r>
              <a:rPr kumimoji="0" lang="en-US" sz="2400" b="1" i="0" u="none" strike="noStrike" cap="none" normalizeH="0" baseline="0" dirty="0" smtClean="0">
                <a:ln>
                  <a:noFill/>
                </a:ln>
                <a:solidFill>
                  <a:schemeClr val="bg1"/>
                </a:solidFill>
                <a:effectLst/>
                <a:latin typeface="Arial" pitchFamily="34" charset="0"/>
              </a:rPr>
              <a:t> as a result 1649. </a:t>
            </a:r>
          </a:p>
        </p:txBody>
      </p:sp>
      <p:pic>
        <p:nvPicPr>
          <p:cNvPr id="28674" name="Picture 2" descr="Charles 1"/>
          <p:cNvPicPr>
            <a:picLocks noChangeAspect="1" noChangeArrowheads="1"/>
          </p:cNvPicPr>
          <p:nvPr/>
        </p:nvPicPr>
        <p:blipFill>
          <a:blip r:embed="rId3" cstate="print"/>
          <a:srcRect/>
          <a:stretch>
            <a:fillRect/>
          </a:stretch>
        </p:blipFill>
        <p:spPr bwMode="auto">
          <a:xfrm>
            <a:off x="155575" y="-2455863"/>
            <a:ext cx="866775" cy="1114425"/>
          </a:xfrm>
          <a:prstGeom prst="rect">
            <a:avLst/>
          </a:prstGeom>
          <a:noFill/>
        </p:spPr>
      </p:pic>
      <p:pic>
        <p:nvPicPr>
          <p:cNvPr id="28675" name="Picture 3" descr="image: Scottish flag"/>
          <p:cNvPicPr>
            <a:picLocks noChangeAspect="1" noChangeArrowheads="1"/>
          </p:cNvPicPr>
          <p:nvPr/>
        </p:nvPicPr>
        <p:blipFill>
          <a:blip r:embed="rId4" cstate="print"/>
          <a:srcRect/>
          <a:stretch>
            <a:fillRect/>
          </a:stretch>
        </p:blipFill>
        <p:spPr bwMode="auto">
          <a:xfrm>
            <a:off x="6149975" y="-1114425"/>
            <a:ext cx="285750" cy="142875"/>
          </a:xfrm>
          <a:prstGeom prst="rect">
            <a:avLst/>
          </a:prstGeom>
          <a:noFill/>
        </p:spPr>
      </p:pic>
      <p:sp>
        <p:nvSpPr>
          <p:cNvPr id="5" name="Rectangle 4"/>
          <p:cNvSpPr/>
          <p:nvPr/>
        </p:nvSpPr>
        <p:spPr>
          <a:xfrm>
            <a:off x="381000" y="228600"/>
            <a:ext cx="4876800" cy="646331"/>
          </a:xfrm>
          <a:prstGeom prst="rect">
            <a:avLst/>
          </a:prstGeom>
        </p:spPr>
        <p:txBody>
          <a:bodyPr wrap="square">
            <a:spAutoFit/>
          </a:bodyPr>
          <a:lstStyle/>
          <a:p>
            <a:pPr lvl="0" algn="ctr" fontAlgn="base">
              <a:spcBef>
                <a:spcPct val="0"/>
              </a:spcBef>
              <a:spcAft>
                <a:spcPct val="0"/>
              </a:spcAft>
            </a:pPr>
            <a:r>
              <a:rPr lang="en-US" sz="3600" b="1" dirty="0" smtClean="0">
                <a:solidFill>
                  <a:srgbClr val="FFFF00"/>
                </a:solidFill>
                <a:latin typeface="Arial" pitchFamily="34" charset="0"/>
              </a:rPr>
              <a:t>Charles I  </a:t>
            </a:r>
            <a:r>
              <a:rPr lang="en-US" sz="2800" b="1" dirty="0" smtClean="0">
                <a:solidFill>
                  <a:schemeClr val="bg1"/>
                </a:solidFill>
                <a:latin typeface="Arial" pitchFamily="34" charset="0"/>
              </a:rPr>
              <a:t>(r.</a:t>
            </a:r>
            <a:r>
              <a:rPr lang="en-US" sz="2800" dirty="0" smtClean="0">
                <a:solidFill>
                  <a:schemeClr val="bg1"/>
                </a:solidFill>
                <a:latin typeface="Arial" pitchFamily="34" charset="0"/>
              </a:rPr>
              <a:t>1625 – 1649)</a:t>
            </a:r>
            <a:endParaRPr lang="en-US" sz="2800" b="1" dirty="0" smtClean="0">
              <a:solidFill>
                <a:schemeClr val="bg1"/>
              </a:solidFill>
              <a:latin typeface="Arial" pitchFamily="34" charset="0"/>
            </a:endParaRPr>
          </a:p>
        </p:txBody>
      </p:sp>
      <p:pic>
        <p:nvPicPr>
          <p:cNvPr id="28676" name="Picture 4"/>
          <p:cNvPicPr>
            <a:picLocks noChangeAspect="1" noChangeArrowheads="1"/>
          </p:cNvPicPr>
          <p:nvPr/>
        </p:nvPicPr>
        <p:blipFill>
          <a:blip r:embed="rId5" cstate="print"/>
          <a:srcRect/>
          <a:stretch>
            <a:fillRect/>
          </a:stretch>
        </p:blipFill>
        <p:spPr bwMode="auto">
          <a:xfrm>
            <a:off x="228600" y="1524000"/>
            <a:ext cx="3581400" cy="42773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 Box 2"/>
          <p:cNvSpPr txBox="1">
            <a:spLocks noChangeArrowheads="1"/>
          </p:cNvSpPr>
          <p:nvPr/>
        </p:nvSpPr>
        <p:spPr bwMode="auto">
          <a:xfrm>
            <a:off x="228600" y="228600"/>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The “Long” Parliament</a:t>
            </a:r>
          </a:p>
        </p:txBody>
      </p:sp>
      <p:sp>
        <p:nvSpPr>
          <p:cNvPr id="145412" name="Text Box 4"/>
          <p:cNvSpPr txBox="1">
            <a:spLocks noChangeArrowheads="1"/>
          </p:cNvSpPr>
          <p:nvPr/>
        </p:nvSpPr>
        <p:spPr bwMode="auto">
          <a:xfrm>
            <a:off x="3276600" y="1168400"/>
            <a:ext cx="5715000" cy="538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5138" indent="-465138">
              <a:defRPr>
                <a:solidFill>
                  <a:schemeClr val="tx1"/>
                </a:solidFill>
                <a:latin typeface="Arial" charset="0"/>
              </a:defRPr>
            </a:lvl1pPr>
            <a:lvl2pPr marL="1084263" indent="-231775">
              <a:defRPr>
                <a:solidFill>
                  <a:schemeClr val="tx1"/>
                </a:solidFill>
                <a:latin typeface="Arial" charset="0"/>
              </a:defRPr>
            </a:lvl2pPr>
            <a:lvl3pPr marL="1198563">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C4A7FF"/>
              </a:buClr>
              <a:buSzPct val="90000"/>
              <a:buFont typeface="Monarchbats" pitchFamily="34" charset="0"/>
              <a:buChar char="a"/>
            </a:pPr>
            <a:r>
              <a:rPr lang="en-US" altLang="en-US" sz="2600">
                <a:solidFill>
                  <a:schemeClr val="bg1"/>
                </a:solidFill>
                <a:latin typeface="Comic Sans MS" pitchFamily="66" charset="0"/>
              </a:rPr>
              <a:t>In session from 1640 to 1660.</a:t>
            </a:r>
          </a:p>
          <a:p>
            <a:pPr lvl="1">
              <a:spcBef>
                <a:spcPct val="50000"/>
              </a:spcBef>
              <a:buClr>
                <a:schemeClr val="hlink"/>
              </a:buClr>
              <a:buSzPct val="110000"/>
              <a:buFont typeface="Wingdings" pitchFamily="2" charset="2"/>
              <a:buChar char="§"/>
            </a:pPr>
            <a:r>
              <a:rPr lang="en-US" altLang="en-US" sz="2200">
                <a:solidFill>
                  <a:schemeClr val="bg1"/>
                </a:solidFill>
                <a:latin typeface="Comic Sans MS" pitchFamily="66" charset="0"/>
              </a:rPr>
              <a:t>Laud executed.</a:t>
            </a:r>
          </a:p>
          <a:p>
            <a:pPr lvl="1">
              <a:spcBef>
                <a:spcPct val="50000"/>
              </a:spcBef>
              <a:buClr>
                <a:schemeClr val="hlink"/>
              </a:buClr>
              <a:buSzPct val="110000"/>
              <a:buFont typeface="Wingdings" pitchFamily="2" charset="2"/>
              <a:buChar char="§"/>
            </a:pPr>
            <a:r>
              <a:rPr lang="en-US" altLang="en-US" sz="2200">
                <a:solidFill>
                  <a:srgbClr val="FF9900"/>
                </a:solidFill>
                <a:latin typeface="Comic Sans MS" pitchFamily="66" charset="0"/>
              </a:rPr>
              <a:t>Triennial Act</a:t>
            </a:r>
            <a:r>
              <a:rPr lang="en-US" altLang="en-US" sz="2200">
                <a:solidFill>
                  <a:schemeClr val="bg1"/>
                </a:solidFill>
                <a:latin typeface="Comic Sans MS" pitchFamily="66" charset="0"/>
              </a:rPr>
              <a:t> passed </a:t>
            </a:r>
            <a:r>
              <a:rPr lang="en-US" altLang="en-US" sz="2200">
                <a:solidFill>
                  <a:schemeClr val="bg1"/>
                </a:solidFill>
                <a:latin typeface="Comic Sans MS" pitchFamily="66" charset="0"/>
                <a:sym typeface="Wingdings" pitchFamily="2" charset="2"/>
              </a:rPr>
              <a:t> Parliament must be called in session at least once every 3 yrs.</a:t>
            </a:r>
          </a:p>
          <a:p>
            <a:pPr lvl="1">
              <a:spcBef>
                <a:spcPct val="50000"/>
              </a:spcBef>
              <a:buClr>
                <a:schemeClr val="hlink"/>
              </a:buClr>
              <a:buSzPct val="110000"/>
              <a:buFont typeface="Wingdings" pitchFamily="2" charset="2"/>
              <a:buChar char="§"/>
            </a:pPr>
            <a:r>
              <a:rPr lang="en-US" altLang="en-US" sz="2200">
                <a:solidFill>
                  <a:schemeClr val="bg1"/>
                </a:solidFill>
                <a:latin typeface="Comic Sans MS" pitchFamily="66" charset="0"/>
                <a:sym typeface="Wingdings" pitchFamily="2" charset="2"/>
              </a:rPr>
              <a:t>Parliament can’t be adjourned without its own consent!</a:t>
            </a:r>
            <a:endParaRPr lang="en-US" altLang="en-US" sz="2200">
              <a:solidFill>
                <a:schemeClr val="bg1"/>
              </a:solidFill>
              <a:effectLst>
                <a:outerShdw blurRad="38100" dist="38100" dir="2700000" algn="tl">
                  <a:srgbClr val="808080"/>
                </a:outerShdw>
              </a:effectLst>
              <a:latin typeface="Comic Sans MS" pitchFamily="66" charset="0"/>
              <a:cs typeface="Arial" charset="0"/>
            </a:endParaRPr>
          </a:p>
          <a:p>
            <a:pPr>
              <a:spcBef>
                <a:spcPct val="50000"/>
              </a:spcBef>
              <a:buClr>
                <a:srgbClr val="C4A7FF"/>
              </a:buClr>
              <a:buSzPct val="90000"/>
              <a:buFont typeface="Monarchbats" pitchFamily="34" charset="0"/>
              <a:buChar char="a"/>
            </a:pPr>
            <a:r>
              <a:rPr lang="en-US" altLang="en-US" sz="2600">
                <a:solidFill>
                  <a:schemeClr val="bg1"/>
                </a:solidFill>
                <a:latin typeface="Comic Sans MS" pitchFamily="66" charset="0"/>
              </a:rPr>
              <a:t>Charles enters the House of Commons to end the session and arrest 5 MPs</a:t>
            </a:r>
            <a:r>
              <a:rPr lang="en-US" altLang="en-US" sz="2600">
                <a:solidFill>
                  <a:schemeClr val="bg1"/>
                </a:solidFill>
                <a:latin typeface="Comic Sans MS" pitchFamily="66" charset="0"/>
                <a:sym typeface="Wingdings" pitchFamily="2" charset="2"/>
              </a:rPr>
              <a:t> unsuccessful</a:t>
            </a:r>
          </a:p>
          <a:p>
            <a:pPr>
              <a:spcBef>
                <a:spcPct val="50000"/>
              </a:spcBef>
              <a:buClr>
                <a:srgbClr val="C4A7FF"/>
              </a:buClr>
              <a:buSzPct val="90000"/>
              <a:buFont typeface="Monarchbats" pitchFamily="34" charset="0"/>
              <a:buChar char="a"/>
            </a:pPr>
            <a:r>
              <a:rPr lang="en-US" altLang="en-US" sz="2600">
                <a:solidFill>
                  <a:schemeClr val="bg1"/>
                </a:solidFill>
                <a:latin typeface="Comic Sans MS" pitchFamily="66" charset="0"/>
                <a:sym typeface="Wingdings" pitchFamily="2" charset="2"/>
              </a:rPr>
              <a:t>Charles heads north to form an army!</a:t>
            </a:r>
            <a:endParaRPr lang="en-US" altLang="en-US" sz="2200">
              <a:solidFill>
                <a:schemeClr val="bg1"/>
              </a:solidFill>
              <a:latin typeface="Comic Sans MS" pitchFamily="66" charset="0"/>
            </a:endParaRPr>
          </a:p>
        </p:txBody>
      </p:sp>
      <p:pic>
        <p:nvPicPr>
          <p:cNvPr id="145414" name="Picture 6" descr="Charles I - Daniel Mytens the Elder"/>
          <p:cNvPicPr>
            <a:picLocks noChangeAspect="1" noChangeArrowheads="1"/>
          </p:cNvPicPr>
          <p:nvPr/>
        </p:nvPicPr>
        <p:blipFill>
          <a:blip r:embed="rId3">
            <a:lum contrast="6000"/>
            <a:extLst>
              <a:ext uri="{28A0092B-C50C-407E-A947-70E740481C1C}">
                <a14:useLocalDpi xmlns:a14="http://schemas.microsoft.com/office/drawing/2010/main" val="0"/>
              </a:ext>
            </a:extLst>
          </a:blip>
          <a:srcRect l="2667" r="3999"/>
          <a:stretch>
            <a:fillRect/>
          </a:stretch>
        </p:blipFill>
        <p:spPr bwMode="auto">
          <a:xfrm>
            <a:off x="381000" y="1562100"/>
            <a:ext cx="2667000" cy="40767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701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541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541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541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541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541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454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152400" y="762000"/>
            <a:ext cx="86868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Arial" charset="0"/>
              </a:rPr>
              <a:t>The </a:t>
            </a:r>
            <a:r>
              <a:rPr kumimoji="0" lang="en-US" sz="2400" b="0" i="0" u="none" strike="noStrike" cap="none" normalizeH="0" baseline="0" dirty="0" smtClean="0">
                <a:ln>
                  <a:noFill/>
                </a:ln>
                <a:solidFill>
                  <a:srgbClr val="FF0000"/>
                </a:solidFill>
                <a:effectLst/>
                <a:latin typeface="Arial" charset="0"/>
              </a:rPr>
              <a:t>Normans</a:t>
            </a:r>
            <a:r>
              <a:rPr kumimoji="0" lang="en-US" sz="2400" b="0" i="0" u="none" strike="noStrike" cap="none" normalizeH="0" baseline="0" dirty="0" smtClean="0">
                <a:ln>
                  <a:noFill/>
                </a:ln>
                <a:solidFill>
                  <a:schemeClr val="bg1"/>
                </a:solidFill>
                <a:effectLst/>
                <a:latin typeface="Arial" charset="0"/>
              </a:rPr>
              <a:t> were </a:t>
            </a:r>
            <a:r>
              <a:rPr kumimoji="0" lang="en-US" sz="2400" b="0" i="0" u="none" strike="noStrike" cap="none" normalizeH="0" baseline="0" dirty="0" smtClean="0">
                <a:ln>
                  <a:noFill/>
                </a:ln>
                <a:solidFill>
                  <a:srgbClr val="FF0000"/>
                </a:solidFill>
                <a:effectLst/>
                <a:latin typeface="Arial" charset="0"/>
              </a:rPr>
              <a:t>descendants</a:t>
            </a:r>
            <a:r>
              <a:rPr kumimoji="0" lang="en-US" sz="2400" b="0" i="0" u="none" strike="noStrike" cap="none" normalizeH="0" baseline="0" dirty="0" smtClean="0">
                <a:ln>
                  <a:noFill/>
                </a:ln>
                <a:solidFill>
                  <a:schemeClr val="bg1"/>
                </a:solidFill>
                <a:effectLst/>
                <a:latin typeface="Arial" charset="0"/>
              </a:rPr>
              <a:t> of </a:t>
            </a:r>
            <a:r>
              <a:rPr kumimoji="0" lang="en-US" sz="2400" b="0" i="0" u="none" strike="noStrike" cap="none" normalizeH="0" baseline="0" dirty="0" smtClean="0">
                <a:ln>
                  <a:noFill/>
                </a:ln>
                <a:solidFill>
                  <a:srgbClr val="FF0000"/>
                </a:solidFill>
                <a:effectLst/>
                <a:latin typeface="Arial" charset="0"/>
              </a:rPr>
              <a:t>Vikings</a:t>
            </a:r>
            <a:r>
              <a:rPr kumimoji="0" lang="en-US" sz="2400" b="0" i="0" u="none" strike="noStrike" cap="none" normalizeH="0" baseline="0" dirty="0" smtClean="0">
                <a:ln>
                  <a:noFill/>
                </a:ln>
                <a:solidFill>
                  <a:schemeClr val="bg1"/>
                </a:solidFill>
                <a:effectLst/>
                <a:latin typeface="Arial" charset="0"/>
              </a:rPr>
              <a:t> who had settled by force in </a:t>
            </a:r>
            <a:r>
              <a:rPr kumimoji="0" lang="en-US" sz="2400" b="0" i="0" u="none" strike="noStrike" cap="none" normalizeH="0" baseline="0" dirty="0" smtClean="0">
                <a:ln>
                  <a:noFill/>
                </a:ln>
                <a:solidFill>
                  <a:srgbClr val="FF0000"/>
                </a:solidFill>
                <a:effectLst/>
                <a:latin typeface="Arial" charset="0"/>
              </a:rPr>
              <a:t>North East France</a:t>
            </a:r>
            <a:r>
              <a:rPr kumimoji="0" lang="en-US" sz="2400" b="0" i="0" u="none" strike="noStrike" cap="none" normalizeH="0" baseline="0" dirty="0" smtClean="0">
                <a:ln>
                  <a:noFill/>
                </a:ln>
                <a:solidFill>
                  <a:schemeClr val="bg1"/>
                </a:solidFill>
                <a:effectLst/>
                <a:latin typeface="Arial" charset="0"/>
              </a:rPr>
              <a:t> around the mouth of the Seine River. The land they occupied became known as Normandy. (The name Normandy comes from the French </a:t>
            </a:r>
            <a:r>
              <a:rPr kumimoji="0" lang="en-US" sz="2400" b="0" i="0" u="none" strike="noStrike" cap="none" normalizeH="0" baseline="0" dirty="0" err="1" smtClean="0">
                <a:ln>
                  <a:noFill/>
                </a:ln>
                <a:solidFill>
                  <a:schemeClr val="bg1"/>
                </a:solidFill>
                <a:effectLst/>
                <a:latin typeface="Arial" charset="0"/>
              </a:rPr>
              <a:t>normand</a:t>
            </a:r>
            <a:r>
              <a:rPr kumimoji="0" lang="en-US" sz="2400" b="0" i="0" u="none" strike="noStrike" cap="none" normalizeH="0" baseline="0" dirty="0" smtClean="0">
                <a:ln>
                  <a:noFill/>
                </a:ln>
                <a:solidFill>
                  <a:schemeClr val="bg1"/>
                </a:solidFill>
                <a:effectLst/>
                <a:latin typeface="Arial" charset="0"/>
              </a:rPr>
              <a:t>, meaning Norsemen and Normans) </a:t>
            </a:r>
          </a:p>
        </p:txBody>
      </p:sp>
      <p:sp>
        <p:nvSpPr>
          <p:cNvPr id="9" name="Rectangle 8"/>
          <p:cNvSpPr/>
          <p:nvPr/>
        </p:nvSpPr>
        <p:spPr>
          <a:xfrm>
            <a:off x="0" y="107047"/>
            <a:ext cx="8763000" cy="584775"/>
          </a:xfrm>
          <a:prstGeom prst="rect">
            <a:avLst/>
          </a:prstGeom>
        </p:spPr>
        <p:txBody>
          <a:bodyPr wrap="square">
            <a:spAutoFit/>
          </a:bodyPr>
          <a:lstStyle/>
          <a:p>
            <a:pPr algn="ctr"/>
            <a:r>
              <a:rPr lang="en-US" sz="3200" b="1" dirty="0" smtClean="0">
                <a:solidFill>
                  <a:schemeClr val="bg1"/>
                </a:solidFill>
                <a:effectLst>
                  <a:outerShdw blurRad="38100" dist="38100" dir="2700000" algn="tl">
                    <a:srgbClr val="000000">
                      <a:alpha val="43137"/>
                    </a:srgbClr>
                  </a:outerShdw>
                </a:effectLst>
                <a:latin typeface="Arial" charset="0"/>
              </a:rPr>
              <a:t>The Normans - 1066 - 1154</a:t>
            </a:r>
            <a:endParaRPr lang="en-US" sz="3200" b="1" dirty="0">
              <a:solidFill>
                <a:schemeClr val="bg1"/>
              </a:solidFill>
              <a:effectLst>
                <a:outerShdw blurRad="38100" dist="38100" dir="2700000" algn="tl">
                  <a:srgbClr val="000000">
                    <a:alpha val="43137"/>
                  </a:srgbClr>
                </a:outerShdw>
              </a:effectLst>
            </a:endParaRPr>
          </a:p>
        </p:txBody>
      </p:sp>
      <p:sp>
        <p:nvSpPr>
          <p:cNvPr id="2056" name="Rectangle 8"/>
          <p:cNvSpPr>
            <a:spLocks noChangeArrowheads="1"/>
          </p:cNvSpPr>
          <p:nvPr/>
        </p:nvSpPr>
        <p:spPr bwMode="auto">
          <a:xfrm>
            <a:off x="228600" y="2819400"/>
            <a:ext cx="61722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FF00"/>
                </a:solidFill>
                <a:effectLst/>
                <a:latin typeface="Arial" charset="0"/>
              </a:rPr>
              <a:t>King William I, the Conqueror</a:t>
            </a:r>
            <a:r>
              <a:rPr kumimoji="0" lang="en-US" sz="2400" b="0" i="0" u="none" strike="noStrike" cap="none" normalizeH="0" baseline="0" dirty="0" smtClean="0">
                <a:ln>
                  <a:noFill/>
                </a:ln>
                <a:solidFill>
                  <a:srgbClr val="FFFF00"/>
                </a:solidFill>
                <a:effectLst/>
                <a:latin typeface="Arial" charset="0"/>
              </a:rPr>
              <a:t> </a:t>
            </a:r>
            <a:r>
              <a:rPr kumimoji="0" lang="en-US" sz="2400" b="0" i="0" u="none" strike="noStrike" cap="none" normalizeH="0" baseline="0" dirty="0" smtClean="0">
                <a:ln>
                  <a:noFill/>
                </a:ln>
                <a:solidFill>
                  <a:schemeClr val="bg1"/>
                </a:solidFill>
                <a:effectLst/>
                <a:latin typeface="Arial" charset="0"/>
              </a:rPr>
              <a:t/>
            </a:r>
            <a:br>
              <a:rPr kumimoji="0" lang="en-US" sz="2400" b="0" i="0" u="none" strike="noStrike" cap="none" normalizeH="0" baseline="0" dirty="0" smtClean="0">
                <a:ln>
                  <a:noFill/>
                </a:ln>
                <a:solidFill>
                  <a:schemeClr val="bg1"/>
                </a:solidFill>
                <a:effectLst/>
                <a:latin typeface="Arial" charset="0"/>
              </a:rPr>
            </a:br>
            <a:r>
              <a:rPr kumimoji="0" lang="en-US" sz="2400" b="0" i="0" u="none" strike="noStrike" cap="none" normalizeH="0" baseline="0" dirty="0" smtClean="0">
                <a:ln>
                  <a:noFill/>
                </a:ln>
                <a:solidFill>
                  <a:schemeClr val="bg1"/>
                </a:solidFill>
                <a:effectLst/>
                <a:latin typeface="Arial" charset="0"/>
              </a:rPr>
              <a:t>(r. 1066 – 1087)</a:t>
            </a:r>
          </a:p>
          <a:p>
            <a:pPr marL="914400" marR="0" lvl="2" indent="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bg1"/>
                </a:solidFill>
                <a:effectLst/>
                <a:latin typeface="Arial" charset="0"/>
              </a:rPr>
              <a:t>Age at</a:t>
            </a:r>
            <a:r>
              <a:rPr kumimoji="0" lang="en-US" sz="2400" b="0" i="0" u="none" strike="noStrike" cap="none" normalizeH="0" dirty="0" smtClean="0">
                <a:ln>
                  <a:noFill/>
                </a:ln>
                <a:solidFill>
                  <a:schemeClr val="bg1"/>
                </a:solidFill>
                <a:effectLst/>
                <a:latin typeface="Arial" charset="0"/>
              </a:rPr>
              <a:t> death </a:t>
            </a:r>
            <a:r>
              <a:rPr kumimoji="0" lang="en-US" sz="2400" b="0" i="0" u="none" strike="noStrike" cap="none" normalizeH="0" baseline="0" dirty="0" smtClean="0">
                <a:ln>
                  <a:noFill/>
                </a:ln>
                <a:solidFill>
                  <a:schemeClr val="bg1"/>
                </a:solidFill>
                <a:effectLst/>
                <a:latin typeface="Arial" charset="0"/>
              </a:rPr>
              <a:t>59 </a:t>
            </a:r>
          </a:p>
          <a:p>
            <a:pPr marL="914400" marR="0" lvl="2" indent="0" algn="l" defTabSz="914400" rtl="0" eaLnBrk="0" fontAlgn="base" latinLnBrk="0" hangingPunct="0">
              <a:lnSpc>
                <a:spcPct val="100000"/>
              </a:lnSpc>
              <a:spcBef>
                <a:spcPct val="0"/>
              </a:spcBef>
              <a:spcAft>
                <a:spcPct val="0"/>
              </a:spcAft>
              <a:buClrTx/>
              <a:buSzTx/>
              <a:buFontTx/>
              <a:buChar char="•"/>
              <a:tabLst/>
            </a:pPr>
            <a:r>
              <a:rPr kumimoji="0" lang="en-US" sz="2400" b="1" i="0" u="none" strike="noStrike" cap="none" normalizeH="0" baseline="0" dirty="0" smtClean="0">
                <a:ln>
                  <a:noFill/>
                </a:ln>
                <a:solidFill>
                  <a:schemeClr val="bg1"/>
                </a:solidFill>
                <a:effectLst/>
                <a:latin typeface="Arial" charset="0"/>
              </a:rPr>
              <a:t>Ascended to the throne:</a:t>
            </a:r>
            <a:r>
              <a:rPr kumimoji="0" lang="en-US" sz="2400" b="0" i="0" u="none" strike="noStrike" cap="none" normalizeH="0" baseline="0" dirty="0" smtClean="0">
                <a:ln>
                  <a:noFill/>
                </a:ln>
                <a:solidFill>
                  <a:schemeClr val="bg1"/>
                </a:solidFill>
                <a:effectLst/>
                <a:latin typeface="Arial" charset="0"/>
              </a:rPr>
              <a:t> Age 38</a:t>
            </a:r>
          </a:p>
          <a:p>
            <a:pPr marL="914400" marR="0" lvl="2" indent="0" algn="l" defTabSz="914400" rtl="0" eaLnBrk="0" fontAlgn="base" latinLnBrk="0" hangingPunct="0">
              <a:lnSpc>
                <a:spcPct val="100000"/>
              </a:lnSpc>
              <a:spcBef>
                <a:spcPct val="0"/>
              </a:spcBef>
              <a:spcAft>
                <a:spcPct val="0"/>
              </a:spcAft>
              <a:buClrTx/>
              <a:buSzTx/>
              <a:buFontTx/>
              <a:buChar char="•"/>
              <a:tabLst/>
            </a:pPr>
            <a:r>
              <a:rPr kumimoji="0" lang="en-US" sz="2400" b="1" i="0" u="none" strike="noStrike" cap="none" normalizeH="0" baseline="0" dirty="0" smtClean="0">
                <a:ln>
                  <a:noFill/>
                </a:ln>
                <a:solidFill>
                  <a:schemeClr val="bg1"/>
                </a:solidFill>
                <a:effectLst/>
                <a:latin typeface="Arial" charset="0"/>
              </a:rPr>
              <a:t>Crowned:</a:t>
            </a:r>
            <a:r>
              <a:rPr kumimoji="0" lang="en-US" sz="2400" b="0" i="0" u="none" strike="noStrike" cap="none" normalizeH="0" baseline="0" dirty="0" smtClean="0">
                <a:ln>
                  <a:noFill/>
                </a:ln>
                <a:solidFill>
                  <a:schemeClr val="bg1"/>
                </a:solidFill>
                <a:effectLst/>
                <a:latin typeface="Arial" charset="0"/>
              </a:rPr>
              <a:t> 25 December 1066 at Westminster Abbey</a:t>
            </a:r>
            <a:endParaRPr lang="en-US" dirty="0" smtClean="0">
              <a:latin typeface="Arial" charset="0"/>
            </a:endParaRPr>
          </a:p>
          <a:p>
            <a:pPr marL="914400" marR="0" lvl="2" indent="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dirty="0" smtClean="0">
                <a:ln>
                  <a:noFill/>
                </a:ln>
                <a:solidFill>
                  <a:schemeClr val="bg1"/>
                </a:solidFill>
                <a:effectLst/>
                <a:latin typeface="Arial" charset="0"/>
              </a:rPr>
              <a:t> Beat King Harold at </a:t>
            </a:r>
            <a:br>
              <a:rPr kumimoji="0" lang="en-US" sz="2400" b="0" i="0" u="none" strike="noStrike" cap="none" normalizeH="0" dirty="0" smtClean="0">
                <a:ln>
                  <a:noFill/>
                </a:ln>
                <a:solidFill>
                  <a:schemeClr val="bg1"/>
                </a:solidFill>
                <a:effectLst/>
                <a:latin typeface="Arial" charset="0"/>
              </a:rPr>
            </a:br>
            <a:r>
              <a:rPr kumimoji="0" lang="en-US" sz="2400" b="0" i="0" u="none" strike="noStrike" cap="none" normalizeH="0" dirty="0" smtClean="0">
                <a:ln>
                  <a:noFill/>
                </a:ln>
                <a:solidFill>
                  <a:srgbClr val="FF0000"/>
                </a:solidFill>
                <a:effectLst/>
                <a:latin typeface="Arial" charset="0"/>
              </a:rPr>
              <a:t>Battle of Hastings 1066</a:t>
            </a:r>
            <a:r>
              <a:rPr kumimoji="0" lang="en-US" sz="2400" b="0" i="0" u="none" strike="noStrike" cap="none" normalizeH="0" dirty="0" smtClean="0">
                <a:ln>
                  <a:noFill/>
                </a:ln>
                <a:solidFill>
                  <a:schemeClr val="bg1"/>
                </a:solidFill>
                <a:effectLst/>
                <a:latin typeface="Arial" charset="0"/>
              </a:rPr>
              <a:t> – Called the </a:t>
            </a:r>
            <a:r>
              <a:rPr kumimoji="0" lang="en-US" sz="2400" b="0" i="0" u="none" strike="noStrike" cap="none" normalizeH="0" dirty="0" smtClean="0">
                <a:ln>
                  <a:noFill/>
                </a:ln>
                <a:solidFill>
                  <a:srgbClr val="FF0000"/>
                </a:solidFill>
                <a:effectLst/>
                <a:latin typeface="Arial" charset="0"/>
              </a:rPr>
              <a:t>Norman Conquest of England to become King</a:t>
            </a:r>
            <a:endParaRPr kumimoji="0" lang="en-US" sz="2400" b="0" i="0" u="none" strike="noStrike" cap="none" normalizeH="0" baseline="0" dirty="0" smtClean="0">
              <a:ln>
                <a:noFill/>
              </a:ln>
              <a:solidFill>
                <a:srgbClr val="FF0000"/>
              </a:solidFill>
              <a:effectLst/>
              <a:latin typeface="Arial" charset="0"/>
            </a:endParaRPr>
          </a:p>
        </p:txBody>
      </p:sp>
      <p:pic>
        <p:nvPicPr>
          <p:cNvPr id="2057" name="Picture 9" descr="image: French flag"/>
          <p:cNvPicPr>
            <a:picLocks noChangeAspect="1" noChangeArrowheads="1"/>
          </p:cNvPicPr>
          <p:nvPr/>
        </p:nvPicPr>
        <p:blipFill>
          <a:blip r:embed="rId3" cstate="print"/>
          <a:srcRect/>
          <a:stretch>
            <a:fillRect/>
          </a:stretch>
        </p:blipFill>
        <p:spPr bwMode="auto">
          <a:xfrm>
            <a:off x="5718175" y="-411163"/>
            <a:ext cx="219075" cy="142875"/>
          </a:xfrm>
          <a:prstGeom prst="rect">
            <a:avLst/>
          </a:prstGeom>
          <a:noFill/>
        </p:spPr>
      </p:pic>
      <p:pic>
        <p:nvPicPr>
          <p:cNvPr id="2058" name="Picture 10"/>
          <p:cNvPicPr>
            <a:picLocks noChangeAspect="1" noChangeArrowheads="1"/>
          </p:cNvPicPr>
          <p:nvPr/>
        </p:nvPicPr>
        <p:blipFill>
          <a:blip r:embed="rId4" cstate="print"/>
          <a:srcRect/>
          <a:stretch>
            <a:fillRect/>
          </a:stretch>
        </p:blipFill>
        <p:spPr bwMode="auto">
          <a:xfrm>
            <a:off x="6248400" y="2819400"/>
            <a:ext cx="2667000" cy="315190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British%20Flag"/>
          <p:cNvPicPr>
            <a:picLocks noChangeAspect="1" noChangeArrowheads="1"/>
          </p:cNvPicPr>
          <p:nvPr/>
        </p:nvPicPr>
        <p:blipFill>
          <a:blip r:embed="rId3">
            <a:lum bright="76000" contrast="34000"/>
            <a:extLst>
              <a:ext uri="{28A0092B-C50C-407E-A947-70E740481C1C}">
                <a14:useLocalDpi xmlns:a14="http://schemas.microsoft.com/office/drawing/2010/main" val="0"/>
              </a:ext>
            </a:extLst>
          </a:blip>
          <a:srcRect l="873" t="1297" r="1454" b="1730"/>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5171" name="Text Box 3"/>
          <p:cNvSpPr txBox="1">
            <a:spLocks noChangeArrowheads="1"/>
          </p:cNvSpPr>
          <p:nvPr/>
        </p:nvSpPr>
        <p:spPr bwMode="auto">
          <a:xfrm>
            <a:off x="914400" y="1544638"/>
            <a:ext cx="7543800" cy="3941762"/>
          </a:xfrm>
          <a:prstGeom prst="rect">
            <a:avLst/>
          </a:prstGeom>
          <a:noFill/>
          <a:ln w="9525">
            <a:solidFill>
              <a:srgbClr val="B40000"/>
            </a:solidFill>
            <a:miter lim="800000"/>
            <a:headEnd/>
            <a:tailEnd/>
          </a:ln>
          <a:effectLst>
            <a:prstShdw prst="shdw17" dist="17961" dir="2700000">
              <a:srgbClr val="B40000">
                <a:gamma/>
                <a:shade val="60000"/>
                <a:invGamma/>
              </a:srgbClr>
            </a:prstShdw>
          </a:effectLst>
          <a:extLst>
            <a:ext uri="{909E8E84-426E-40DD-AFC4-6F175D3DCCD1}">
              <a14:hiddenFill xmlns:a14="http://schemas.microsoft.com/office/drawing/2010/main">
                <a:solidFill>
                  <a:schemeClr val="accent1"/>
                </a:solidFill>
              </a14:hiddenFill>
            </a:ext>
          </a:extLst>
        </p:spPr>
        <p:txBody>
          <a:bodyPr>
            <a:spAutoFit/>
          </a:bodyPr>
          <a:lstStyle/>
          <a:p>
            <a:pPr algn="ctr">
              <a:spcBef>
                <a:spcPct val="50000"/>
              </a:spcBef>
            </a:pPr>
            <a:r>
              <a:rPr lang="en-US" altLang="en-US" sz="7200">
                <a:solidFill>
                  <a:schemeClr val="accent2"/>
                </a:solidFill>
                <a:latin typeface="Elephant" pitchFamily="18" charset="0"/>
              </a:rPr>
              <a:t>The </a:t>
            </a:r>
            <a:br>
              <a:rPr lang="en-US" altLang="en-US" sz="7200">
                <a:solidFill>
                  <a:schemeClr val="accent2"/>
                </a:solidFill>
                <a:latin typeface="Elephant" pitchFamily="18" charset="0"/>
              </a:rPr>
            </a:br>
            <a:r>
              <a:rPr lang="en-US" altLang="en-US" sz="7200">
                <a:solidFill>
                  <a:schemeClr val="accent2"/>
                </a:solidFill>
                <a:latin typeface="Elephant" pitchFamily="18" charset="0"/>
              </a:rPr>
              <a:t>Civil War</a:t>
            </a:r>
          </a:p>
          <a:p>
            <a:pPr algn="ctr">
              <a:spcBef>
                <a:spcPct val="50000"/>
              </a:spcBef>
            </a:pPr>
            <a:r>
              <a:rPr lang="en-US" altLang="en-US" sz="7200">
                <a:solidFill>
                  <a:schemeClr val="accent2"/>
                </a:solidFill>
                <a:latin typeface="Elephant" pitchFamily="18" charset="0"/>
              </a:rPr>
              <a:t>(1642-1649)</a:t>
            </a:r>
          </a:p>
        </p:txBody>
      </p:sp>
    </p:spTree>
    <p:extLst>
      <p:ext uri="{BB962C8B-B14F-4D97-AF65-F5344CB8AC3E}">
        <p14:creationId xmlns:p14="http://schemas.microsoft.com/office/powerpoint/2010/main" val="27566365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228600" y="349250"/>
            <a:ext cx="8686800"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Civil War </a:t>
            </a:r>
            <a:br>
              <a:rPr lang="en-US" altLang="en-US" sz="4000">
                <a:solidFill>
                  <a:srgbClr val="FF4F4F"/>
                </a:solidFill>
                <a:latin typeface="BlackChancery" pitchFamily="2" charset="0"/>
              </a:rPr>
            </a:br>
            <a:r>
              <a:rPr lang="en-US" altLang="en-US" sz="3600">
                <a:solidFill>
                  <a:srgbClr val="FF4F4F"/>
                </a:solidFill>
                <a:latin typeface="BlackChancery" pitchFamily="2" charset="0"/>
              </a:rPr>
              <a:t>(1642-1649)</a:t>
            </a:r>
          </a:p>
        </p:txBody>
      </p:sp>
      <p:sp>
        <p:nvSpPr>
          <p:cNvPr id="44037" name="Rectangle 5"/>
          <p:cNvSpPr>
            <a:spLocks noChangeArrowheads="1"/>
          </p:cNvSpPr>
          <p:nvPr/>
        </p:nvSpPr>
        <p:spPr bwMode="auto">
          <a:xfrm>
            <a:off x="609600" y="2117725"/>
            <a:ext cx="2514600" cy="1295400"/>
          </a:xfrm>
          <a:prstGeom prst="rect">
            <a:avLst/>
          </a:prstGeom>
          <a:solidFill>
            <a:srgbClr val="C4A7FF"/>
          </a:solidFill>
          <a:ln>
            <a:noFill/>
          </a:ln>
          <a:effectLst>
            <a:prstShdw prst="shdw17" dist="17961" dir="2700000">
              <a:srgbClr val="C4A7FF">
                <a:gamma/>
                <a:shade val="60000"/>
                <a:invGamma/>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a:r>
              <a:rPr lang="en-US" altLang="en-US" sz="2800" b="1">
                <a:latin typeface="BlackChancery" pitchFamily="2" charset="0"/>
              </a:rPr>
              <a:t>Royalists</a:t>
            </a:r>
            <a:br>
              <a:rPr lang="en-US" altLang="en-US" sz="2800" b="1">
                <a:latin typeface="BlackChancery" pitchFamily="2" charset="0"/>
              </a:rPr>
            </a:br>
            <a:r>
              <a:rPr lang="en-US" altLang="en-US" sz="2800" b="1" i="1">
                <a:latin typeface="BlackChancery" pitchFamily="2" charset="0"/>
              </a:rPr>
              <a:t>(Cavaliers)</a:t>
            </a:r>
          </a:p>
        </p:txBody>
      </p:sp>
      <p:sp>
        <p:nvSpPr>
          <p:cNvPr id="44039" name="Rectangle 7"/>
          <p:cNvSpPr>
            <a:spLocks noChangeArrowheads="1"/>
          </p:cNvSpPr>
          <p:nvPr/>
        </p:nvSpPr>
        <p:spPr bwMode="auto">
          <a:xfrm>
            <a:off x="5943600" y="2117725"/>
            <a:ext cx="2971800" cy="1295400"/>
          </a:xfrm>
          <a:prstGeom prst="rect">
            <a:avLst/>
          </a:prstGeom>
          <a:solidFill>
            <a:srgbClr val="99CCFF"/>
          </a:solidFill>
          <a:ln>
            <a:noFill/>
          </a:ln>
          <a:effectLst>
            <a:prstShdw prst="shdw17" dist="17961" dir="2700000">
              <a:srgbClr val="99CCFF">
                <a:gamma/>
                <a:shade val="60000"/>
                <a:invGamma/>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a:r>
              <a:rPr lang="en-US" altLang="en-US" sz="2800" b="1" dirty="0">
                <a:latin typeface="BlackChancery" pitchFamily="2" charset="0"/>
              </a:rPr>
              <a:t>Parliamentarians</a:t>
            </a:r>
            <a:br>
              <a:rPr lang="en-US" altLang="en-US" sz="2800" b="1" dirty="0">
                <a:latin typeface="BlackChancery" pitchFamily="2" charset="0"/>
              </a:rPr>
            </a:br>
            <a:r>
              <a:rPr lang="en-US" altLang="en-US" sz="2800" b="1" i="1" dirty="0">
                <a:latin typeface="BlackChancery" pitchFamily="2" charset="0"/>
              </a:rPr>
              <a:t>(Roundheads)</a:t>
            </a:r>
          </a:p>
        </p:txBody>
      </p:sp>
      <p:sp>
        <p:nvSpPr>
          <p:cNvPr id="44040" name="Line 8"/>
          <p:cNvSpPr>
            <a:spLocks noChangeShapeType="1"/>
          </p:cNvSpPr>
          <p:nvPr/>
        </p:nvSpPr>
        <p:spPr bwMode="auto">
          <a:xfrm>
            <a:off x="3124200" y="2727325"/>
            <a:ext cx="685800"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41" name="Line 9"/>
          <p:cNvSpPr>
            <a:spLocks noChangeShapeType="1"/>
          </p:cNvSpPr>
          <p:nvPr/>
        </p:nvSpPr>
        <p:spPr bwMode="auto">
          <a:xfrm flipH="1">
            <a:off x="5334000" y="2727325"/>
            <a:ext cx="685800" cy="0"/>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42" name="AutoShape 10"/>
          <p:cNvSpPr>
            <a:spLocks noChangeArrowheads="1"/>
          </p:cNvSpPr>
          <p:nvPr/>
        </p:nvSpPr>
        <p:spPr bwMode="auto">
          <a:xfrm>
            <a:off x="3962400" y="2117725"/>
            <a:ext cx="1219200" cy="1143000"/>
          </a:xfrm>
          <a:prstGeom prst="star24">
            <a:avLst>
              <a:gd name="adj" fmla="val 37500"/>
            </a:avLst>
          </a:prstGeom>
          <a:gradFill rotWithShape="1">
            <a:gsLst>
              <a:gs pos="0">
                <a:srgbClr val="B40000"/>
              </a:gs>
              <a:gs pos="100000">
                <a:srgbClr val="FFFF00"/>
              </a:gs>
            </a:gsLst>
            <a:lin ang="18900000" scaled="1"/>
          </a:gradFill>
          <a:ln>
            <a:noFill/>
          </a:ln>
          <a:effectLst>
            <a:prstShdw prst="shdw17" dist="17961" dir="2700000">
              <a:srgbClr val="FFFF00">
                <a:gamma/>
                <a:shade val="60000"/>
                <a:invGamma/>
              </a:srgbClr>
            </a:prst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44043" name="Text Box 11"/>
          <p:cNvSpPr txBox="1">
            <a:spLocks noChangeArrowheads="1"/>
          </p:cNvSpPr>
          <p:nvPr/>
        </p:nvSpPr>
        <p:spPr bwMode="auto">
          <a:xfrm>
            <a:off x="457200" y="3794125"/>
            <a:ext cx="3124200"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65138" indent="-357188">
              <a:defRPr>
                <a:solidFill>
                  <a:schemeClr val="tx1"/>
                </a:solidFill>
                <a:latin typeface="Arial" charset="0"/>
              </a:defRPr>
            </a:lvl1pPr>
            <a:lvl2pPr marL="579438">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C4A7FF"/>
              </a:buClr>
              <a:buSzPct val="90000"/>
              <a:buFont typeface="Monarchbats" pitchFamily="34" charset="0"/>
              <a:buChar char="a"/>
            </a:pPr>
            <a:r>
              <a:rPr lang="en-US" altLang="en-US" sz="2000">
                <a:solidFill>
                  <a:schemeClr val="bg1"/>
                </a:solidFill>
                <a:latin typeface="Comic Sans MS" pitchFamily="66" charset="0"/>
              </a:rPr>
              <a:t>House of Lords</a:t>
            </a:r>
          </a:p>
          <a:p>
            <a:pPr>
              <a:spcBef>
                <a:spcPct val="50000"/>
              </a:spcBef>
              <a:buClr>
                <a:srgbClr val="C4A7FF"/>
              </a:buClr>
              <a:buSzPct val="90000"/>
              <a:buFont typeface="Monarchbats" pitchFamily="34" charset="0"/>
              <a:buChar char="a"/>
            </a:pPr>
            <a:r>
              <a:rPr lang="en-US" altLang="en-US" sz="2000">
                <a:solidFill>
                  <a:schemeClr val="bg1"/>
                </a:solidFill>
                <a:latin typeface="Comic Sans MS" pitchFamily="66" charset="0"/>
              </a:rPr>
              <a:t>N &amp; W England</a:t>
            </a:r>
          </a:p>
          <a:p>
            <a:pPr>
              <a:spcBef>
                <a:spcPct val="50000"/>
              </a:spcBef>
              <a:buClr>
                <a:srgbClr val="C4A7FF"/>
              </a:buClr>
              <a:buSzPct val="90000"/>
              <a:buFont typeface="Monarchbats" pitchFamily="34" charset="0"/>
              <a:buChar char="a"/>
            </a:pPr>
            <a:r>
              <a:rPr lang="en-US" altLang="en-US" sz="2000">
                <a:solidFill>
                  <a:schemeClr val="bg1"/>
                </a:solidFill>
                <a:latin typeface="Comic Sans MS" pitchFamily="66" charset="0"/>
              </a:rPr>
              <a:t>Aristocracy</a:t>
            </a:r>
          </a:p>
          <a:p>
            <a:pPr>
              <a:spcBef>
                <a:spcPct val="50000"/>
              </a:spcBef>
              <a:buClr>
                <a:srgbClr val="C4A7FF"/>
              </a:buClr>
              <a:buSzPct val="90000"/>
              <a:buFont typeface="Monarchbats" pitchFamily="34" charset="0"/>
              <a:buChar char="a"/>
            </a:pPr>
            <a:r>
              <a:rPr lang="en-US" altLang="en-US" sz="2000">
                <a:solidFill>
                  <a:schemeClr val="bg1"/>
                </a:solidFill>
                <a:latin typeface="Comic Sans MS" pitchFamily="66" charset="0"/>
              </a:rPr>
              <a:t>Large landowners</a:t>
            </a:r>
          </a:p>
          <a:p>
            <a:pPr>
              <a:spcBef>
                <a:spcPct val="50000"/>
              </a:spcBef>
              <a:buClr>
                <a:srgbClr val="C4A7FF"/>
              </a:buClr>
              <a:buSzPct val="90000"/>
              <a:buFont typeface="Monarchbats" pitchFamily="34" charset="0"/>
              <a:buChar char="a"/>
            </a:pPr>
            <a:r>
              <a:rPr lang="en-US" altLang="en-US" sz="2000">
                <a:solidFill>
                  <a:schemeClr val="bg1"/>
                </a:solidFill>
                <a:latin typeface="Comic Sans MS" pitchFamily="66" charset="0"/>
              </a:rPr>
              <a:t>Church officials</a:t>
            </a:r>
          </a:p>
          <a:p>
            <a:pPr>
              <a:spcBef>
                <a:spcPct val="50000"/>
              </a:spcBef>
              <a:buClr>
                <a:srgbClr val="C4A7FF"/>
              </a:buClr>
              <a:buSzPct val="90000"/>
              <a:buFont typeface="Monarchbats" pitchFamily="34" charset="0"/>
              <a:buChar char="a"/>
            </a:pPr>
            <a:r>
              <a:rPr lang="en-US" altLang="en-US" sz="2000">
                <a:solidFill>
                  <a:schemeClr val="bg1"/>
                </a:solidFill>
                <a:latin typeface="Comic Sans MS" pitchFamily="66" charset="0"/>
              </a:rPr>
              <a:t>More rural</a:t>
            </a:r>
          </a:p>
        </p:txBody>
      </p:sp>
      <p:sp>
        <p:nvSpPr>
          <p:cNvPr id="44044" name="Text Box 12"/>
          <p:cNvSpPr txBox="1">
            <a:spLocks noChangeArrowheads="1"/>
          </p:cNvSpPr>
          <p:nvPr/>
        </p:nvSpPr>
        <p:spPr bwMode="auto">
          <a:xfrm>
            <a:off x="5791200" y="3794125"/>
            <a:ext cx="3124200"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1313" indent="-233363">
              <a:defRPr>
                <a:solidFill>
                  <a:schemeClr val="tx1"/>
                </a:solidFill>
                <a:latin typeface="Arial" charset="0"/>
              </a:defRPr>
            </a:lvl1pPr>
            <a:lvl2pPr marL="579438">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99CCFF"/>
              </a:buClr>
              <a:buFont typeface="Dauphin" pitchFamily="18" charset="0"/>
              <a:buChar char="†"/>
            </a:pPr>
            <a:r>
              <a:rPr lang="en-US" altLang="en-US" sz="2000">
                <a:solidFill>
                  <a:schemeClr val="bg1"/>
                </a:solidFill>
                <a:latin typeface="Comic Sans MS" pitchFamily="66" charset="0"/>
              </a:rPr>
              <a:t>House of Commons</a:t>
            </a:r>
          </a:p>
          <a:p>
            <a:pPr>
              <a:spcBef>
                <a:spcPct val="50000"/>
              </a:spcBef>
              <a:buClr>
                <a:srgbClr val="99CCFF"/>
              </a:buClr>
              <a:buFont typeface="Dauphin" pitchFamily="18" charset="0"/>
              <a:buChar char="†"/>
            </a:pPr>
            <a:r>
              <a:rPr lang="en-US" altLang="en-US" sz="2000">
                <a:solidFill>
                  <a:schemeClr val="bg1"/>
                </a:solidFill>
                <a:latin typeface="Comic Sans MS" pitchFamily="66" charset="0"/>
              </a:rPr>
              <a:t>S &amp; E England</a:t>
            </a:r>
          </a:p>
          <a:p>
            <a:pPr>
              <a:spcBef>
                <a:spcPct val="50000"/>
              </a:spcBef>
              <a:buClr>
                <a:srgbClr val="99CCFF"/>
              </a:buClr>
              <a:buFont typeface="Dauphin" pitchFamily="18" charset="0"/>
              <a:buChar char="†"/>
            </a:pPr>
            <a:r>
              <a:rPr lang="en-US" altLang="en-US" sz="2000">
                <a:solidFill>
                  <a:schemeClr val="bg1"/>
                </a:solidFill>
                <a:latin typeface="Comic Sans MS" pitchFamily="66" charset="0"/>
              </a:rPr>
              <a:t>Puritans</a:t>
            </a:r>
          </a:p>
          <a:p>
            <a:pPr>
              <a:spcBef>
                <a:spcPct val="50000"/>
              </a:spcBef>
              <a:buClr>
                <a:srgbClr val="99CCFF"/>
              </a:buClr>
              <a:buFont typeface="Dauphin" pitchFamily="18" charset="0"/>
              <a:buChar char="†"/>
            </a:pPr>
            <a:r>
              <a:rPr lang="en-US" altLang="en-US" sz="2000">
                <a:solidFill>
                  <a:schemeClr val="bg1"/>
                </a:solidFill>
                <a:latin typeface="Comic Sans MS" pitchFamily="66" charset="0"/>
              </a:rPr>
              <a:t>Merchants</a:t>
            </a:r>
          </a:p>
          <a:p>
            <a:pPr>
              <a:spcBef>
                <a:spcPct val="50000"/>
              </a:spcBef>
              <a:buClr>
                <a:srgbClr val="99CCFF"/>
              </a:buClr>
              <a:buFont typeface="Dauphin" pitchFamily="18" charset="0"/>
              <a:buChar char="†"/>
            </a:pPr>
            <a:r>
              <a:rPr lang="en-US" altLang="en-US" sz="2000">
                <a:solidFill>
                  <a:schemeClr val="bg1"/>
                </a:solidFill>
                <a:latin typeface="Comic Sans MS" pitchFamily="66" charset="0"/>
              </a:rPr>
              <a:t>Townspeople</a:t>
            </a:r>
          </a:p>
          <a:p>
            <a:pPr>
              <a:spcBef>
                <a:spcPct val="50000"/>
              </a:spcBef>
              <a:buClr>
                <a:srgbClr val="99CCFF"/>
              </a:buClr>
              <a:buFont typeface="Dauphin" pitchFamily="18" charset="0"/>
              <a:buChar char="†"/>
            </a:pPr>
            <a:r>
              <a:rPr lang="en-US" altLang="en-US" sz="2000">
                <a:solidFill>
                  <a:schemeClr val="bg1"/>
                </a:solidFill>
                <a:latin typeface="Comic Sans MS" pitchFamily="66" charset="0"/>
              </a:rPr>
              <a:t>More urban</a:t>
            </a:r>
          </a:p>
        </p:txBody>
      </p:sp>
      <p:pic>
        <p:nvPicPr>
          <p:cNvPr id="44045" name="Picture 13" descr="cavali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4438" y="587375"/>
            <a:ext cx="1300162" cy="1606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4046" name="Picture 14" descr="roundhea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0062" y="576008"/>
            <a:ext cx="1158875" cy="16240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420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037"/>
                                        </p:tgtEl>
                                        <p:attrNameLst>
                                          <p:attrName>style.visibility</p:attrName>
                                        </p:attrNameLst>
                                      </p:cBhvr>
                                      <p:to>
                                        <p:strVal val="visible"/>
                                      </p:to>
                                    </p:set>
                                    <p:animEffect transition="in" filter="wipe(left)">
                                      <p:cBhvr>
                                        <p:cTn id="7" dur="500"/>
                                        <p:tgtEl>
                                          <p:spTgt spid="44037"/>
                                        </p:tgtEl>
                                      </p:cBhvr>
                                    </p:animEffect>
                                  </p:childTnLst>
                                </p:cTn>
                              </p:par>
                              <p:par>
                                <p:cTn id="8" presetID="9" presetClass="entr" presetSubtype="0" fill="hold" nodeType="withEffect">
                                  <p:stCondLst>
                                    <p:cond delay="0"/>
                                  </p:stCondLst>
                                  <p:childTnLst>
                                    <p:set>
                                      <p:cBhvr>
                                        <p:cTn id="9" dur="1" fill="hold">
                                          <p:stCondLst>
                                            <p:cond delay="0"/>
                                          </p:stCondLst>
                                        </p:cTn>
                                        <p:tgtEl>
                                          <p:spTgt spid="44045"/>
                                        </p:tgtEl>
                                        <p:attrNameLst>
                                          <p:attrName>style.visibility</p:attrName>
                                        </p:attrNameLst>
                                      </p:cBhvr>
                                      <p:to>
                                        <p:strVal val="visible"/>
                                      </p:to>
                                    </p:set>
                                    <p:animEffect transition="in" filter="dissolve">
                                      <p:cBhvr>
                                        <p:cTn id="10" dur="500"/>
                                        <p:tgtEl>
                                          <p:spTgt spid="4404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4040"/>
                                        </p:tgtEl>
                                        <p:attrNameLst>
                                          <p:attrName>style.visibility</p:attrName>
                                        </p:attrNameLst>
                                      </p:cBhvr>
                                      <p:to>
                                        <p:strVal val="visible"/>
                                      </p:to>
                                    </p:set>
                                    <p:animEffect transition="in" filter="wipe(left)">
                                      <p:cBhvr>
                                        <p:cTn id="13" dur="500"/>
                                        <p:tgtEl>
                                          <p:spTgt spid="4404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44043"/>
                                        </p:tgtEl>
                                        <p:attrNameLst>
                                          <p:attrName>style.visibility</p:attrName>
                                        </p:attrNameLst>
                                      </p:cBhvr>
                                      <p:to>
                                        <p:strVal val="visible"/>
                                      </p:to>
                                    </p:set>
                                    <p:animEffect transition="in" filter="wipe(up)">
                                      <p:cBhvr>
                                        <p:cTn id="18" dur="5000"/>
                                        <p:tgtEl>
                                          <p:spTgt spid="4404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1" presetClass="entr" presetSubtype="0" fill="hold" grpId="0" nodeType="clickEffect">
                                  <p:stCondLst>
                                    <p:cond delay="0"/>
                                  </p:stCondLst>
                                  <p:childTnLst>
                                    <p:set>
                                      <p:cBhvr>
                                        <p:cTn id="22" dur="1" fill="hold">
                                          <p:stCondLst>
                                            <p:cond delay="0"/>
                                          </p:stCondLst>
                                        </p:cTn>
                                        <p:tgtEl>
                                          <p:spTgt spid="44042"/>
                                        </p:tgtEl>
                                        <p:attrNameLst>
                                          <p:attrName>style.visibility</p:attrName>
                                        </p:attrNameLst>
                                      </p:cBhvr>
                                      <p:to>
                                        <p:strVal val="visible"/>
                                      </p:to>
                                    </p:set>
                                    <p:animEffect transition="in" filter="fade">
                                      <p:cBhvr>
                                        <p:cTn id="23" dur="192" decel="100000"/>
                                        <p:tgtEl>
                                          <p:spTgt spid="44042"/>
                                        </p:tgtEl>
                                      </p:cBhvr>
                                    </p:animEffect>
                                    <p:animScale>
                                      <p:cBhvr>
                                        <p:cTn id="24" dur="192" decel="100000"/>
                                        <p:tgtEl>
                                          <p:spTgt spid="44042"/>
                                        </p:tgtEl>
                                      </p:cBhvr>
                                      <p:from x="10000" y="10000"/>
                                      <p:to x="200000" y="450000"/>
                                    </p:animScale>
                                    <p:animScale>
                                      <p:cBhvr>
                                        <p:cTn id="25" dur="308" accel="100000" fill="hold">
                                          <p:stCondLst>
                                            <p:cond delay="192"/>
                                          </p:stCondLst>
                                        </p:cTn>
                                        <p:tgtEl>
                                          <p:spTgt spid="44042"/>
                                        </p:tgtEl>
                                      </p:cBhvr>
                                      <p:from x="200000" y="450000"/>
                                      <p:to x="100000" y="100000"/>
                                    </p:animScale>
                                    <p:set>
                                      <p:cBhvr>
                                        <p:cTn id="26" dur="192" fill="hold"/>
                                        <p:tgtEl>
                                          <p:spTgt spid="44042"/>
                                        </p:tgtEl>
                                        <p:attrNameLst>
                                          <p:attrName>ppt_x</p:attrName>
                                        </p:attrNameLst>
                                      </p:cBhvr>
                                      <p:to>
                                        <p:strVal val="(0.5)"/>
                                      </p:to>
                                    </p:set>
                                    <p:anim from="(0.5)" to="(#ppt_x)" calcmode="lin" valueType="num">
                                      <p:cBhvr>
                                        <p:cTn id="27" dur="308" accel="100000" fill="hold">
                                          <p:stCondLst>
                                            <p:cond delay="192"/>
                                          </p:stCondLst>
                                        </p:cTn>
                                        <p:tgtEl>
                                          <p:spTgt spid="44042"/>
                                        </p:tgtEl>
                                        <p:attrNameLst>
                                          <p:attrName>ppt_x</p:attrName>
                                        </p:attrNameLst>
                                      </p:cBhvr>
                                    </p:anim>
                                    <p:set>
                                      <p:cBhvr>
                                        <p:cTn id="28" dur="192" fill="hold"/>
                                        <p:tgtEl>
                                          <p:spTgt spid="44042"/>
                                        </p:tgtEl>
                                        <p:attrNameLst>
                                          <p:attrName>ppt_y</p:attrName>
                                        </p:attrNameLst>
                                      </p:cBhvr>
                                      <p:to>
                                        <p:strVal val="(#ppt_y+0.4)"/>
                                      </p:to>
                                    </p:set>
                                    <p:anim from="(#ppt_y+0.4)" to="(#ppt_y)" calcmode="lin" valueType="num">
                                      <p:cBhvr>
                                        <p:cTn id="29" dur="308" accel="100000" fill="hold">
                                          <p:stCondLst>
                                            <p:cond delay="192"/>
                                          </p:stCondLst>
                                        </p:cTn>
                                        <p:tgtEl>
                                          <p:spTgt spid="44042"/>
                                        </p:tgtEl>
                                        <p:attrNameLst>
                                          <p:attrName>ppt_y</p:attrName>
                                        </p:attrNameLst>
                                      </p:cBhvr>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44039"/>
                                        </p:tgtEl>
                                        <p:attrNameLst>
                                          <p:attrName>style.visibility</p:attrName>
                                        </p:attrNameLst>
                                      </p:cBhvr>
                                      <p:to>
                                        <p:strVal val="visible"/>
                                      </p:to>
                                    </p:set>
                                    <p:animEffect transition="in" filter="wipe(right)">
                                      <p:cBhvr>
                                        <p:cTn id="34" dur="500"/>
                                        <p:tgtEl>
                                          <p:spTgt spid="44039"/>
                                        </p:tgtEl>
                                      </p:cBhvr>
                                    </p:animEffect>
                                  </p:childTnLst>
                                </p:cTn>
                              </p:par>
                              <p:par>
                                <p:cTn id="35" presetID="20" presetClass="entr" presetSubtype="0" fill="hold" nodeType="withEffect">
                                  <p:stCondLst>
                                    <p:cond delay="0"/>
                                  </p:stCondLst>
                                  <p:childTnLst>
                                    <p:set>
                                      <p:cBhvr>
                                        <p:cTn id="36" dur="1" fill="hold">
                                          <p:stCondLst>
                                            <p:cond delay="0"/>
                                          </p:stCondLst>
                                        </p:cTn>
                                        <p:tgtEl>
                                          <p:spTgt spid="44046"/>
                                        </p:tgtEl>
                                        <p:attrNameLst>
                                          <p:attrName>style.visibility</p:attrName>
                                        </p:attrNameLst>
                                      </p:cBhvr>
                                      <p:to>
                                        <p:strVal val="visible"/>
                                      </p:to>
                                    </p:set>
                                    <p:animEffect transition="in" filter="wedge">
                                      <p:cBhvr>
                                        <p:cTn id="37" dur="1000"/>
                                        <p:tgtEl>
                                          <p:spTgt spid="44046"/>
                                        </p:tgtEl>
                                      </p:cBhvr>
                                    </p:animEffect>
                                  </p:childTnLst>
                                </p:cTn>
                              </p:par>
                              <p:par>
                                <p:cTn id="38" presetID="22" presetClass="entr" presetSubtype="2" fill="hold" grpId="0" nodeType="withEffect">
                                  <p:stCondLst>
                                    <p:cond delay="0"/>
                                  </p:stCondLst>
                                  <p:childTnLst>
                                    <p:set>
                                      <p:cBhvr>
                                        <p:cTn id="39" dur="1" fill="hold">
                                          <p:stCondLst>
                                            <p:cond delay="0"/>
                                          </p:stCondLst>
                                        </p:cTn>
                                        <p:tgtEl>
                                          <p:spTgt spid="44041"/>
                                        </p:tgtEl>
                                        <p:attrNameLst>
                                          <p:attrName>style.visibility</p:attrName>
                                        </p:attrNameLst>
                                      </p:cBhvr>
                                      <p:to>
                                        <p:strVal val="visible"/>
                                      </p:to>
                                    </p:set>
                                    <p:animEffect transition="in" filter="wipe(right)">
                                      <p:cBhvr>
                                        <p:cTn id="40" dur="500"/>
                                        <p:tgtEl>
                                          <p:spTgt spid="44041"/>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44044"/>
                                        </p:tgtEl>
                                        <p:attrNameLst>
                                          <p:attrName>style.visibility</p:attrName>
                                        </p:attrNameLst>
                                      </p:cBhvr>
                                      <p:to>
                                        <p:strVal val="visible"/>
                                      </p:to>
                                    </p:set>
                                    <p:animEffect transition="in" filter="wipe(up)">
                                      <p:cBhvr>
                                        <p:cTn id="45" dur="5000"/>
                                        <p:tgtEl>
                                          <p:spTgt spid="44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7" grpId="0" animBg="1"/>
      <p:bldP spid="44039" grpId="0" animBg="1"/>
      <p:bldP spid="44040" grpId="0" animBg="1"/>
      <p:bldP spid="44041" grpId="0" animBg="1"/>
      <p:bldP spid="44042" grpId="0" animBg="1"/>
      <p:bldP spid="44043" grpId="0"/>
      <p:bldP spid="4404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228600" y="228600"/>
            <a:ext cx="8686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Playskool Version </a:t>
            </a:r>
            <a:br>
              <a:rPr lang="en-US" altLang="en-US" sz="4000">
                <a:solidFill>
                  <a:srgbClr val="FF4F4F"/>
                </a:solidFill>
                <a:latin typeface="BlackChancery" pitchFamily="2" charset="0"/>
              </a:rPr>
            </a:br>
            <a:r>
              <a:rPr lang="en-US" altLang="en-US" sz="4000">
                <a:solidFill>
                  <a:srgbClr val="FF4F4F"/>
                </a:solidFill>
                <a:latin typeface="BlackChancery" pitchFamily="2" charset="0"/>
              </a:rPr>
              <a:t>of the English Civil War</a:t>
            </a:r>
          </a:p>
        </p:txBody>
      </p:sp>
      <p:pic>
        <p:nvPicPr>
          <p:cNvPr id="75779" name="Picture 3" descr="Civil War soldiers-Playskool-1"/>
          <p:cNvPicPr>
            <a:picLocks noChangeAspect="1" noChangeArrowheads="1"/>
          </p:cNvPicPr>
          <p:nvPr/>
        </p:nvPicPr>
        <p:blipFill>
          <a:blip r:embed="rId3">
            <a:lum contrast="6000"/>
            <a:extLst>
              <a:ext uri="{28A0092B-C50C-407E-A947-70E740481C1C}">
                <a14:useLocalDpi xmlns:a14="http://schemas.microsoft.com/office/drawing/2010/main" val="0"/>
              </a:ext>
            </a:extLst>
          </a:blip>
          <a:srcRect l="5455" t="4849" b="5455"/>
          <a:stretch>
            <a:fillRect/>
          </a:stretch>
        </p:blipFill>
        <p:spPr bwMode="auto">
          <a:xfrm>
            <a:off x="4876800" y="3505200"/>
            <a:ext cx="3962400" cy="2819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5780" name="Picture 4" descr="Civil War soldiers-Playskool"/>
          <p:cNvPicPr>
            <a:picLocks noChangeAspect="1" noChangeArrowheads="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533400" y="2209800"/>
            <a:ext cx="3962400" cy="2819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5781" name="Text Box 5"/>
          <p:cNvSpPr txBox="1">
            <a:spLocks noChangeArrowheads="1"/>
          </p:cNvSpPr>
          <p:nvPr/>
        </p:nvSpPr>
        <p:spPr bwMode="auto">
          <a:xfrm>
            <a:off x="457200" y="5029200"/>
            <a:ext cx="4038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Clr>
                <a:srgbClr val="FFFF00"/>
              </a:buClr>
              <a:buSzPct val="110000"/>
              <a:buFont typeface="CommonBullets" pitchFamily="34" charset="2"/>
              <a:buNone/>
            </a:pPr>
            <a:r>
              <a:rPr lang="en-US" altLang="en-US" sz="2400">
                <a:solidFill>
                  <a:schemeClr val="bg1"/>
                </a:solidFill>
                <a:latin typeface="Comic Sans MS" pitchFamily="66" charset="0"/>
              </a:rPr>
              <a:t>Cavaliers</a:t>
            </a:r>
          </a:p>
        </p:txBody>
      </p:sp>
      <p:sp>
        <p:nvSpPr>
          <p:cNvPr id="75782" name="Text Box 6"/>
          <p:cNvSpPr txBox="1">
            <a:spLocks noChangeArrowheads="1"/>
          </p:cNvSpPr>
          <p:nvPr/>
        </p:nvSpPr>
        <p:spPr bwMode="auto">
          <a:xfrm>
            <a:off x="4876800" y="2971800"/>
            <a:ext cx="4038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Clr>
                <a:srgbClr val="FFFF00"/>
              </a:buClr>
              <a:buSzPct val="110000"/>
              <a:buFont typeface="CommonBullets" pitchFamily="34" charset="2"/>
              <a:buNone/>
            </a:pPr>
            <a:r>
              <a:rPr lang="en-US" altLang="en-US" sz="2400">
                <a:solidFill>
                  <a:schemeClr val="bg1"/>
                </a:solidFill>
                <a:latin typeface="Comic Sans MS" pitchFamily="66" charset="0"/>
              </a:rPr>
              <a:t>Roundheads</a:t>
            </a:r>
          </a:p>
        </p:txBody>
      </p:sp>
    </p:spTree>
    <p:extLst>
      <p:ext uri="{BB962C8B-B14F-4D97-AF65-F5344CB8AC3E}">
        <p14:creationId xmlns:p14="http://schemas.microsoft.com/office/powerpoint/2010/main" val="15921658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28600" y="288925"/>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Oliver Cromwell  [</a:t>
            </a:r>
            <a:r>
              <a:rPr lang="en-US" altLang="en-US" sz="3200">
                <a:solidFill>
                  <a:srgbClr val="FF4F4F"/>
                </a:solidFill>
                <a:latin typeface="BlackChancery" pitchFamily="2" charset="0"/>
              </a:rPr>
              <a:t>1599-1658</a:t>
            </a:r>
            <a:r>
              <a:rPr lang="en-US" altLang="en-US" sz="4000">
                <a:solidFill>
                  <a:srgbClr val="FF4F4F"/>
                </a:solidFill>
                <a:latin typeface="BlackChancery" pitchFamily="2" charset="0"/>
              </a:rPr>
              <a:t>]</a:t>
            </a:r>
            <a:endParaRPr lang="en-US" altLang="en-US" sz="3600">
              <a:solidFill>
                <a:srgbClr val="FF4F4F"/>
              </a:solidFill>
              <a:latin typeface="BlackChancery" pitchFamily="2" charset="0"/>
            </a:endParaRPr>
          </a:p>
        </p:txBody>
      </p:sp>
      <p:pic>
        <p:nvPicPr>
          <p:cNvPr id="12292" name="Picture 4" descr="Oliver Cromwell-1657"/>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6400800" y="3581400"/>
            <a:ext cx="2352675" cy="2895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2293" name="Text Box 5"/>
          <p:cNvSpPr txBox="1">
            <a:spLocks noChangeArrowheads="1"/>
          </p:cNvSpPr>
          <p:nvPr/>
        </p:nvSpPr>
        <p:spPr bwMode="auto">
          <a:xfrm>
            <a:off x="685800" y="1143000"/>
            <a:ext cx="8229600" cy="497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1313" indent="-341313">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99CCFF"/>
              </a:buClr>
              <a:buFont typeface="Dauphin" pitchFamily="18" charset="0"/>
              <a:buChar char="†"/>
            </a:pPr>
            <a:r>
              <a:rPr lang="en-US" altLang="en-US" sz="2300">
                <a:solidFill>
                  <a:schemeClr val="bg1"/>
                </a:solidFill>
                <a:latin typeface="Comic Sans MS" pitchFamily="66" charset="0"/>
              </a:rPr>
              <a:t>Officer of the Parliamentary army [cavalry] </a:t>
            </a:r>
            <a:r>
              <a:rPr lang="en-US" altLang="en-US" sz="2300">
                <a:solidFill>
                  <a:schemeClr val="bg1"/>
                </a:solidFill>
                <a:latin typeface="Comic Sans MS" pitchFamily="66" charset="0"/>
                <a:sym typeface="Wingdings" pitchFamily="2" charset="2"/>
              </a:rPr>
              <a:t> the </a:t>
            </a:r>
            <a:r>
              <a:rPr lang="en-US" altLang="en-US" sz="2300">
                <a:solidFill>
                  <a:srgbClr val="FF9900"/>
                </a:solidFill>
                <a:latin typeface="Comic Sans MS" pitchFamily="66" charset="0"/>
                <a:sym typeface="Wingdings" pitchFamily="2" charset="2"/>
              </a:rPr>
              <a:t>New Model Army</a:t>
            </a:r>
            <a:r>
              <a:rPr lang="en-US" altLang="en-US" sz="2300">
                <a:solidFill>
                  <a:schemeClr val="bg1"/>
                </a:solidFill>
                <a:latin typeface="Comic Sans MS" pitchFamily="66" charset="0"/>
                <a:sym typeface="Wingdings" pitchFamily="2" charset="2"/>
              </a:rPr>
              <a:t>.</a:t>
            </a:r>
          </a:p>
          <a:p>
            <a:pPr>
              <a:spcBef>
                <a:spcPct val="50000"/>
              </a:spcBef>
              <a:buClr>
                <a:srgbClr val="99CCFF"/>
              </a:buClr>
              <a:buFont typeface="Dauphin" pitchFamily="18" charset="0"/>
              <a:buChar char="†"/>
            </a:pPr>
            <a:r>
              <a:rPr lang="en-US" altLang="en-US" sz="2300">
                <a:solidFill>
                  <a:schemeClr val="bg1"/>
                </a:solidFill>
                <a:latin typeface="Comic Sans MS" pitchFamily="66" charset="0"/>
              </a:rPr>
              <a:t>Led the army that defeated royal forces and now controlled the government.</a:t>
            </a:r>
          </a:p>
          <a:p>
            <a:pPr>
              <a:spcBef>
                <a:spcPct val="50000"/>
              </a:spcBef>
              <a:buClr>
                <a:srgbClr val="99CCFF"/>
              </a:buClr>
              <a:buFont typeface="Dauphin" pitchFamily="18" charset="0"/>
              <a:buChar char="†"/>
            </a:pPr>
            <a:r>
              <a:rPr lang="en-US" altLang="en-US" sz="2300" i="1">
                <a:solidFill>
                  <a:schemeClr val="bg1"/>
                </a:solidFill>
                <a:latin typeface="Comic Sans MS" pitchFamily="66" charset="0"/>
              </a:rPr>
              <a:t>He wore…a plain cloth-suit, which seemed to have been made by a poor tailor; his shirt </a:t>
            </a:r>
            <a:br>
              <a:rPr lang="en-US" altLang="en-US" sz="2300" i="1">
                <a:solidFill>
                  <a:schemeClr val="bg1"/>
                </a:solidFill>
                <a:latin typeface="Comic Sans MS" pitchFamily="66" charset="0"/>
              </a:rPr>
            </a:br>
            <a:r>
              <a:rPr lang="en-US" altLang="en-US" sz="2300" i="1">
                <a:solidFill>
                  <a:schemeClr val="bg1"/>
                </a:solidFill>
                <a:latin typeface="Comic Sans MS" pitchFamily="66" charset="0"/>
              </a:rPr>
              <a:t>was plain, and not very clean; and I </a:t>
            </a:r>
            <a:br>
              <a:rPr lang="en-US" altLang="en-US" sz="2300" i="1">
                <a:solidFill>
                  <a:schemeClr val="bg1"/>
                </a:solidFill>
                <a:latin typeface="Comic Sans MS" pitchFamily="66" charset="0"/>
              </a:rPr>
            </a:br>
            <a:r>
              <a:rPr lang="en-US" altLang="en-US" sz="2300" i="1">
                <a:solidFill>
                  <a:schemeClr val="bg1"/>
                </a:solidFill>
                <a:latin typeface="Comic Sans MS" pitchFamily="66" charset="0"/>
              </a:rPr>
              <a:t>remember a speck or two of </a:t>
            </a:r>
            <a:br>
              <a:rPr lang="en-US" altLang="en-US" sz="2300" i="1">
                <a:solidFill>
                  <a:schemeClr val="bg1"/>
                </a:solidFill>
                <a:latin typeface="Comic Sans MS" pitchFamily="66" charset="0"/>
              </a:rPr>
            </a:br>
            <a:r>
              <a:rPr lang="en-US" altLang="en-US" sz="2300" i="1">
                <a:solidFill>
                  <a:schemeClr val="bg1"/>
                </a:solidFill>
                <a:latin typeface="Comic Sans MS" pitchFamily="66" charset="0"/>
              </a:rPr>
              <a:t>blood upon his collar…his face was </a:t>
            </a:r>
            <a:br>
              <a:rPr lang="en-US" altLang="en-US" sz="2300" i="1">
                <a:solidFill>
                  <a:schemeClr val="bg1"/>
                </a:solidFill>
                <a:latin typeface="Comic Sans MS" pitchFamily="66" charset="0"/>
              </a:rPr>
            </a:br>
            <a:r>
              <a:rPr lang="en-US" altLang="en-US" sz="2300" i="1">
                <a:solidFill>
                  <a:schemeClr val="bg1"/>
                </a:solidFill>
                <a:latin typeface="Comic Sans MS" pitchFamily="66" charset="0"/>
              </a:rPr>
              <a:t>swollen and red, his voice sharp and </a:t>
            </a:r>
            <a:br>
              <a:rPr lang="en-US" altLang="en-US" sz="2300" i="1">
                <a:solidFill>
                  <a:schemeClr val="bg1"/>
                </a:solidFill>
                <a:latin typeface="Comic Sans MS" pitchFamily="66" charset="0"/>
              </a:rPr>
            </a:br>
            <a:r>
              <a:rPr lang="en-US" altLang="en-US" sz="2300" i="1">
                <a:solidFill>
                  <a:schemeClr val="bg1"/>
                </a:solidFill>
                <a:latin typeface="Comic Sans MS" pitchFamily="66" charset="0"/>
              </a:rPr>
              <a:t>untunable, and his speech full of </a:t>
            </a:r>
            <a:br>
              <a:rPr lang="en-US" altLang="en-US" sz="2300" i="1">
                <a:solidFill>
                  <a:schemeClr val="bg1"/>
                </a:solidFill>
                <a:latin typeface="Comic Sans MS" pitchFamily="66" charset="0"/>
              </a:rPr>
            </a:br>
            <a:r>
              <a:rPr lang="en-US" altLang="en-US" sz="2300" i="1">
                <a:solidFill>
                  <a:schemeClr val="bg1"/>
                </a:solidFill>
                <a:latin typeface="Comic Sans MS" pitchFamily="66" charset="0"/>
              </a:rPr>
              <a:t>passion.  </a:t>
            </a:r>
            <a:r>
              <a:rPr lang="en-US" altLang="en-US" sz="2100">
                <a:solidFill>
                  <a:schemeClr val="bg1"/>
                </a:solidFill>
                <a:latin typeface="Comic Sans MS" pitchFamily="66" charset="0"/>
              </a:rPr>
              <a:t>[Sir Philip Warwick, </a:t>
            </a:r>
            <a:br>
              <a:rPr lang="en-US" altLang="en-US" sz="2100">
                <a:solidFill>
                  <a:schemeClr val="bg1"/>
                </a:solidFill>
                <a:latin typeface="Comic Sans MS" pitchFamily="66" charset="0"/>
              </a:rPr>
            </a:br>
            <a:r>
              <a:rPr lang="en-US" altLang="en-US" sz="2100">
                <a:solidFill>
                  <a:schemeClr val="bg1"/>
                </a:solidFill>
                <a:latin typeface="Comic Sans MS" pitchFamily="66" charset="0"/>
              </a:rPr>
              <a:t>a Royalist, 1640]</a:t>
            </a:r>
            <a:endParaRPr lang="en-US" altLang="en-US" sz="2300" i="1">
              <a:solidFill>
                <a:schemeClr val="bg1"/>
              </a:solidFill>
              <a:latin typeface="Comic Sans MS" pitchFamily="66" charset="0"/>
            </a:endParaRPr>
          </a:p>
        </p:txBody>
      </p:sp>
    </p:spTree>
    <p:extLst>
      <p:ext uri="{BB962C8B-B14F-4D97-AF65-F5344CB8AC3E}">
        <p14:creationId xmlns:p14="http://schemas.microsoft.com/office/powerpoint/2010/main" val="39742924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9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iterate type="lt">
                                    <p:tmPct val="10000"/>
                                  </p:iterate>
                                  <p:childTnLst>
                                    <p:set>
                                      <p:cBhvr>
                                        <p:cTn id="14" dur="1" fill="hold">
                                          <p:stCondLst>
                                            <p:cond delay="0"/>
                                          </p:stCondLst>
                                        </p:cTn>
                                        <p:tgtEl>
                                          <p:spTgt spid="12293">
                                            <p:txEl>
                                              <p:pRg st="2" end="2"/>
                                            </p:txEl>
                                          </p:spTgt>
                                        </p:tgtEl>
                                        <p:attrNameLst>
                                          <p:attrName>style.visibility</p:attrName>
                                        </p:attrNameLst>
                                      </p:cBhvr>
                                      <p:to>
                                        <p:strVal val="visible"/>
                                      </p:to>
                                    </p:set>
                                    <p:animEffect transition="in" filter="wipe(up)">
                                      <p:cBhvr>
                                        <p:cTn id="15" dur="500"/>
                                        <p:tgtEl>
                                          <p:spTgt spid="1229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7" name="Picture 3" descr="Oliver_Cromwell_-_Statue_-_Palace_of_Westminster_-_Lond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013" y="1219200"/>
            <a:ext cx="2592387" cy="3962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49509" name="Text Box 5"/>
          <p:cNvSpPr txBox="1">
            <a:spLocks noChangeArrowheads="1"/>
          </p:cNvSpPr>
          <p:nvPr/>
        </p:nvSpPr>
        <p:spPr bwMode="auto">
          <a:xfrm>
            <a:off x="1981200" y="5548313"/>
            <a:ext cx="5257800"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1313" indent="-341313">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99CCFF"/>
              </a:buClr>
              <a:buFont typeface="Dauphin" pitchFamily="18" charset="0"/>
              <a:buChar char="†"/>
            </a:pPr>
            <a:r>
              <a:rPr lang="en-US" altLang="en-US" sz="2400">
                <a:solidFill>
                  <a:schemeClr val="bg1"/>
                </a:solidFill>
                <a:latin typeface="Comic Sans MS" pitchFamily="66" charset="0"/>
              </a:rPr>
              <a:t>The </a:t>
            </a:r>
            <a:r>
              <a:rPr lang="en-US" altLang="en-US" sz="2400">
                <a:solidFill>
                  <a:srgbClr val="FFCC00"/>
                </a:solidFill>
                <a:latin typeface="Comic Sans MS" pitchFamily="66" charset="0"/>
              </a:rPr>
              <a:t>Commonwealth</a:t>
            </a:r>
            <a:r>
              <a:rPr lang="en-US" altLang="en-US" sz="2400">
                <a:solidFill>
                  <a:schemeClr val="bg1"/>
                </a:solidFill>
                <a:latin typeface="Comic Sans MS" pitchFamily="66" charset="0"/>
              </a:rPr>
              <a:t> (1649-1653)</a:t>
            </a:r>
          </a:p>
          <a:p>
            <a:pPr>
              <a:spcBef>
                <a:spcPct val="50000"/>
              </a:spcBef>
              <a:buClr>
                <a:srgbClr val="99CCFF"/>
              </a:buClr>
              <a:buFont typeface="Dauphin" pitchFamily="18" charset="0"/>
              <a:buChar char="†"/>
            </a:pPr>
            <a:r>
              <a:rPr lang="en-US" altLang="en-US" sz="2400">
                <a:solidFill>
                  <a:schemeClr val="bg1"/>
                </a:solidFill>
                <a:latin typeface="Comic Sans MS" pitchFamily="66" charset="0"/>
              </a:rPr>
              <a:t>The </a:t>
            </a:r>
            <a:r>
              <a:rPr lang="en-US" altLang="en-US" sz="2400">
                <a:solidFill>
                  <a:srgbClr val="FFCC00"/>
                </a:solidFill>
                <a:latin typeface="Comic Sans MS" pitchFamily="66" charset="0"/>
              </a:rPr>
              <a:t>Protectorate </a:t>
            </a:r>
            <a:r>
              <a:rPr lang="en-US" altLang="en-US" sz="2400">
                <a:solidFill>
                  <a:schemeClr val="bg1"/>
                </a:solidFill>
                <a:latin typeface="Comic Sans MS" pitchFamily="66" charset="0"/>
              </a:rPr>
              <a:t>(1654-1660)</a:t>
            </a:r>
          </a:p>
        </p:txBody>
      </p:sp>
    </p:spTree>
    <p:extLst>
      <p:ext uri="{BB962C8B-B14F-4D97-AF65-F5344CB8AC3E}">
        <p14:creationId xmlns:p14="http://schemas.microsoft.com/office/powerpoint/2010/main" val="8777601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 Box 2"/>
          <p:cNvSpPr txBox="1">
            <a:spLocks noChangeArrowheads="1"/>
          </p:cNvSpPr>
          <p:nvPr/>
        </p:nvSpPr>
        <p:spPr bwMode="auto">
          <a:xfrm>
            <a:off x="228600" y="228600"/>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Cromwell—Lord Protector or King??</a:t>
            </a:r>
          </a:p>
        </p:txBody>
      </p:sp>
      <p:pic>
        <p:nvPicPr>
          <p:cNvPr id="151555" name="Picture 3" descr="cartoon-Oliver Cromwell"/>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2419350" y="990600"/>
            <a:ext cx="4591050" cy="41433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51556" name="Text Box 4"/>
          <p:cNvSpPr txBox="1">
            <a:spLocks noChangeArrowheads="1"/>
          </p:cNvSpPr>
          <p:nvPr/>
        </p:nvSpPr>
        <p:spPr bwMode="auto">
          <a:xfrm>
            <a:off x="990600" y="5334000"/>
            <a:ext cx="7543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6538" indent="-236538">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99CCFF"/>
              </a:buClr>
              <a:buFont typeface="Dauphin" pitchFamily="18" charset="0"/>
              <a:buChar char="†"/>
            </a:pPr>
            <a:r>
              <a:rPr lang="en-US" altLang="en-US" sz="2400">
                <a:solidFill>
                  <a:schemeClr val="bg1"/>
                </a:solidFill>
                <a:latin typeface="Comic Sans MS" pitchFamily="66" charset="0"/>
              </a:rPr>
              <a:t>England longs for an end to martial law!</a:t>
            </a:r>
          </a:p>
          <a:p>
            <a:pPr>
              <a:spcBef>
                <a:spcPct val="50000"/>
              </a:spcBef>
              <a:buClr>
                <a:srgbClr val="99CCFF"/>
              </a:buClr>
              <a:buFont typeface="Dauphin" pitchFamily="18" charset="0"/>
              <a:buChar char="†"/>
            </a:pPr>
            <a:r>
              <a:rPr lang="en-US" altLang="en-US" sz="2400">
                <a:solidFill>
                  <a:schemeClr val="bg1"/>
                </a:solidFill>
                <a:latin typeface="Comic Sans MS" pitchFamily="66" charset="0"/>
              </a:rPr>
              <a:t>Cromwell dies in 1658 and his son, Richard, takes over, but is weak and lasts for only two years.</a:t>
            </a:r>
          </a:p>
        </p:txBody>
      </p:sp>
    </p:spTree>
    <p:extLst>
      <p:ext uri="{BB962C8B-B14F-4D97-AF65-F5344CB8AC3E}">
        <p14:creationId xmlns:p14="http://schemas.microsoft.com/office/powerpoint/2010/main" val="5404871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155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155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British%20Flag"/>
          <p:cNvPicPr>
            <a:picLocks noChangeAspect="1" noChangeArrowheads="1"/>
          </p:cNvPicPr>
          <p:nvPr/>
        </p:nvPicPr>
        <p:blipFill>
          <a:blip r:embed="rId3">
            <a:lum bright="76000" contrast="34000"/>
            <a:extLst>
              <a:ext uri="{28A0092B-C50C-407E-A947-70E740481C1C}">
                <a14:useLocalDpi xmlns:a14="http://schemas.microsoft.com/office/drawing/2010/main" val="0"/>
              </a:ext>
            </a:extLst>
          </a:blip>
          <a:srcRect l="873" t="1297" r="1454" b="1730"/>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6500" name="Text Box 4"/>
          <p:cNvSpPr txBox="1">
            <a:spLocks noChangeArrowheads="1"/>
          </p:cNvSpPr>
          <p:nvPr/>
        </p:nvSpPr>
        <p:spPr bwMode="auto">
          <a:xfrm>
            <a:off x="1143000" y="990600"/>
            <a:ext cx="6858000" cy="3941763"/>
          </a:xfrm>
          <a:prstGeom prst="rect">
            <a:avLst/>
          </a:prstGeom>
          <a:noFill/>
          <a:ln w="9525">
            <a:solidFill>
              <a:srgbClr val="B40000"/>
            </a:solidFill>
            <a:miter lim="800000"/>
            <a:headEnd/>
            <a:tailEnd/>
          </a:ln>
          <a:effectLst>
            <a:prstShdw prst="shdw17" dist="17961" dir="2700000">
              <a:srgbClr val="B40000">
                <a:gamma/>
                <a:shade val="60000"/>
                <a:invGamma/>
              </a:srgbClr>
            </a:prstShdw>
          </a:effectLst>
          <a:extLst>
            <a:ext uri="{909E8E84-426E-40DD-AFC4-6F175D3DCCD1}">
              <a14:hiddenFill xmlns:a14="http://schemas.microsoft.com/office/drawing/2010/main">
                <a:solidFill>
                  <a:schemeClr val="accent1"/>
                </a:solidFill>
              </a14:hiddenFill>
            </a:ext>
          </a:extLst>
        </p:spPr>
        <p:txBody>
          <a:bodyPr>
            <a:spAutoFit/>
          </a:bodyPr>
          <a:lstStyle/>
          <a:p>
            <a:pPr algn="ctr">
              <a:spcBef>
                <a:spcPct val="50000"/>
              </a:spcBef>
            </a:pPr>
            <a:r>
              <a:rPr lang="en-US" altLang="en-US" sz="7200">
                <a:solidFill>
                  <a:schemeClr val="accent2"/>
                </a:solidFill>
                <a:latin typeface="Elephant" pitchFamily="18" charset="0"/>
              </a:rPr>
              <a:t>The </a:t>
            </a:r>
            <a:br>
              <a:rPr lang="en-US" altLang="en-US" sz="7200">
                <a:solidFill>
                  <a:schemeClr val="accent2"/>
                </a:solidFill>
                <a:latin typeface="Elephant" pitchFamily="18" charset="0"/>
              </a:rPr>
            </a:br>
            <a:r>
              <a:rPr lang="en-US" altLang="en-US" sz="7200">
                <a:solidFill>
                  <a:schemeClr val="accent2"/>
                </a:solidFill>
                <a:latin typeface="Elephant" pitchFamily="18" charset="0"/>
              </a:rPr>
              <a:t>Restoration</a:t>
            </a:r>
          </a:p>
          <a:p>
            <a:pPr algn="ctr">
              <a:spcBef>
                <a:spcPct val="50000"/>
              </a:spcBef>
            </a:pPr>
            <a:r>
              <a:rPr lang="en-US" altLang="en-US" sz="7200">
                <a:solidFill>
                  <a:schemeClr val="accent2"/>
                </a:solidFill>
                <a:latin typeface="Elephant" pitchFamily="18" charset="0"/>
              </a:rPr>
              <a:t>(1660-1688)</a:t>
            </a:r>
          </a:p>
        </p:txBody>
      </p:sp>
      <p:sp>
        <p:nvSpPr>
          <p:cNvPr id="106501" name="Text Box 5"/>
          <p:cNvSpPr txBox="1">
            <a:spLocks noChangeArrowheads="1"/>
          </p:cNvSpPr>
          <p:nvPr/>
        </p:nvSpPr>
        <p:spPr bwMode="auto">
          <a:xfrm>
            <a:off x="457200" y="5289550"/>
            <a:ext cx="8305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buClr>
                <a:srgbClr val="99CCFF"/>
              </a:buClr>
              <a:buFont typeface="Dauphin" pitchFamily="18" charset="0"/>
              <a:buNone/>
            </a:pPr>
            <a:r>
              <a:rPr lang="en-US" altLang="en-US" sz="2400" b="1" i="1">
                <a:latin typeface="Comic Sans MS" pitchFamily="66" charset="0"/>
              </a:rPr>
              <a:t>Parliament could no more exist without the Crown than the Crown without Parliament.</a:t>
            </a:r>
            <a:r>
              <a:rPr lang="en-US" altLang="en-US" sz="2400" b="1">
                <a:latin typeface="Comic Sans MS" pitchFamily="66" charset="0"/>
              </a:rPr>
              <a:t>  </a:t>
            </a:r>
            <a:r>
              <a:rPr lang="en-US" altLang="en-US" sz="2400" b="1" u="sng">
                <a:latin typeface="Comic Sans MS" pitchFamily="66" charset="0"/>
              </a:rPr>
              <a:t>This was the most important lesson of the English Civil War</a:t>
            </a:r>
            <a:r>
              <a:rPr lang="en-US" altLang="en-US" sz="2400" b="1">
                <a:latin typeface="Comic Sans MS" pitchFamily="66" charset="0"/>
              </a:rPr>
              <a:t>!</a:t>
            </a:r>
          </a:p>
        </p:txBody>
      </p:sp>
    </p:spTree>
    <p:extLst>
      <p:ext uri="{BB962C8B-B14F-4D97-AF65-F5344CB8AC3E}">
        <p14:creationId xmlns:p14="http://schemas.microsoft.com/office/powerpoint/2010/main" val="40710176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106501"/>
                                        </p:tgtEl>
                                        <p:attrNameLst>
                                          <p:attrName>style.visibility</p:attrName>
                                        </p:attrNameLst>
                                      </p:cBhvr>
                                      <p:to>
                                        <p:strVal val="visible"/>
                                      </p:to>
                                    </p:set>
                                    <p:animEffect transition="in" filter="wipe(left)">
                                      <p:cBhvr>
                                        <p:cTn id="7" dur="500"/>
                                        <p:tgtEl>
                                          <p:spTgt spid="1065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228600" y="288925"/>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King Charles II  [</a:t>
            </a:r>
            <a:r>
              <a:rPr lang="en-US" altLang="en-US" sz="3200">
                <a:solidFill>
                  <a:srgbClr val="FF4F4F"/>
                </a:solidFill>
                <a:latin typeface="BlackChancery" pitchFamily="2" charset="0"/>
              </a:rPr>
              <a:t>r. 1660-1685</a:t>
            </a:r>
            <a:r>
              <a:rPr lang="en-US" altLang="en-US" sz="4000">
                <a:solidFill>
                  <a:srgbClr val="FF4F4F"/>
                </a:solidFill>
                <a:latin typeface="BlackChancery" pitchFamily="2" charset="0"/>
              </a:rPr>
              <a:t>]</a:t>
            </a:r>
          </a:p>
        </p:txBody>
      </p:sp>
      <p:pic>
        <p:nvPicPr>
          <p:cNvPr id="13315" name="Picture 3" descr="Charles_II_of_England"/>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5478463" y="1295400"/>
            <a:ext cx="3360737" cy="5181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316" name="Text Box 4"/>
          <p:cNvSpPr txBox="1">
            <a:spLocks noChangeArrowheads="1"/>
          </p:cNvSpPr>
          <p:nvPr/>
        </p:nvSpPr>
        <p:spPr bwMode="auto">
          <a:xfrm>
            <a:off x="304800" y="1273175"/>
            <a:ext cx="49530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9438" indent="-579438">
              <a:defRPr>
                <a:solidFill>
                  <a:schemeClr val="tx1"/>
                </a:solidFill>
                <a:latin typeface="Arial" charset="0"/>
              </a:defRPr>
            </a:lvl1pPr>
            <a:lvl2pPr marL="693738">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Clr>
                <a:srgbClr val="C4A7FF"/>
              </a:buClr>
              <a:buSzPct val="90000"/>
              <a:buFont typeface="Wingdings" panose="05000000000000000000" pitchFamily="2" charset="2"/>
              <a:buChar char="§"/>
            </a:pPr>
            <a:r>
              <a:rPr lang="en-US" altLang="en-US" sz="2400" dirty="0">
                <a:solidFill>
                  <a:schemeClr val="bg1"/>
                </a:solidFill>
                <a:latin typeface="Comic Sans MS" pitchFamily="66" charset="0"/>
              </a:rPr>
              <a:t>Had charm, poise, &amp; political skills [unlike his father</a:t>
            </a:r>
            <a:r>
              <a:rPr lang="en-US" altLang="en-US" sz="2400" dirty="0" smtClean="0">
                <a:solidFill>
                  <a:schemeClr val="bg1"/>
                </a:solidFill>
                <a:latin typeface="Comic Sans MS" pitchFamily="66" charset="0"/>
              </a:rPr>
              <a:t>!].</a:t>
            </a:r>
          </a:p>
          <a:p>
            <a:pPr>
              <a:spcBef>
                <a:spcPct val="50000"/>
              </a:spcBef>
              <a:buClr>
                <a:srgbClr val="C4A7FF"/>
              </a:buClr>
              <a:buSzPct val="90000"/>
              <a:buFont typeface="Wingdings" panose="05000000000000000000" pitchFamily="2" charset="2"/>
              <a:buChar char="§"/>
            </a:pPr>
            <a:r>
              <a:rPr lang="en-US" altLang="en-US" sz="2400" dirty="0" smtClean="0">
                <a:solidFill>
                  <a:schemeClr val="bg1"/>
                </a:solidFill>
                <a:latin typeface="Comic Sans MS" pitchFamily="66" charset="0"/>
              </a:rPr>
              <a:t>Restored </a:t>
            </a:r>
            <a:r>
              <a:rPr lang="en-US" altLang="en-US" sz="2400" dirty="0">
                <a:solidFill>
                  <a:schemeClr val="bg1"/>
                </a:solidFill>
                <a:latin typeface="Comic Sans MS" pitchFamily="66" charset="0"/>
              </a:rPr>
              <a:t>the theaters and reopened the pubs and brothels closed during the </a:t>
            </a:r>
            <a:r>
              <a:rPr lang="en-US" altLang="en-US" sz="2400" dirty="0" smtClean="0">
                <a:solidFill>
                  <a:schemeClr val="bg1"/>
                </a:solidFill>
                <a:latin typeface="Comic Sans MS" pitchFamily="66" charset="0"/>
              </a:rPr>
              <a:t>Restoration.</a:t>
            </a:r>
          </a:p>
          <a:p>
            <a:pPr>
              <a:spcBef>
                <a:spcPct val="50000"/>
              </a:spcBef>
              <a:buClr>
                <a:srgbClr val="C4A7FF"/>
              </a:buClr>
              <a:buSzPct val="90000"/>
              <a:buFont typeface="Wingdings" panose="05000000000000000000" pitchFamily="2" charset="2"/>
              <a:buChar char="§"/>
            </a:pPr>
            <a:r>
              <a:rPr lang="en-US" altLang="en-US" sz="2400" dirty="0" smtClean="0">
                <a:solidFill>
                  <a:schemeClr val="bg1"/>
                </a:solidFill>
                <a:latin typeface="Comic Sans MS" pitchFamily="66" charset="0"/>
              </a:rPr>
              <a:t>Favored </a:t>
            </a:r>
            <a:r>
              <a:rPr lang="en-US" altLang="en-US" sz="2400" dirty="0">
                <a:solidFill>
                  <a:schemeClr val="bg1"/>
                </a:solidFill>
                <a:latin typeface="Comic Sans MS" pitchFamily="66" charset="0"/>
              </a:rPr>
              <a:t>religious </a:t>
            </a:r>
            <a:r>
              <a:rPr lang="en-US" altLang="en-US" sz="2400" dirty="0" smtClean="0">
                <a:solidFill>
                  <a:schemeClr val="bg1"/>
                </a:solidFill>
                <a:latin typeface="Comic Sans MS" pitchFamily="66" charset="0"/>
              </a:rPr>
              <a:t>toleration.</a:t>
            </a:r>
          </a:p>
          <a:p>
            <a:pPr>
              <a:spcBef>
                <a:spcPct val="50000"/>
              </a:spcBef>
              <a:buClr>
                <a:srgbClr val="C4A7FF"/>
              </a:buClr>
              <a:buSzPct val="90000"/>
              <a:buFont typeface="Wingdings" panose="05000000000000000000" pitchFamily="2" charset="2"/>
              <a:buChar char="§"/>
            </a:pPr>
            <a:r>
              <a:rPr lang="en-US" altLang="en-US" sz="2400" dirty="0" smtClean="0">
                <a:solidFill>
                  <a:schemeClr val="bg1"/>
                </a:solidFill>
                <a:latin typeface="Comic Sans MS" pitchFamily="66" charset="0"/>
              </a:rPr>
              <a:t>Had </a:t>
            </a:r>
            <a:r>
              <a:rPr lang="en-US" altLang="en-US" sz="2400" dirty="0">
                <a:solidFill>
                  <a:schemeClr val="bg1"/>
                </a:solidFill>
                <a:latin typeface="Comic Sans MS" pitchFamily="66" charset="0"/>
              </a:rPr>
              <a:t>secret Catholic </a:t>
            </a:r>
            <a:r>
              <a:rPr lang="en-US" altLang="en-US" sz="2400" dirty="0" smtClean="0">
                <a:solidFill>
                  <a:schemeClr val="bg1"/>
                </a:solidFill>
                <a:latin typeface="Comic Sans MS" pitchFamily="66" charset="0"/>
              </a:rPr>
              <a:t>sympathies. </a:t>
            </a:r>
          </a:p>
          <a:p>
            <a:pPr>
              <a:spcBef>
                <a:spcPct val="50000"/>
              </a:spcBef>
              <a:buClr>
                <a:srgbClr val="C4A7FF"/>
              </a:buClr>
              <a:buSzPct val="90000"/>
              <a:buFont typeface="Wingdings" panose="05000000000000000000" pitchFamily="2" charset="2"/>
              <a:buChar char="§"/>
            </a:pPr>
            <a:r>
              <a:rPr lang="en-US" altLang="en-US" sz="2400" dirty="0" smtClean="0">
                <a:solidFill>
                  <a:schemeClr val="bg1"/>
                </a:solidFill>
                <a:latin typeface="Comic Sans MS" pitchFamily="66" charset="0"/>
              </a:rPr>
              <a:t>Realized </a:t>
            </a:r>
            <a:r>
              <a:rPr lang="en-US" altLang="en-US" sz="2400" dirty="0">
                <a:solidFill>
                  <a:schemeClr val="bg1"/>
                </a:solidFill>
                <a:latin typeface="Comic Sans MS" pitchFamily="66" charset="0"/>
              </a:rPr>
              <a:t>that he could not repeat the mistakes his father had made.</a:t>
            </a:r>
          </a:p>
        </p:txBody>
      </p:sp>
    </p:spTree>
    <p:extLst>
      <p:ext uri="{BB962C8B-B14F-4D97-AF65-F5344CB8AC3E}">
        <p14:creationId xmlns:p14="http://schemas.microsoft.com/office/powerpoint/2010/main" val="2105627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3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a:off x="228600" y="228600"/>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dirty="0">
                <a:solidFill>
                  <a:srgbClr val="FF4F4F"/>
                </a:solidFill>
                <a:latin typeface="BlackChancery" pitchFamily="2" charset="0"/>
              </a:rPr>
              <a:t>King Charles II  [</a:t>
            </a:r>
            <a:r>
              <a:rPr lang="en-US" altLang="en-US" sz="3200" dirty="0">
                <a:solidFill>
                  <a:srgbClr val="FF4F4F"/>
                </a:solidFill>
                <a:latin typeface="BlackChancery" pitchFamily="2" charset="0"/>
              </a:rPr>
              <a:t>r. 1660-1685</a:t>
            </a:r>
            <a:r>
              <a:rPr lang="en-US" altLang="en-US" sz="4000" dirty="0">
                <a:solidFill>
                  <a:srgbClr val="FF4F4F"/>
                </a:solidFill>
                <a:latin typeface="BlackChancery" pitchFamily="2" charset="0"/>
              </a:rPr>
              <a:t>]</a:t>
            </a:r>
          </a:p>
        </p:txBody>
      </p:sp>
      <p:sp>
        <p:nvSpPr>
          <p:cNvPr id="14343" name="Text Box 7"/>
          <p:cNvSpPr txBox="1">
            <a:spLocks noChangeArrowheads="1"/>
          </p:cNvSpPr>
          <p:nvPr/>
        </p:nvSpPr>
        <p:spPr bwMode="auto">
          <a:xfrm>
            <a:off x="5048250" y="1217613"/>
            <a:ext cx="3867150" cy="4255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579438" indent="-579438">
              <a:defRPr>
                <a:solidFill>
                  <a:schemeClr val="tx1"/>
                </a:solidFill>
                <a:latin typeface="Arial" charset="0"/>
              </a:defRPr>
            </a:lvl1pPr>
            <a:lvl2pPr marL="1143000" indent="-284163">
              <a:defRPr>
                <a:solidFill>
                  <a:schemeClr val="tx1"/>
                </a:solidFill>
                <a:latin typeface="Arial" charset="0"/>
              </a:defRPr>
            </a:lvl2pPr>
            <a:lvl3pPr marL="1379538">
              <a:defRPr>
                <a:solidFill>
                  <a:schemeClr val="tx1"/>
                </a:solidFill>
                <a:latin typeface="Arial" charset="0"/>
              </a:defRPr>
            </a:lvl3pPr>
            <a:lvl4pPr marL="1493838">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0" indent="0">
              <a:spcBef>
                <a:spcPct val="50000"/>
              </a:spcBef>
              <a:buClr>
                <a:srgbClr val="C4A7FF"/>
              </a:buClr>
              <a:buSzPct val="90000"/>
            </a:pPr>
            <a:r>
              <a:rPr lang="en-US" altLang="en-US" sz="2600" dirty="0" smtClean="0">
                <a:solidFill>
                  <a:schemeClr val="bg1"/>
                </a:solidFill>
                <a:latin typeface="Comic Sans MS" pitchFamily="66" charset="0"/>
              </a:rPr>
              <a:t>1661 </a:t>
            </a:r>
            <a:r>
              <a:rPr lang="en-US" altLang="en-US" sz="2600" dirty="0">
                <a:solidFill>
                  <a:schemeClr val="bg1"/>
                </a:solidFill>
                <a:latin typeface="Comic Sans MS" pitchFamily="66" charset="0"/>
                <a:sym typeface="Wingdings" pitchFamily="2" charset="2"/>
              </a:rPr>
              <a:t> </a:t>
            </a:r>
            <a:r>
              <a:rPr lang="en-US" altLang="en-US" sz="2600" dirty="0" smtClean="0">
                <a:solidFill>
                  <a:srgbClr val="FFCC00"/>
                </a:solidFill>
                <a:latin typeface="Comic Sans MS" pitchFamily="66" charset="0"/>
                <a:sym typeface="Wingdings" pitchFamily="2" charset="2"/>
              </a:rPr>
              <a:t>Parliament</a:t>
            </a:r>
            <a:r>
              <a:rPr lang="en-US" altLang="en-US" sz="2600" dirty="0" smtClean="0">
                <a:solidFill>
                  <a:schemeClr val="bg1"/>
                </a:solidFill>
                <a:latin typeface="Comic Sans MS" pitchFamily="66" charset="0"/>
                <a:sym typeface="Wingdings" pitchFamily="2" charset="2"/>
              </a:rPr>
              <a:t> </a:t>
            </a:r>
            <a:r>
              <a:rPr lang="en-US" altLang="en-US" sz="2600" dirty="0">
                <a:solidFill>
                  <a:schemeClr val="bg1"/>
                </a:solidFill>
                <a:latin typeface="Comic Sans MS" pitchFamily="66" charset="0"/>
                <a:sym typeface="Wingdings" pitchFamily="2" charset="2"/>
              </a:rPr>
              <a:t>[filled with Royalists]</a:t>
            </a:r>
          </a:p>
          <a:p>
            <a:pPr lvl="1">
              <a:spcBef>
                <a:spcPct val="50000"/>
              </a:spcBef>
              <a:buClr>
                <a:srgbClr val="FF4F4F"/>
              </a:buClr>
              <a:buFont typeface="Wingdings" pitchFamily="2" charset="2"/>
              <a:buChar char="§"/>
            </a:pPr>
            <a:r>
              <a:rPr lang="en-US" altLang="en-US" sz="2300" dirty="0">
                <a:solidFill>
                  <a:schemeClr val="bg1"/>
                </a:solidFill>
                <a:latin typeface="Comic Sans MS" pitchFamily="66" charset="0"/>
              </a:rPr>
              <a:t>Disbanded the Puritan army.</a:t>
            </a:r>
          </a:p>
          <a:p>
            <a:pPr lvl="1">
              <a:spcBef>
                <a:spcPct val="50000"/>
              </a:spcBef>
              <a:buClr>
                <a:srgbClr val="FF4F4F"/>
              </a:buClr>
              <a:buFont typeface="Wingdings" pitchFamily="2" charset="2"/>
              <a:buChar char="§"/>
            </a:pPr>
            <a:r>
              <a:rPr lang="en-US" altLang="en-US" sz="2300" dirty="0">
                <a:solidFill>
                  <a:schemeClr val="bg1"/>
                </a:solidFill>
                <a:latin typeface="Comic Sans MS" pitchFamily="66" charset="0"/>
              </a:rPr>
              <a:t>Pardoned most Puritan rebels.</a:t>
            </a:r>
          </a:p>
          <a:p>
            <a:pPr lvl="1">
              <a:spcBef>
                <a:spcPct val="50000"/>
              </a:spcBef>
              <a:buClr>
                <a:srgbClr val="FF4F4F"/>
              </a:buClr>
              <a:buFont typeface="Wingdings" pitchFamily="2" charset="2"/>
              <a:buChar char="§"/>
            </a:pPr>
            <a:r>
              <a:rPr lang="en-US" altLang="en-US" sz="2300" dirty="0">
                <a:solidFill>
                  <a:schemeClr val="bg1"/>
                </a:solidFill>
                <a:latin typeface="Comic Sans MS" pitchFamily="66" charset="0"/>
              </a:rPr>
              <a:t>Restored the authority of the Church of England</a:t>
            </a:r>
            <a:r>
              <a:rPr lang="en-US" altLang="en-US" sz="2300" dirty="0" smtClean="0">
                <a:solidFill>
                  <a:schemeClr val="bg1"/>
                </a:solidFill>
                <a:latin typeface="Comic Sans MS" pitchFamily="66" charset="0"/>
              </a:rPr>
              <a:t>.</a:t>
            </a:r>
            <a:endParaRPr lang="en-US" altLang="en-US" sz="2300" dirty="0">
              <a:solidFill>
                <a:schemeClr val="bg1"/>
              </a:solidFill>
              <a:latin typeface="Comic Sans MS" pitchFamily="66" charset="0"/>
            </a:endParaRPr>
          </a:p>
        </p:txBody>
      </p:sp>
      <p:pic>
        <p:nvPicPr>
          <p:cNvPr id="18434" name="Picture 2" descr="https://upload.wikimedia.org/wikipedia/commons/b/bb/Charles_II_by_John_Michael_Wrigh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504" y="1066800"/>
            <a:ext cx="4819650" cy="56959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0751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3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3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228600" y="228600"/>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King James II  [</a:t>
            </a:r>
            <a:r>
              <a:rPr lang="en-US" altLang="en-US" sz="3200">
                <a:solidFill>
                  <a:srgbClr val="FF4F4F"/>
                </a:solidFill>
                <a:latin typeface="BlackChancery" pitchFamily="2" charset="0"/>
              </a:rPr>
              <a:t>r. 1685-1688</a:t>
            </a:r>
            <a:r>
              <a:rPr lang="en-US" altLang="en-US" sz="4000">
                <a:solidFill>
                  <a:srgbClr val="FF4F4F"/>
                </a:solidFill>
                <a:latin typeface="BlackChancery" pitchFamily="2" charset="0"/>
              </a:rPr>
              <a:t>]</a:t>
            </a:r>
          </a:p>
        </p:txBody>
      </p:sp>
      <p:pic>
        <p:nvPicPr>
          <p:cNvPr id="47107" name="Picture 3" descr="James I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 y="1066800"/>
            <a:ext cx="4013200" cy="5448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7108" name="Text Box 4"/>
          <p:cNvSpPr txBox="1">
            <a:spLocks noChangeArrowheads="1"/>
          </p:cNvSpPr>
          <p:nvPr/>
        </p:nvSpPr>
        <p:spPr bwMode="auto">
          <a:xfrm>
            <a:off x="4648200" y="1530350"/>
            <a:ext cx="41910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9438" indent="-579438">
              <a:defRPr>
                <a:solidFill>
                  <a:schemeClr val="tx1"/>
                </a:solidFill>
                <a:latin typeface="Arial" charset="0"/>
              </a:defRPr>
            </a:lvl1pPr>
            <a:lvl2pPr marL="693738">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indent="-342900">
              <a:spcBef>
                <a:spcPct val="50000"/>
              </a:spcBef>
              <a:buClr>
                <a:srgbClr val="C4A7FF"/>
              </a:buClr>
              <a:buSzPct val="90000"/>
              <a:buFont typeface="Wingdings" panose="05000000000000000000" pitchFamily="2" charset="2"/>
              <a:buChar char="§"/>
            </a:pPr>
            <a:r>
              <a:rPr lang="en-US" altLang="en-US" sz="2400" dirty="0">
                <a:solidFill>
                  <a:schemeClr val="bg1"/>
                </a:solidFill>
                <a:latin typeface="Comic Sans MS" pitchFamily="66" charset="0"/>
              </a:rPr>
              <a:t>Was a bigoted convert to Catholicism without any of Charles II’s shrewdness or ability to </a:t>
            </a:r>
            <a:r>
              <a:rPr lang="en-US" altLang="en-US" sz="2400" dirty="0" smtClean="0">
                <a:solidFill>
                  <a:schemeClr val="bg1"/>
                </a:solidFill>
                <a:latin typeface="Comic Sans MS" pitchFamily="66" charset="0"/>
              </a:rPr>
              <a:t>compromise.</a:t>
            </a:r>
          </a:p>
          <a:p>
            <a:pPr marL="342900" indent="-342900">
              <a:spcBef>
                <a:spcPct val="50000"/>
              </a:spcBef>
              <a:buClr>
                <a:srgbClr val="C4A7FF"/>
              </a:buClr>
              <a:buSzPct val="90000"/>
              <a:buFont typeface="Wingdings" panose="05000000000000000000" pitchFamily="2" charset="2"/>
              <a:buChar char="§"/>
            </a:pPr>
            <a:r>
              <a:rPr lang="en-US" altLang="en-US" sz="2400" dirty="0" smtClean="0">
                <a:solidFill>
                  <a:schemeClr val="bg1"/>
                </a:solidFill>
                <a:latin typeface="Comic Sans MS" pitchFamily="66" charset="0"/>
              </a:rPr>
              <a:t>Alienated </a:t>
            </a:r>
            <a:r>
              <a:rPr lang="en-US" altLang="en-US" sz="2400" dirty="0">
                <a:solidFill>
                  <a:schemeClr val="bg1"/>
                </a:solidFill>
                <a:latin typeface="Comic Sans MS" pitchFamily="66" charset="0"/>
              </a:rPr>
              <a:t>even the </a:t>
            </a:r>
            <a:r>
              <a:rPr lang="en-US" altLang="en-US" sz="2400" dirty="0" smtClean="0">
                <a:solidFill>
                  <a:schemeClr val="bg1"/>
                </a:solidFill>
                <a:latin typeface="Comic Sans MS" pitchFamily="66" charset="0"/>
              </a:rPr>
              <a:t>Tories.</a:t>
            </a:r>
          </a:p>
          <a:p>
            <a:pPr marL="342900" indent="-342900">
              <a:spcBef>
                <a:spcPct val="50000"/>
              </a:spcBef>
              <a:buClr>
                <a:srgbClr val="C4A7FF"/>
              </a:buClr>
              <a:buSzPct val="90000"/>
              <a:buFont typeface="Wingdings" panose="05000000000000000000" pitchFamily="2" charset="2"/>
              <a:buChar char="§"/>
            </a:pPr>
            <a:r>
              <a:rPr lang="en-US" altLang="en-US" sz="2400" dirty="0" smtClean="0">
                <a:solidFill>
                  <a:schemeClr val="bg1"/>
                </a:solidFill>
                <a:latin typeface="Comic Sans MS" pitchFamily="66" charset="0"/>
              </a:rPr>
              <a:t>Provoked </a:t>
            </a:r>
            <a:r>
              <a:rPr lang="en-US" altLang="en-US" sz="2400" dirty="0">
                <a:solidFill>
                  <a:schemeClr val="bg1"/>
                </a:solidFill>
                <a:latin typeface="Comic Sans MS" pitchFamily="66" charset="0"/>
              </a:rPr>
              <a:t>the revolution that Charles II had succeeded in avoiding!</a:t>
            </a:r>
          </a:p>
        </p:txBody>
      </p:sp>
    </p:spTree>
    <p:extLst>
      <p:ext uri="{BB962C8B-B14F-4D97-AF65-F5344CB8AC3E}">
        <p14:creationId xmlns:p14="http://schemas.microsoft.com/office/powerpoint/2010/main" val="16044973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71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10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219200"/>
            <a:ext cx="4572000" cy="4524315"/>
          </a:xfrm>
          <a:prstGeom prst="rect">
            <a:avLst/>
          </a:prstGeom>
        </p:spPr>
        <p:txBody>
          <a:bodyPr>
            <a:spAutoFit/>
          </a:bodyPr>
          <a:lstStyle/>
          <a:p>
            <a:r>
              <a:rPr lang="en-US" sz="3600" dirty="0" smtClean="0">
                <a:solidFill>
                  <a:srgbClr val="FF0000"/>
                </a:solidFill>
              </a:rPr>
              <a:t>William I ruled </a:t>
            </a:r>
            <a:r>
              <a:rPr lang="en-US" sz="3600" dirty="0" smtClean="0">
                <a:solidFill>
                  <a:schemeClr val="bg1"/>
                </a:solidFill>
              </a:rPr>
              <a:t>simultaneously in </a:t>
            </a:r>
            <a:br>
              <a:rPr lang="en-US" sz="3600" dirty="0" smtClean="0">
                <a:solidFill>
                  <a:schemeClr val="bg1"/>
                </a:solidFill>
              </a:rPr>
            </a:br>
            <a:r>
              <a:rPr lang="en-US" sz="3600" dirty="0" smtClean="0">
                <a:solidFill>
                  <a:schemeClr val="bg1"/>
                </a:solidFill>
              </a:rPr>
              <a:t>both </a:t>
            </a:r>
            <a:r>
              <a:rPr lang="en-US" sz="3600" dirty="0" smtClean="0">
                <a:solidFill>
                  <a:srgbClr val="FF0000"/>
                </a:solidFill>
              </a:rPr>
              <a:t>England and </a:t>
            </a:r>
            <a:br>
              <a:rPr lang="en-US" sz="3600" dirty="0" smtClean="0">
                <a:solidFill>
                  <a:srgbClr val="FF0000"/>
                </a:solidFill>
              </a:rPr>
            </a:br>
            <a:r>
              <a:rPr lang="en-US" sz="3600" dirty="0" smtClean="0">
                <a:solidFill>
                  <a:srgbClr val="FF0000"/>
                </a:solidFill>
              </a:rPr>
              <a:t>parts of France</a:t>
            </a:r>
            <a:r>
              <a:rPr lang="en-US" sz="3600" dirty="0" smtClean="0">
                <a:solidFill>
                  <a:schemeClr val="bg1"/>
                </a:solidFill>
              </a:rPr>
              <a:t>. </a:t>
            </a:r>
            <a:br>
              <a:rPr lang="en-US" sz="3600" dirty="0" smtClean="0">
                <a:solidFill>
                  <a:schemeClr val="bg1"/>
                </a:solidFill>
              </a:rPr>
            </a:br>
            <a:r>
              <a:rPr lang="en-US" sz="3600" dirty="0" smtClean="0">
                <a:solidFill>
                  <a:schemeClr val="bg1"/>
                </a:solidFill>
              </a:rPr>
              <a:t>This caused </a:t>
            </a:r>
            <a:r>
              <a:rPr lang="en-US" sz="3600" dirty="0" smtClean="0">
                <a:solidFill>
                  <a:srgbClr val="FF0000"/>
                </a:solidFill>
              </a:rPr>
              <a:t>battles over territory in </a:t>
            </a:r>
            <a:br>
              <a:rPr lang="en-US" sz="3600" dirty="0" smtClean="0">
                <a:solidFill>
                  <a:srgbClr val="FF0000"/>
                </a:solidFill>
              </a:rPr>
            </a:br>
            <a:r>
              <a:rPr lang="en-US" sz="3600" dirty="0" smtClean="0">
                <a:solidFill>
                  <a:srgbClr val="FF0000"/>
                </a:solidFill>
              </a:rPr>
              <a:t>France </a:t>
            </a:r>
            <a:r>
              <a:rPr lang="en-US" sz="3600" dirty="0" smtClean="0">
                <a:solidFill>
                  <a:schemeClr val="bg1"/>
                </a:solidFill>
              </a:rPr>
              <a:t>for the </a:t>
            </a:r>
            <a:br>
              <a:rPr lang="en-US" sz="3600" dirty="0" smtClean="0">
                <a:solidFill>
                  <a:schemeClr val="bg1"/>
                </a:solidFill>
              </a:rPr>
            </a:br>
            <a:r>
              <a:rPr lang="en-US" sz="3600" dirty="0" smtClean="0">
                <a:solidFill>
                  <a:srgbClr val="FF0000"/>
                </a:solidFill>
              </a:rPr>
              <a:t>next 500 years</a:t>
            </a:r>
            <a:r>
              <a:rPr lang="en-US" sz="3600" dirty="0" smtClean="0">
                <a:solidFill>
                  <a:schemeClr val="bg1"/>
                </a:solidFill>
              </a:rPr>
              <a:t>.</a:t>
            </a:r>
            <a:endParaRPr lang="en-US" sz="3600" dirty="0">
              <a:solidFill>
                <a:schemeClr val="bg1"/>
              </a:solidFill>
            </a:endParaRPr>
          </a:p>
        </p:txBody>
      </p:sp>
      <p:pic>
        <p:nvPicPr>
          <p:cNvPr id="21506" name="Picture 2"/>
          <p:cNvPicPr>
            <a:picLocks noChangeAspect="1" noChangeArrowheads="1"/>
          </p:cNvPicPr>
          <p:nvPr/>
        </p:nvPicPr>
        <p:blipFill>
          <a:blip r:embed="rId3" cstate="print"/>
          <a:srcRect/>
          <a:stretch>
            <a:fillRect/>
          </a:stretch>
        </p:blipFill>
        <p:spPr bwMode="auto">
          <a:xfrm>
            <a:off x="4267200" y="304800"/>
            <a:ext cx="4572000" cy="60960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228600" y="152400"/>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King James II  [</a:t>
            </a:r>
            <a:r>
              <a:rPr lang="en-US" altLang="en-US" sz="3200">
                <a:solidFill>
                  <a:srgbClr val="FF4F4F"/>
                </a:solidFill>
                <a:latin typeface="BlackChancery" pitchFamily="2" charset="0"/>
              </a:rPr>
              <a:t>r. 1685-1688</a:t>
            </a:r>
            <a:r>
              <a:rPr lang="en-US" altLang="en-US" sz="4000">
                <a:solidFill>
                  <a:srgbClr val="FF4F4F"/>
                </a:solidFill>
                <a:latin typeface="BlackChancery" pitchFamily="2" charset="0"/>
              </a:rPr>
              <a:t>]</a:t>
            </a:r>
          </a:p>
        </p:txBody>
      </p:sp>
      <p:sp>
        <p:nvSpPr>
          <p:cNvPr id="53252" name="Text Box 4"/>
          <p:cNvSpPr txBox="1">
            <a:spLocks noChangeArrowheads="1"/>
          </p:cNvSpPr>
          <p:nvPr/>
        </p:nvSpPr>
        <p:spPr bwMode="auto">
          <a:xfrm>
            <a:off x="304800" y="914400"/>
            <a:ext cx="8610600"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9438" indent="-579438">
              <a:defRPr>
                <a:solidFill>
                  <a:schemeClr val="tx1"/>
                </a:solidFill>
                <a:latin typeface="Arial" charset="0"/>
              </a:defRPr>
            </a:lvl1pPr>
            <a:lvl2pPr marL="1204913" indent="-290513">
              <a:defRPr>
                <a:solidFill>
                  <a:schemeClr val="tx1"/>
                </a:solidFill>
                <a:latin typeface="Arial" charset="0"/>
              </a:defRPr>
            </a:lvl2pPr>
            <a:lvl3pPr marL="1319213">
              <a:defRPr>
                <a:solidFill>
                  <a:schemeClr val="tx1"/>
                </a:solidFill>
                <a:latin typeface="Arial" charset="0"/>
              </a:defRPr>
            </a:lvl3pPr>
            <a:lvl4pPr marL="1433513">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342900" indent="-342900">
              <a:spcBef>
                <a:spcPct val="50000"/>
              </a:spcBef>
              <a:buClr>
                <a:srgbClr val="C4A7FF"/>
              </a:buClr>
              <a:buSzPct val="90000"/>
              <a:buFont typeface="Arial" panose="020B0604020202020204" pitchFamily="34" charset="0"/>
              <a:buChar char="•"/>
            </a:pPr>
            <a:r>
              <a:rPr lang="en-US" altLang="en-US" sz="2300" dirty="0">
                <a:solidFill>
                  <a:schemeClr val="bg1"/>
                </a:solidFill>
                <a:latin typeface="Comic Sans MS" pitchFamily="66" charset="0"/>
              </a:rPr>
              <a:t>Introduced Catholics into the</a:t>
            </a:r>
            <a:br>
              <a:rPr lang="en-US" altLang="en-US" sz="2300" dirty="0">
                <a:solidFill>
                  <a:schemeClr val="bg1"/>
                </a:solidFill>
                <a:latin typeface="Comic Sans MS" pitchFamily="66" charset="0"/>
              </a:rPr>
            </a:br>
            <a:r>
              <a:rPr lang="en-US" altLang="en-US" sz="2300" dirty="0">
                <a:solidFill>
                  <a:schemeClr val="bg1"/>
                </a:solidFill>
                <a:latin typeface="Comic Sans MS" pitchFamily="66" charset="0"/>
              </a:rPr>
              <a:t>High Command of both the</a:t>
            </a:r>
            <a:br>
              <a:rPr lang="en-US" altLang="en-US" sz="2300" dirty="0">
                <a:solidFill>
                  <a:schemeClr val="bg1"/>
                </a:solidFill>
                <a:latin typeface="Comic Sans MS" pitchFamily="66" charset="0"/>
              </a:rPr>
            </a:br>
            <a:r>
              <a:rPr lang="en-US" altLang="en-US" sz="2300" dirty="0">
                <a:solidFill>
                  <a:schemeClr val="bg1"/>
                </a:solidFill>
                <a:latin typeface="Comic Sans MS" pitchFamily="66" charset="0"/>
              </a:rPr>
              <a:t>army and navy.</a:t>
            </a:r>
          </a:p>
          <a:p>
            <a:pPr marL="342900" indent="-342900">
              <a:spcBef>
                <a:spcPct val="50000"/>
              </a:spcBef>
              <a:buClr>
                <a:srgbClr val="C4A7FF"/>
              </a:buClr>
              <a:buSzPct val="90000"/>
              <a:buFont typeface="Arial" panose="020B0604020202020204" pitchFamily="34" charset="0"/>
              <a:buChar char="•"/>
            </a:pPr>
            <a:r>
              <a:rPr lang="en-US" altLang="en-US" sz="2300" dirty="0">
                <a:solidFill>
                  <a:schemeClr val="bg1"/>
                </a:solidFill>
                <a:latin typeface="Comic Sans MS" pitchFamily="66" charset="0"/>
              </a:rPr>
              <a:t>Camped a standing army a few</a:t>
            </a:r>
            <a:br>
              <a:rPr lang="en-US" altLang="en-US" sz="2300" dirty="0">
                <a:solidFill>
                  <a:schemeClr val="bg1"/>
                </a:solidFill>
                <a:latin typeface="Comic Sans MS" pitchFamily="66" charset="0"/>
              </a:rPr>
            </a:br>
            <a:r>
              <a:rPr lang="en-US" altLang="en-US" sz="2300" dirty="0">
                <a:solidFill>
                  <a:schemeClr val="bg1"/>
                </a:solidFill>
                <a:latin typeface="Comic Sans MS" pitchFamily="66" charset="0"/>
              </a:rPr>
              <a:t>miles outside of London.</a:t>
            </a:r>
          </a:p>
          <a:p>
            <a:pPr marL="342900" indent="-342900">
              <a:spcBef>
                <a:spcPct val="50000"/>
              </a:spcBef>
              <a:buClr>
                <a:srgbClr val="C4A7FF"/>
              </a:buClr>
              <a:buSzPct val="90000"/>
              <a:buFont typeface="Arial" panose="020B0604020202020204" pitchFamily="34" charset="0"/>
              <a:buChar char="•"/>
            </a:pPr>
            <a:r>
              <a:rPr lang="en-US" altLang="en-US" sz="2300" dirty="0">
                <a:solidFill>
                  <a:schemeClr val="bg1"/>
                </a:solidFill>
                <a:latin typeface="Comic Sans MS" pitchFamily="66" charset="0"/>
              </a:rPr>
              <a:t>Surrounded himself with </a:t>
            </a:r>
            <a:br>
              <a:rPr lang="en-US" altLang="en-US" sz="2300" dirty="0">
                <a:solidFill>
                  <a:schemeClr val="bg1"/>
                </a:solidFill>
                <a:latin typeface="Comic Sans MS" pitchFamily="66" charset="0"/>
              </a:rPr>
            </a:br>
            <a:r>
              <a:rPr lang="en-US" altLang="en-US" sz="2300" dirty="0">
                <a:solidFill>
                  <a:schemeClr val="bg1"/>
                </a:solidFill>
                <a:latin typeface="Comic Sans MS" pitchFamily="66" charset="0"/>
              </a:rPr>
              <a:t>Catholic advisors &amp; attacked</a:t>
            </a:r>
            <a:br>
              <a:rPr lang="en-US" altLang="en-US" sz="2300" dirty="0">
                <a:solidFill>
                  <a:schemeClr val="bg1"/>
                </a:solidFill>
                <a:latin typeface="Comic Sans MS" pitchFamily="66" charset="0"/>
              </a:rPr>
            </a:br>
            <a:r>
              <a:rPr lang="en-US" altLang="en-US" sz="2300" dirty="0">
                <a:solidFill>
                  <a:schemeClr val="bg1"/>
                </a:solidFill>
                <a:latin typeface="Comic Sans MS" pitchFamily="66" charset="0"/>
              </a:rPr>
              <a:t>Anglican control of the</a:t>
            </a:r>
            <a:br>
              <a:rPr lang="en-US" altLang="en-US" sz="2300" dirty="0">
                <a:solidFill>
                  <a:schemeClr val="bg1"/>
                </a:solidFill>
                <a:latin typeface="Comic Sans MS" pitchFamily="66" charset="0"/>
              </a:rPr>
            </a:br>
            <a:r>
              <a:rPr lang="en-US" altLang="en-US" sz="2300" dirty="0">
                <a:solidFill>
                  <a:schemeClr val="bg1"/>
                </a:solidFill>
                <a:latin typeface="Comic Sans MS" pitchFamily="66" charset="0"/>
              </a:rPr>
              <a:t>universities.</a:t>
            </a:r>
          </a:p>
          <a:p>
            <a:pPr marL="342900" indent="-342900">
              <a:spcBef>
                <a:spcPct val="50000"/>
              </a:spcBef>
              <a:buClr>
                <a:srgbClr val="C4A7FF"/>
              </a:buClr>
              <a:buSzPct val="90000"/>
              <a:buFont typeface="Arial" panose="020B0604020202020204" pitchFamily="34" charset="0"/>
              <a:buChar char="•"/>
            </a:pPr>
            <a:r>
              <a:rPr lang="en-US" altLang="en-US" sz="2300" dirty="0">
                <a:solidFill>
                  <a:schemeClr val="bg1"/>
                </a:solidFill>
                <a:latin typeface="Comic Sans MS" pitchFamily="66" charset="0"/>
              </a:rPr>
              <a:t>Claimed the power to suspend or dispense with Acts of Parliament.</a:t>
            </a:r>
          </a:p>
          <a:p>
            <a:pPr lvl="1">
              <a:spcBef>
                <a:spcPct val="50000"/>
              </a:spcBef>
              <a:buClr>
                <a:srgbClr val="FF4F4F"/>
              </a:buClr>
              <a:buFont typeface="Wingdings" pitchFamily="2" charset="2"/>
              <a:buChar char="§"/>
            </a:pPr>
            <a:r>
              <a:rPr lang="en-US" altLang="en-US" sz="2300" dirty="0" smtClean="0">
                <a:solidFill>
                  <a:schemeClr val="bg1"/>
                </a:solidFill>
                <a:latin typeface="Comic Sans MS" pitchFamily="66" charset="0"/>
              </a:rPr>
              <a:t>He </a:t>
            </a:r>
            <a:r>
              <a:rPr lang="en-US" altLang="en-US" sz="2300" dirty="0">
                <a:solidFill>
                  <a:schemeClr val="bg1"/>
                </a:solidFill>
                <a:latin typeface="Comic Sans MS" pitchFamily="66" charset="0"/>
              </a:rPr>
              <a:t>extended religious toleration without Parliament’s approval or support.</a:t>
            </a:r>
          </a:p>
        </p:txBody>
      </p:sp>
      <p:pic>
        <p:nvPicPr>
          <p:cNvPr id="53253" name="Picture 5" descr="James2co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143000"/>
            <a:ext cx="2994025" cy="3048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2603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25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325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325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325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325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British%20Flag"/>
          <p:cNvPicPr>
            <a:picLocks noChangeAspect="1" noChangeArrowheads="1"/>
          </p:cNvPicPr>
          <p:nvPr/>
        </p:nvPicPr>
        <p:blipFill>
          <a:blip r:embed="rId3">
            <a:lum bright="76000" contrast="34000"/>
            <a:extLst>
              <a:ext uri="{28A0092B-C50C-407E-A947-70E740481C1C}">
                <a14:useLocalDpi xmlns:a14="http://schemas.microsoft.com/office/drawing/2010/main" val="0"/>
              </a:ext>
            </a:extLst>
          </a:blip>
          <a:srcRect l="873" t="1297" r="1454" b="1730"/>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0835" name="Text Box 3"/>
          <p:cNvSpPr txBox="1">
            <a:spLocks noChangeArrowheads="1"/>
          </p:cNvSpPr>
          <p:nvPr/>
        </p:nvSpPr>
        <p:spPr bwMode="auto">
          <a:xfrm>
            <a:off x="1143000" y="990600"/>
            <a:ext cx="6858000" cy="5038725"/>
          </a:xfrm>
          <a:prstGeom prst="rect">
            <a:avLst/>
          </a:prstGeom>
          <a:noFill/>
          <a:ln w="9525">
            <a:solidFill>
              <a:srgbClr val="B40000"/>
            </a:solidFill>
            <a:miter lim="800000"/>
            <a:headEnd/>
            <a:tailEnd/>
          </a:ln>
          <a:effectLst>
            <a:prstShdw prst="shdw17" dist="17961" dir="2700000">
              <a:srgbClr val="B40000">
                <a:gamma/>
                <a:shade val="60000"/>
                <a:invGamma/>
              </a:srgbClr>
            </a:prstShdw>
          </a:effectLst>
          <a:extLst>
            <a:ext uri="{909E8E84-426E-40DD-AFC4-6F175D3DCCD1}">
              <a14:hiddenFill xmlns:a14="http://schemas.microsoft.com/office/drawing/2010/main">
                <a:solidFill>
                  <a:schemeClr val="accent1"/>
                </a:solidFill>
              </a14:hiddenFill>
            </a:ext>
          </a:extLst>
        </p:spPr>
        <p:txBody>
          <a:bodyPr>
            <a:spAutoFit/>
          </a:bodyPr>
          <a:lstStyle/>
          <a:p>
            <a:pPr algn="ctr">
              <a:spcBef>
                <a:spcPct val="50000"/>
              </a:spcBef>
            </a:pPr>
            <a:r>
              <a:rPr lang="en-US" altLang="en-US" sz="7200">
                <a:solidFill>
                  <a:schemeClr val="accent2"/>
                </a:solidFill>
                <a:latin typeface="Elephant" pitchFamily="18" charset="0"/>
              </a:rPr>
              <a:t>The </a:t>
            </a:r>
            <a:br>
              <a:rPr lang="en-US" altLang="en-US" sz="7200">
                <a:solidFill>
                  <a:schemeClr val="accent2"/>
                </a:solidFill>
                <a:latin typeface="Elephant" pitchFamily="18" charset="0"/>
              </a:rPr>
            </a:br>
            <a:r>
              <a:rPr lang="en-US" altLang="en-US" sz="7200">
                <a:solidFill>
                  <a:schemeClr val="accent2"/>
                </a:solidFill>
                <a:latin typeface="Elephant" pitchFamily="18" charset="0"/>
              </a:rPr>
              <a:t>Glorious</a:t>
            </a:r>
            <a:br>
              <a:rPr lang="en-US" altLang="en-US" sz="7200">
                <a:solidFill>
                  <a:schemeClr val="accent2"/>
                </a:solidFill>
                <a:latin typeface="Elephant" pitchFamily="18" charset="0"/>
              </a:rPr>
            </a:br>
            <a:r>
              <a:rPr lang="en-US" altLang="en-US" sz="7200">
                <a:solidFill>
                  <a:schemeClr val="accent2"/>
                </a:solidFill>
                <a:latin typeface="Elephant" pitchFamily="18" charset="0"/>
              </a:rPr>
              <a:t>Revolution</a:t>
            </a:r>
          </a:p>
          <a:p>
            <a:pPr algn="ctr">
              <a:spcBef>
                <a:spcPct val="50000"/>
              </a:spcBef>
            </a:pPr>
            <a:r>
              <a:rPr lang="en-US" altLang="en-US" sz="7200">
                <a:solidFill>
                  <a:schemeClr val="accent2"/>
                </a:solidFill>
                <a:latin typeface="Elephant" pitchFamily="18" charset="0"/>
              </a:rPr>
              <a:t>1688</a:t>
            </a:r>
          </a:p>
        </p:txBody>
      </p:sp>
    </p:spTree>
    <p:extLst>
      <p:ext uri="{BB962C8B-B14F-4D97-AF65-F5344CB8AC3E}">
        <p14:creationId xmlns:p14="http://schemas.microsoft.com/office/powerpoint/2010/main" val="11394803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228600" y="288925"/>
            <a:ext cx="8686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rgbClr val="FF4F4F"/>
                </a:solidFill>
                <a:latin typeface="BlackChancery" pitchFamily="2" charset="0"/>
              </a:rPr>
              <a:t>The “Glorious” Revolution: 1688</a:t>
            </a:r>
          </a:p>
        </p:txBody>
      </p:sp>
      <p:sp>
        <p:nvSpPr>
          <p:cNvPr id="55299" name="Text Box 3"/>
          <p:cNvSpPr txBox="1">
            <a:spLocks noChangeArrowheads="1"/>
          </p:cNvSpPr>
          <p:nvPr/>
        </p:nvSpPr>
        <p:spPr bwMode="auto">
          <a:xfrm>
            <a:off x="304800" y="1336675"/>
            <a:ext cx="8610600" cy="219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9438" indent="-579438">
              <a:defRPr>
                <a:solidFill>
                  <a:schemeClr val="tx1"/>
                </a:solidFill>
                <a:latin typeface="Arial" charset="0"/>
              </a:defRPr>
            </a:lvl1pPr>
            <a:lvl2pPr marL="1149350" indent="-234950">
              <a:defRPr>
                <a:solidFill>
                  <a:schemeClr val="tx1"/>
                </a:solidFill>
                <a:latin typeface="Arial" charset="0"/>
              </a:defRPr>
            </a:lvl2pPr>
            <a:lvl3pPr marL="1263650">
              <a:defRPr>
                <a:solidFill>
                  <a:schemeClr val="tx1"/>
                </a:solidFill>
                <a:latin typeface="Arial" charset="0"/>
              </a:defRPr>
            </a:lvl3pPr>
            <a:lvl4pPr marL="1377950">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marL="0" indent="0">
              <a:spcBef>
                <a:spcPct val="50000"/>
              </a:spcBef>
              <a:buClr>
                <a:srgbClr val="C4A7FF"/>
              </a:buClr>
              <a:buSzPct val="90000"/>
            </a:pPr>
            <a:r>
              <a:rPr lang="en-US" altLang="en-US" sz="2300" dirty="0">
                <a:solidFill>
                  <a:schemeClr val="bg1"/>
                </a:solidFill>
                <a:latin typeface="Comic Sans MS" pitchFamily="66" charset="0"/>
              </a:rPr>
              <a:t>Whig &amp; Tory leaders offered the throne jointly to </a:t>
            </a:r>
            <a:br>
              <a:rPr lang="en-US" altLang="en-US" sz="2300" dirty="0">
                <a:solidFill>
                  <a:schemeClr val="bg1"/>
                </a:solidFill>
                <a:latin typeface="Comic Sans MS" pitchFamily="66" charset="0"/>
              </a:rPr>
            </a:br>
            <a:r>
              <a:rPr lang="en-US" altLang="en-US" sz="2300" dirty="0">
                <a:solidFill>
                  <a:schemeClr val="bg1"/>
                </a:solidFill>
                <a:latin typeface="Comic Sans MS" pitchFamily="66" charset="0"/>
              </a:rPr>
              <a:t>James II’s daughter Mary [raised a Protestant] &amp; her husband, William of Orange.</a:t>
            </a:r>
            <a:endParaRPr lang="en-US" altLang="en-US" sz="2300" dirty="0">
              <a:solidFill>
                <a:schemeClr val="bg1"/>
              </a:solidFill>
              <a:latin typeface="Comic Sans MS" pitchFamily="66" charset="0"/>
              <a:sym typeface="Wingdings" pitchFamily="2" charset="2"/>
            </a:endParaRPr>
          </a:p>
          <a:p>
            <a:pPr lvl="1">
              <a:spcBef>
                <a:spcPct val="50000"/>
              </a:spcBef>
              <a:buClr>
                <a:srgbClr val="FF4F4F"/>
              </a:buClr>
              <a:buFont typeface="Wingdings" pitchFamily="2" charset="2"/>
              <a:buChar char="§"/>
            </a:pPr>
            <a:r>
              <a:rPr lang="en-US" altLang="en-US" sz="2300" dirty="0">
                <a:solidFill>
                  <a:schemeClr val="bg1"/>
                </a:solidFill>
                <a:latin typeface="Comic Sans MS" pitchFamily="66" charset="0"/>
              </a:rPr>
              <a:t>He was a vigorous enemy of Louis XIV.</a:t>
            </a:r>
          </a:p>
          <a:p>
            <a:pPr lvl="1">
              <a:spcBef>
                <a:spcPct val="50000"/>
              </a:spcBef>
              <a:buClr>
                <a:srgbClr val="FF4F4F"/>
              </a:buClr>
              <a:buFont typeface="Wingdings" pitchFamily="2" charset="2"/>
              <a:buChar char="§"/>
            </a:pPr>
            <a:r>
              <a:rPr lang="en-US" altLang="en-US" sz="2300" dirty="0">
                <a:solidFill>
                  <a:schemeClr val="bg1"/>
                </a:solidFill>
                <a:latin typeface="Comic Sans MS" pitchFamily="66" charset="0"/>
              </a:rPr>
              <a:t>He was seen as a champion of the Protestant cause.</a:t>
            </a:r>
          </a:p>
        </p:txBody>
      </p:sp>
      <p:pic>
        <p:nvPicPr>
          <p:cNvPr id="55302" name="Picture 6" descr="Mary_ii_engl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7000" y="3886200"/>
            <a:ext cx="1879600" cy="2438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5304" name="Picture 8" descr="478px-Portrait_of_William_III%2C_%281650-1702%29">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3600" y="3886200"/>
            <a:ext cx="1912938" cy="2400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1018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67200"/>
            <a:ext cx="9144000" cy="2062103"/>
          </a:xfrm>
          <a:prstGeom prst="rect">
            <a:avLst/>
          </a:prstGeom>
        </p:spPr>
        <p:txBody>
          <a:bodyPr wrap="square">
            <a:spAutoFit/>
          </a:bodyPr>
          <a:lstStyle/>
          <a:p>
            <a:pPr algn="ctr"/>
            <a:r>
              <a:rPr lang="en-US" sz="3200" dirty="0" smtClean="0">
                <a:solidFill>
                  <a:schemeClr val="bg1"/>
                </a:solidFill>
              </a:rPr>
              <a:t>In </a:t>
            </a:r>
            <a:r>
              <a:rPr lang="en-US" sz="3200" dirty="0" smtClean="0">
                <a:solidFill>
                  <a:srgbClr val="FF0000"/>
                </a:solidFill>
              </a:rPr>
              <a:t>1085</a:t>
            </a:r>
            <a:r>
              <a:rPr lang="en-US" sz="3200" dirty="0" smtClean="0">
                <a:solidFill>
                  <a:schemeClr val="bg1"/>
                </a:solidFill>
              </a:rPr>
              <a:t> the </a:t>
            </a:r>
            <a:r>
              <a:rPr lang="en-US" sz="3200" dirty="0" err="1" smtClean="0">
                <a:solidFill>
                  <a:schemeClr val="bg1"/>
                </a:solidFill>
              </a:rPr>
              <a:t>Domesday</a:t>
            </a:r>
            <a:r>
              <a:rPr lang="en-US" sz="3200" dirty="0" smtClean="0">
                <a:solidFill>
                  <a:schemeClr val="bg1"/>
                </a:solidFill>
              </a:rPr>
              <a:t> Survey was begun and all England was recorded so William knew exactly what his new kingdom contained. The </a:t>
            </a:r>
            <a:r>
              <a:rPr lang="en-US" sz="3200" dirty="0" err="1" smtClean="0">
                <a:solidFill>
                  <a:srgbClr val="FF0000"/>
                </a:solidFill>
              </a:rPr>
              <a:t>Domesday</a:t>
            </a:r>
            <a:r>
              <a:rPr lang="en-US" sz="3200" dirty="0" smtClean="0">
                <a:solidFill>
                  <a:srgbClr val="FF0000"/>
                </a:solidFill>
              </a:rPr>
              <a:t> Book </a:t>
            </a:r>
            <a:r>
              <a:rPr lang="en-US" sz="3200" dirty="0" smtClean="0">
                <a:solidFill>
                  <a:schemeClr val="bg1"/>
                </a:solidFill>
              </a:rPr>
              <a:t>was, in effect, the </a:t>
            </a:r>
            <a:r>
              <a:rPr lang="en-US" sz="3200" dirty="0" smtClean="0">
                <a:solidFill>
                  <a:srgbClr val="FF0000"/>
                </a:solidFill>
              </a:rPr>
              <a:t>first national census in England.</a:t>
            </a:r>
          </a:p>
        </p:txBody>
      </p:sp>
      <p:pic>
        <p:nvPicPr>
          <p:cNvPr id="20482" name="Picture 2"/>
          <p:cNvPicPr>
            <a:picLocks noChangeAspect="1" noChangeArrowheads="1"/>
          </p:cNvPicPr>
          <p:nvPr/>
        </p:nvPicPr>
        <p:blipFill>
          <a:blip r:embed="rId3" cstate="print"/>
          <a:srcRect/>
          <a:stretch>
            <a:fillRect/>
          </a:stretch>
        </p:blipFill>
        <p:spPr bwMode="auto">
          <a:xfrm>
            <a:off x="1981200" y="152400"/>
            <a:ext cx="5656707" cy="3848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cstate="print"/>
          <a:srcRect/>
          <a:stretch>
            <a:fillRect/>
          </a:stretch>
        </p:blipFill>
        <p:spPr bwMode="auto">
          <a:xfrm>
            <a:off x="0" y="0"/>
            <a:ext cx="9144000" cy="6849173"/>
          </a:xfrm>
          <a:prstGeom prst="rect">
            <a:avLst/>
          </a:prstGeom>
          <a:noFill/>
          <a:ln w="9525">
            <a:noFill/>
            <a:miter lim="800000"/>
            <a:headEnd/>
            <a:tailEnd/>
          </a:ln>
          <a:effectLst/>
        </p:spPr>
      </p:pic>
      <p:sp>
        <p:nvSpPr>
          <p:cNvPr id="3" name="Rectangle 2"/>
          <p:cNvSpPr/>
          <p:nvPr/>
        </p:nvSpPr>
        <p:spPr>
          <a:xfrm>
            <a:off x="1143000" y="6096000"/>
            <a:ext cx="7010400" cy="609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0" y="105490"/>
            <a:ext cx="9144000" cy="66171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FF00"/>
                </a:solidFill>
                <a:effectLst/>
                <a:latin typeface="Arial" charset="0"/>
              </a:rPr>
              <a:t>King Henry VIII  </a:t>
            </a:r>
            <a:r>
              <a:rPr kumimoji="0" lang="en-US" sz="3200" b="1" i="0" u="none" strike="noStrike" cap="none" normalizeH="0" baseline="0" dirty="0" smtClean="0">
                <a:ln>
                  <a:noFill/>
                </a:ln>
                <a:solidFill>
                  <a:schemeClr val="bg1"/>
                </a:solidFill>
                <a:effectLst/>
                <a:latin typeface="Arial" charset="0"/>
              </a:rPr>
              <a:t/>
            </a:r>
            <a:br>
              <a:rPr kumimoji="0" lang="en-US" sz="3200" b="1" i="0" u="none" strike="noStrike" cap="none" normalizeH="0" baseline="0" dirty="0" smtClean="0">
                <a:ln>
                  <a:noFill/>
                </a:ln>
                <a:solidFill>
                  <a:schemeClr val="bg1"/>
                </a:solidFill>
                <a:effectLst/>
                <a:latin typeface="Arial" charset="0"/>
              </a:rPr>
            </a:br>
            <a:r>
              <a:rPr kumimoji="0" lang="en-US" sz="3200" b="1" i="0" u="none" strike="noStrike" cap="none" normalizeH="0" baseline="0" dirty="0" smtClean="0">
                <a:ln>
                  <a:noFill/>
                </a:ln>
                <a:solidFill>
                  <a:schemeClr val="bg1"/>
                </a:solidFill>
                <a:effectLst/>
                <a:latin typeface="Arial" charset="0"/>
              </a:rPr>
              <a:t>(r. </a:t>
            </a:r>
            <a:r>
              <a:rPr kumimoji="0" lang="en-US" sz="3200" b="0" i="0" u="none" strike="noStrike" cap="none" normalizeH="0" baseline="0" dirty="0" smtClean="0">
                <a:ln>
                  <a:noFill/>
                </a:ln>
                <a:solidFill>
                  <a:schemeClr val="bg1"/>
                </a:solidFill>
                <a:effectLst/>
                <a:latin typeface="Arial" charset="0"/>
              </a:rPr>
              <a:t>1509 – 1547)</a:t>
            </a:r>
          </a:p>
          <a:p>
            <a:pPr lvl="1" eaLnBrk="0" fontAlgn="base" hangingPunct="0">
              <a:spcBef>
                <a:spcPct val="0"/>
              </a:spcBef>
              <a:spcAft>
                <a:spcPct val="0"/>
              </a:spcAft>
            </a:pPr>
            <a:r>
              <a:rPr kumimoji="0" lang="en-US" sz="2400" b="1" i="0" u="none" strike="noStrike" cap="none" normalizeH="0" baseline="0" dirty="0" smtClean="0">
                <a:ln>
                  <a:noFill/>
                </a:ln>
                <a:solidFill>
                  <a:schemeClr val="bg1"/>
                </a:solidFill>
                <a:effectLst/>
                <a:latin typeface="Arial" charset="0"/>
              </a:rPr>
              <a:t>Age at Death</a:t>
            </a:r>
            <a:r>
              <a:rPr kumimoji="0" lang="en-US" sz="2400" b="1" i="0" u="none" strike="noStrike" cap="none" normalizeH="0" dirty="0" smtClean="0">
                <a:ln>
                  <a:noFill/>
                </a:ln>
                <a:solidFill>
                  <a:schemeClr val="bg1"/>
                </a:solidFill>
                <a:effectLst/>
                <a:latin typeface="Arial" charset="0"/>
              </a:rPr>
              <a:t> 55</a:t>
            </a:r>
          </a:p>
          <a:p>
            <a:pPr lvl="1" eaLnBrk="0" fontAlgn="base" hangingPunct="0">
              <a:spcBef>
                <a:spcPct val="0"/>
              </a:spcBef>
              <a:spcAft>
                <a:spcPct val="0"/>
              </a:spcAft>
            </a:pPr>
            <a:r>
              <a:rPr kumimoji="0" lang="en-US" sz="2400" b="1" i="0" u="none" strike="noStrike" cap="none" normalizeH="0" baseline="0" dirty="0" smtClean="0">
                <a:ln>
                  <a:noFill/>
                </a:ln>
                <a:solidFill>
                  <a:schemeClr val="bg1"/>
                </a:solidFill>
                <a:effectLst/>
                <a:latin typeface="Arial" charset="0"/>
              </a:rPr>
              <a:t>Ascended to the throne:</a:t>
            </a:r>
            <a:r>
              <a:rPr kumimoji="0" lang="en-US" sz="2400" b="0" i="0" u="none" strike="noStrike" cap="none" normalizeH="0" baseline="0" dirty="0" smtClean="0">
                <a:ln>
                  <a:noFill/>
                </a:ln>
                <a:solidFill>
                  <a:schemeClr val="bg1"/>
                </a:solidFill>
                <a:effectLst/>
                <a:latin typeface="Arial" charset="0"/>
              </a:rPr>
              <a:t> 1509 age 17 years </a:t>
            </a:r>
            <a:br>
              <a:rPr kumimoji="0" lang="en-US" sz="2400" b="0" i="0" u="none" strike="noStrike" cap="none" normalizeH="0" baseline="0" dirty="0" smtClean="0">
                <a:ln>
                  <a:noFill/>
                </a:ln>
                <a:solidFill>
                  <a:schemeClr val="bg1"/>
                </a:solidFill>
                <a:effectLst/>
                <a:latin typeface="Arial" charset="0"/>
              </a:rPr>
            </a:br>
            <a:r>
              <a:rPr lang="en-US" sz="2400" b="1" dirty="0" smtClean="0">
                <a:solidFill>
                  <a:schemeClr val="bg1"/>
                </a:solidFill>
                <a:latin typeface="Arial" charset="0"/>
              </a:rPr>
              <a:t>Married: </a:t>
            </a:r>
            <a:r>
              <a:rPr kumimoji="0" lang="en-US" sz="2400" b="0" i="0" u="none" strike="noStrike" cap="none" normalizeH="0" baseline="0" dirty="0" smtClean="0">
                <a:ln>
                  <a:noFill/>
                </a:ln>
                <a:solidFill>
                  <a:schemeClr val="bg1"/>
                </a:solidFill>
                <a:effectLst/>
                <a:latin typeface="Arial" charset="0"/>
              </a:rPr>
              <a:t/>
            </a:r>
            <a:br>
              <a:rPr kumimoji="0" lang="en-US" sz="2400" b="0" i="0" u="none" strike="noStrike" cap="none" normalizeH="0" baseline="0" dirty="0" smtClean="0">
                <a:ln>
                  <a:noFill/>
                </a:ln>
                <a:solidFill>
                  <a:schemeClr val="bg1"/>
                </a:solidFill>
                <a:effectLst/>
                <a:latin typeface="Arial" charset="0"/>
              </a:rPr>
            </a:br>
            <a:r>
              <a:rPr kumimoji="0" lang="en-US" sz="2400" b="0" i="0" u="none" strike="noStrike" cap="none" normalizeH="0" baseline="0" dirty="0" smtClean="0">
                <a:ln>
                  <a:noFill/>
                </a:ln>
                <a:solidFill>
                  <a:schemeClr val="bg1"/>
                </a:solidFill>
                <a:effectLst/>
                <a:latin typeface="Arial" charset="0"/>
              </a:rPr>
              <a:t>(1) Catherine of Aragon 1509-1533 Divorced</a:t>
            </a:r>
            <a:br>
              <a:rPr kumimoji="0" lang="en-US" sz="2400" b="0" i="0" u="none" strike="noStrike" cap="none" normalizeH="0" baseline="0" dirty="0" smtClean="0">
                <a:ln>
                  <a:noFill/>
                </a:ln>
                <a:solidFill>
                  <a:schemeClr val="bg1"/>
                </a:solidFill>
                <a:effectLst/>
                <a:latin typeface="Arial" charset="0"/>
              </a:rPr>
            </a:br>
            <a:r>
              <a:rPr kumimoji="0" lang="en-US" sz="2400" b="0" i="0" u="none" strike="noStrike" cap="none" normalizeH="0" baseline="0" dirty="0" smtClean="0">
                <a:ln>
                  <a:noFill/>
                </a:ln>
                <a:solidFill>
                  <a:schemeClr val="bg1"/>
                </a:solidFill>
                <a:effectLst/>
                <a:latin typeface="Arial" charset="0"/>
              </a:rPr>
              <a:t>(2) Anne Boleyn 1533-1536 Beheaded</a:t>
            </a:r>
            <a:br>
              <a:rPr kumimoji="0" lang="en-US" sz="2400" b="0" i="0" u="none" strike="noStrike" cap="none" normalizeH="0" baseline="0" dirty="0" smtClean="0">
                <a:ln>
                  <a:noFill/>
                </a:ln>
                <a:solidFill>
                  <a:schemeClr val="bg1"/>
                </a:solidFill>
                <a:effectLst/>
                <a:latin typeface="Arial" charset="0"/>
              </a:rPr>
            </a:br>
            <a:r>
              <a:rPr kumimoji="0" lang="en-US" sz="2400" b="0" i="0" u="none" strike="noStrike" cap="none" normalizeH="0" baseline="0" dirty="0" smtClean="0">
                <a:ln>
                  <a:noFill/>
                </a:ln>
                <a:solidFill>
                  <a:schemeClr val="bg1"/>
                </a:solidFill>
                <a:effectLst/>
                <a:latin typeface="Arial" charset="0"/>
              </a:rPr>
              <a:t>(3) Jane Seymour 1536-1537 Died</a:t>
            </a:r>
            <a:br>
              <a:rPr kumimoji="0" lang="en-US" sz="2400" b="0" i="0" u="none" strike="noStrike" cap="none" normalizeH="0" baseline="0" dirty="0" smtClean="0">
                <a:ln>
                  <a:noFill/>
                </a:ln>
                <a:solidFill>
                  <a:schemeClr val="bg1"/>
                </a:solidFill>
                <a:effectLst/>
                <a:latin typeface="Arial" charset="0"/>
              </a:rPr>
            </a:br>
            <a:r>
              <a:rPr kumimoji="0" lang="en-US" sz="2400" b="0" i="0" u="none" strike="noStrike" cap="none" normalizeH="0" baseline="0" dirty="0" smtClean="0">
                <a:ln>
                  <a:noFill/>
                </a:ln>
                <a:solidFill>
                  <a:schemeClr val="bg1"/>
                </a:solidFill>
                <a:effectLst/>
                <a:latin typeface="Arial" charset="0"/>
              </a:rPr>
              <a:t>(4) Anne of Cleves 1540 Divorced</a:t>
            </a:r>
            <a:br>
              <a:rPr kumimoji="0" lang="en-US" sz="2400" b="0" i="0" u="none" strike="noStrike" cap="none" normalizeH="0" baseline="0" dirty="0" smtClean="0">
                <a:ln>
                  <a:noFill/>
                </a:ln>
                <a:solidFill>
                  <a:schemeClr val="bg1"/>
                </a:solidFill>
                <a:effectLst/>
                <a:latin typeface="Arial" charset="0"/>
              </a:rPr>
            </a:br>
            <a:r>
              <a:rPr kumimoji="0" lang="en-US" sz="2400" b="0" i="0" u="none" strike="noStrike" cap="none" normalizeH="0" baseline="0" dirty="0" smtClean="0">
                <a:ln>
                  <a:noFill/>
                </a:ln>
                <a:solidFill>
                  <a:schemeClr val="bg1"/>
                </a:solidFill>
                <a:effectLst/>
                <a:latin typeface="Arial" charset="0"/>
              </a:rPr>
              <a:t>(5) Catherine Howard 1540-1542 Beheaded</a:t>
            </a:r>
            <a:br>
              <a:rPr kumimoji="0" lang="en-US" sz="2400" b="0" i="0" u="none" strike="noStrike" cap="none" normalizeH="0" baseline="0" dirty="0" smtClean="0">
                <a:ln>
                  <a:noFill/>
                </a:ln>
                <a:solidFill>
                  <a:schemeClr val="bg1"/>
                </a:solidFill>
                <a:effectLst/>
                <a:latin typeface="Arial" charset="0"/>
              </a:rPr>
            </a:br>
            <a:r>
              <a:rPr kumimoji="0" lang="en-US" sz="2400" b="0" i="0" u="none" strike="noStrike" cap="none" normalizeH="0" baseline="0" dirty="0" smtClean="0">
                <a:ln>
                  <a:noFill/>
                </a:ln>
                <a:solidFill>
                  <a:schemeClr val="bg1"/>
                </a:solidFill>
                <a:effectLst/>
                <a:latin typeface="Arial" charset="0"/>
              </a:rPr>
              <a:t>(6) Catherine Parr 1543-1547 Survived </a:t>
            </a:r>
          </a:p>
          <a:p>
            <a:pPr lvl="1" eaLnBrk="0" fontAlgn="base" hangingPunct="0">
              <a:spcBef>
                <a:spcPct val="0"/>
              </a:spcBef>
              <a:spcAft>
                <a:spcPct val="0"/>
              </a:spcAft>
            </a:pPr>
            <a:r>
              <a:rPr kumimoji="0" lang="en-US" sz="2400" b="1" i="0" u="none" strike="noStrike" cap="none" normalizeH="0" baseline="0" dirty="0" smtClean="0">
                <a:ln>
                  <a:noFill/>
                </a:ln>
                <a:solidFill>
                  <a:schemeClr val="bg1"/>
                </a:solidFill>
                <a:effectLst/>
                <a:latin typeface="Arial" charset="0"/>
              </a:rPr>
              <a:t>Children:</a:t>
            </a:r>
            <a:r>
              <a:rPr kumimoji="0" lang="en-US" sz="2400" b="0" i="0" u="none" strike="noStrike" cap="none" normalizeH="0" baseline="0" dirty="0" smtClean="0">
                <a:ln>
                  <a:noFill/>
                </a:ln>
                <a:solidFill>
                  <a:schemeClr val="bg1"/>
                </a:solidFill>
                <a:effectLst/>
                <a:latin typeface="Arial" charset="0"/>
              </a:rPr>
              <a:t> </a:t>
            </a:r>
            <a:r>
              <a:rPr kumimoji="0" lang="en-US" sz="2000" b="0" i="0" u="none" strike="noStrike" cap="none" normalizeH="0" baseline="0" dirty="0" smtClean="0">
                <a:ln>
                  <a:noFill/>
                </a:ln>
                <a:solidFill>
                  <a:schemeClr val="bg1"/>
                </a:solidFill>
                <a:effectLst/>
                <a:latin typeface="Arial" charset="0"/>
              </a:rPr>
              <a:t>Three who survived infancy; Mary, Elizabeth and Edward</a:t>
            </a:r>
            <a:r>
              <a:rPr kumimoji="0" lang="en-US" sz="2400" b="0" i="0" u="none" strike="noStrike" cap="none" normalizeH="0" baseline="0" dirty="0" smtClean="0">
                <a:ln>
                  <a:noFill/>
                </a:ln>
                <a:solidFill>
                  <a:schemeClr val="bg1"/>
                </a:solidFill>
                <a:effectLst/>
                <a:latin typeface="Arial" charset="0"/>
              </a:rPr>
              <a:t/>
            </a:r>
            <a:br>
              <a:rPr kumimoji="0" lang="en-US" sz="2400" b="0" i="0" u="none" strike="noStrike" cap="none" normalizeH="0" baseline="0" dirty="0" smtClean="0">
                <a:ln>
                  <a:noFill/>
                </a:ln>
                <a:solidFill>
                  <a:schemeClr val="bg1"/>
                </a:solidFill>
                <a:effectLst/>
                <a:latin typeface="Arial" charset="0"/>
              </a:rPr>
            </a:br>
            <a:r>
              <a:rPr kumimoji="0" lang="en-US" sz="2400" b="1" i="0" u="none" strike="noStrike" cap="none" normalizeH="0" baseline="0" dirty="0" smtClean="0">
                <a:ln>
                  <a:noFill/>
                </a:ln>
                <a:solidFill>
                  <a:schemeClr val="bg1"/>
                </a:solidFill>
                <a:effectLst/>
                <a:latin typeface="Arial" charset="0"/>
              </a:rPr>
              <a:t>Succeeded by:</a:t>
            </a:r>
            <a:r>
              <a:rPr kumimoji="0" lang="en-US" sz="2400" b="0" i="0" u="none" strike="noStrike" cap="none" normalizeH="0" baseline="0" dirty="0" smtClean="0">
                <a:ln>
                  <a:noFill/>
                </a:ln>
                <a:solidFill>
                  <a:schemeClr val="bg1"/>
                </a:solidFill>
                <a:effectLst/>
                <a:latin typeface="Arial" charset="0"/>
              </a:rPr>
              <a:t> his son Edward VI</a:t>
            </a:r>
            <a:br>
              <a:rPr kumimoji="0" lang="en-US" sz="2400" b="0" i="0" u="none" strike="noStrike" cap="none" normalizeH="0" baseline="0" dirty="0" smtClean="0">
                <a:ln>
                  <a:noFill/>
                </a:ln>
                <a:solidFill>
                  <a:schemeClr val="bg1"/>
                </a:solidFill>
                <a:effectLst/>
                <a:latin typeface="Arial" charset="0"/>
              </a:rPr>
            </a:br>
            <a:endParaRPr kumimoji="0" lang="en-US" sz="2400" b="0" i="0" u="none" strike="noStrike" cap="none" normalizeH="0" baseline="0" dirty="0" smtClean="0">
              <a:ln>
                <a:noFill/>
              </a:ln>
              <a:solidFill>
                <a:schemeClr val="bg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Arial" charset="0"/>
              </a:rPr>
              <a:t>The best known fact about </a:t>
            </a:r>
            <a:r>
              <a:rPr kumimoji="0" lang="en-US" sz="2400" b="0" i="0" u="none" strike="noStrike" cap="none" normalizeH="0" baseline="0" dirty="0" smtClean="0">
                <a:ln>
                  <a:noFill/>
                </a:ln>
                <a:solidFill>
                  <a:srgbClr val="FF0000"/>
                </a:solidFill>
                <a:effectLst/>
                <a:latin typeface="Arial" charset="0"/>
              </a:rPr>
              <a:t>Henry VIII </a:t>
            </a:r>
            <a:r>
              <a:rPr kumimoji="0" lang="en-US" sz="2400" b="0" i="0" u="none" strike="noStrike" cap="none" normalizeH="0" baseline="0" dirty="0" smtClean="0">
                <a:ln>
                  <a:noFill/>
                </a:ln>
                <a:solidFill>
                  <a:schemeClr val="bg1"/>
                </a:solidFill>
                <a:effectLst/>
                <a:latin typeface="Arial" charset="0"/>
              </a:rPr>
              <a:t>is that he had </a:t>
            </a:r>
            <a:r>
              <a:rPr kumimoji="0" lang="en-US" sz="2400" b="0" i="0" u="none" strike="noStrike" cap="none" normalizeH="0" baseline="0" dirty="0" smtClean="0">
                <a:ln>
                  <a:noFill/>
                </a:ln>
                <a:solidFill>
                  <a:srgbClr val="FF0000"/>
                </a:solidFill>
                <a:effectLst/>
                <a:latin typeface="Arial" charset="0"/>
              </a:rPr>
              <a:t>six wives</a:t>
            </a:r>
            <a:r>
              <a:rPr kumimoji="0" lang="en-US" sz="2400" b="0" i="0" u="none" strike="noStrike" cap="none" normalizeH="0" baseline="0" dirty="0" smtClean="0">
                <a:ln>
                  <a:noFill/>
                </a:ln>
                <a:solidFill>
                  <a:schemeClr val="bg1"/>
                </a:solidFill>
                <a:effectLst/>
                <a:latin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Arial" charset="0"/>
              </a:rPr>
              <a:t>Henry argued with the Pope and made himself the head of the new '</a:t>
            </a:r>
            <a:r>
              <a:rPr kumimoji="0" lang="en-US" sz="2400" b="0" i="0" u="none" strike="noStrike" cap="none" normalizeH="0" baseline="0" dirty="0" smtClean="0">
                <a:ln>
                  <a:noFill/>
                </a:ln>
                <a:solidFill>
                  <a:srgbClr val="FF0000"/>
                </a:solidFill>
                <a:effectLst/>
                <a:latin typeface="Arial" charset="0"/>
              </a:rPr>
              <a:t>Church of England</a:t>
            </a:r>
            <a:r>
              <a:rPr kumimoji="0" lang="en-US" sz="2400" b="0" i="0" u="none" strike="noStrike" cap="none" normalizeH="0" baseline="0" dirty="0" smtClean="0">
                <a:ln>
                  <a:noFill/>
                </a:ln>
                <a:solidFill>
                  <a:schemeClr val="bg1"/>
                </a:solidFill>
                <a:effectLst/>
                <a:latin typeface="Arial" charset="0"/>
              </a:rPr>
              <a:t>'. </a:t>
            </a:r>
          </a:p>
        </p:txBody>
      </p:sp>
      <p:pic>
        <p:nvPicPr>
          <p:cNvPr id="43010" name="Picture 2" descr="image: English Flag"/>
          <p:cNvPicPr>
            <a:picLocks noChangeAspect="1" noChangeArrowheads="1"/>
          </p:cNvPicPr>
          <p:nvPr/>
        </p:nvPicPr>
        <p:blipFill>
          <a:blip r:embed="rId3" cstate="print"/>
          <a:srcRect/>
          <a:stretch>
            <a:fillRect/>
          </a:stretch>
        </p:blipFill>
        <p:spPr bwMode="auto">
          <a:xfrm>
            <a:off x="5807075" y="-2333625"/>
            <a:ext cx="285750" cy="142875"/>
          </a:xfrm>
          <a:prstGeom prst="rect">
            <a:avLst/>
          </a:prstGeom>
          <a:noFill/>
        </p:spPr>
      </p:pic>
      <p:pic>
        <p:nvPicPr>
          <p:cNvPr id="43013" name="Picture 5"/>
          <p:cNvPicPr>
            <a:picLocks noChangeAspect="1" noChangeArrowheads="1"/>
          </p:cNvPicPr>
          <p:nvPr/>
        </p:nvPicPr>
        <p:blipFill>
          <a:blip r:embed="rId4" cstate="print"/>
          <a:srcRect/>
          <a:stretch>
            <a:fillRect/>
          </a:stretch>
        </p:blipFill>
        <p:spPr bwMode="auto">
          <a:xfrm>
            <a:off x="6781800" y="228600"/>
            <a:ext cx="2103718"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WivesHenry8.wmv">
            <a:hlinkClick r:id="" action="ppaction://media"/>
          </p:cNvPr>
          <p:cNvPicPr>
            <a:picLocks noRot="1" noChangeAspect="1"/>
          </p:cNvPicPr>
          <p:nvPr>
            <a:videoFile r:link="rId1"/>
          </p:nvPr>
        </p:nvPicPr>
        <p:blipFill>
          <a:blip r:embed="rId4" cstate="print"/>
          <a:stretch>
            <a:fillRect/>
          </a:stretch>
        </p:blipFill>
        <p:spPr>
          <a:xfrm>
            <a:off x="609600" y="762000"/>
            <a:ext cx="7954108" cy="4495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3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1" y="228600"/>
          <a:ext cx="5029200" cy="5714238"/>
        </p:xfrm>
        <a:graphic>
          <a:graphicData uri="http://schemas.openxmlformats.org/drawingml/2006/table">
            <a:tbl>
              <a:tblPr/>
              <a:tblGrid>
                <a:gridCol w="5029200"/>
              </a:tblGrid>
              <a:tr h="626206">
                <a:tc>
                  <a:txBody>
                    <a:bodyPr/>
                    <a:lstStyle/>
                    <a:p>
                      <a:pPr algn="ctr"/>
                      <a:r>
                        <a:rPr lang="en-US" sz="3200" b="1" dirty="0">
                          <a:solidFill>
                            <a:schemeClr val="bg1"/>
                          </a:solidFill>
                        </a:rPr>
                        <a:t>King Edward VI </a:t>
                      </a:r>
                      <a:br>
                        <a:rPr lang="en-US" sz="3200" b="1" dirty="0">
                          <a:solidFill>
                            <a:schemeClr val="bg1"/>
                          </a:solidFill>
                        </a:rPr>
                      </a:br>
                      <a:r>
                        <a:rPr lang="en-US" sz="3200" dirty="0">
                          <a:solidFill>
                            <a:schemeClr val="bg1"/>
                          </a:solidFill>
                        </a:rPr>
                        <a:t>(</a:t>
                      </a:r>
                      <a:r>
                        <a:rPr lang="en-US" sz="3200" dirty="0" smtClean="0">
                          <a:solidFill>
                            <a:schemeClr val="bg1"/>
                          </a:solidFill>
                        </a:rPr>
                        <a:t>r. </a:t>
                      </a:r>
                      <a:r>
                        <a:rPr lang="en-US" sz="3200" dirty="0">
                          <a:solidFill>
                            <a:schemeClr val="bg1"/>
                          </a:solidFill>
                        </a:rPr>
                        <a:t>1547-1553)</a:t>
                      </a:r>
                    </a:p>
                  </a:txBody>
                  <a:tcPr marL="68881" marR="68881" marT="34441" marB="34441" anchor="ctr">
                    <a:lnL>
                      <a:noFill/>
                    </a:lnL>
                    <a:lnR>
                      <a:noFill/>
                    </a:lnR>
                    <a:lnT>
                      <a:noFill/>
                    </a:lnT>
                    <a:lnB>
                      <a:noFill/>
                    </a:lnB>
                  </a:tcPr>
                </a:tc>
              </a:tr>
              <a:tr h="4669996">
                <a:tc>
                  <a:txBody>
                    <a:bodyPr/>
                    <a:lstStyle/>
                    <a:p>
                      <a:pPr algn="l"/>
                      <a:r>
                        <a:rPr lang="en-US" sz="2400" dirty="0">
                          <a:solidFill>
                            <a:schemeClr val="bg1"/>
                          </a:solidFill>
                        </a:rPr>
                        <a:t> </a:t>
                      </a:r>
                      <a:r>
                        <a:rPr lang="en-US" sz="2400" b="1" dirty="0" smtClean="0">
                          <a:solidFill>
                            <a:schemeClr val="bg1"/>
                          </a:solidFill>
                        </a:rPr>
                        <a:t>Age at</a:t>
                      </a:r>
                      <a:r>
                        <a:rPr lang="en-US" sz="2400" b="1" baseline="0" dirty="0" smtClean="0">
                          <a:solidFill>
                            <a:schemeClr val="bg1"/>
                          </a:solidFill>
                        </a:rPr>
                        <a:t> Death </a:t>
                      </a:r>
                      <a:r>
                        <a:rPr lang="en-US" sz="2400" b="1" dirty="0" smtClean="0">
                          <a:solidFill>
                            <a:schemeClr val="bg1"/>
                          </a:solidFill>
                        </a:rPr>
                        <a:t>16</a:t>
                      </a:r>
                      <a:r>
                        <a:rPr lang="en-US" sz="2400" b="1" dirty="0">
                          <a:solidFill>
                            <a:schemeClr val="bg1"/>
                          </a:solidFill>
                        </a:rPr>
                        <a:t>. </a:t>
                      </a:r>
                      <a:endParaRPr lang="en-US" sz="2400" dirty="0">
                        <a:solidFill>
                          <a:schemeClr val="bg1"/>
                        </a:solidFill>
                      </a:endParaRPr>
                    </a:p>
                    <a:p>
                      <a:pPr algn="l">
                        <a:buFont typeface="Arial"/>
                        <a:buChar char="•"/>
                      </a:pPr>
                      <a:r>
                        <a:rPr lang="en-US" sz="2400" b="1" dirty="0">
                          <a:solidFill>
                            <a:schemeClr val="bg1"/>
                          </a:solidFill>
                        </a:rPr>
                        <a:t>Son of Henry VIII and Jane Seymour.</a:t>
                      </a:r>
                      <a:endParaRPr lang="en-US" sz="2400" dirty="0">
                        <a:solidFill>
                          <a:schemeClr val="bg1"/>
                        </a:solidFill>
                      </a:endParaRPr>
                    </a:p>
                    <a:p>
                      <a:pPr algn="l">
                        <a:buFont typeface="Arial"/>
                        <a:buChar char="•"/>
                      </a:pPr>
                      <a:r>
                        <a:rPr lang="en-US" sz="2400" b="1" dirty="0">
                          <a:solidFill>
                            <a:schemeClr val="bg1"/>
                          </a:solidFill>
                        </a:rPr>
                        <a:t>Unmarried. </a:t>
                      </a:r>
                      <a:endParaRPr lang="en-US" sz="2400" dirty="0">
                        <a:solidFill>
                          <a:schemeClr val="bg1"/>
                        </a:solidFill>
                      </a:endParaRPr>
                    </a:p>
                    <a:p>
                      <a:pPr algn="l">
                        <a:buFont typeface="Arial"/>
                        <a:buChar char="•"/>
                      </a:pPr>
                      <a:r>
                        <a:rPr lang="en-US" sz="2400" b="1" dirty="0">
                          <a:solidFill>
                            <a:schemeClr val="bg1"/>
                          </a:solidFill>
                        </a:rPr>
                        <a:t>Died from consumption. </a:t>
                      </a:r>
                      <a:endParaRPr lang="en-US" sz="2400" b="1" dirty="0" smtClean="0">
                        <a:solidFill>
                          <a:schemeClr val="bg1"/>
                        </a:solidFill>
                      </a:endParaRPr>
                    </a:p>
                    <a:p>
                      <a:pPr algn="l">
                        <a:buFont typeface="Arial"/>
                        <a:buChar char="•"/>
                      </a:pPr>
                      <a:endParaRPr lang="en-US" sz="2400" dirty="0" smtClean="0">
                        <a:solidFill>
                          <a:schemeClr val="bg1"/>
                        </a:solidFill>
                      </a:endParaRPr>
                    </a:p>
                    <a:p>
                      <a:pPr algn="l"/>
                      <a:r>
                        <a:rPr lang="en-US" sz="2400" dirty="0" smtClean="0">
                          <a:solidFill>
                            <a:schemeClr val="bg1"/>
                          </a:solidFill>
                        </a:rPr>
                        <a:t>Edward </a:t>
                      </a:r>
                      <a:r>
                        <a:rPr lang="en-US" sz="2400" dirty="0">
                          <a:solidFill>
                            <a:schemeClr val="bg1"/>
                          </a:solidFill>
                        </a:rPr>
                        <a:t>was the only son of Henry VIII.</a:t>
                      </a:r>
                    </a:p>
                    <a:p>
                      <a:pPr algn="l"/>
                      <a:r>
                        <a:rPr lang="en-US" sz="2400" dirty="0">
                          <a:solidFill>
                            <a:schemeClr val="bg1"/>
                          </a:solidFill>
                        </a:rPr>
                        <a:t>Edward VI became king at the age of nine upon the death of his father, Henry </a:t>
                      </a:r>
                      <a:r>
                        <a:rPr lang="en-US" sz="2400" dirty="0" err="1">
                          <a:solidFill>
                            <a:schemeClr val="bg1"/>
                          </a:solidFill>
                        </a:rPr>
                        <a:t>Vlll</a:t>
                      </a:r>
                      <a:r>
                        <a:rPr lang="en-US" sz="2400" dirty="0">
                          <a:solidFill>
                            <a:schemeClr val="bg1"/>
                          </a:solidFill>
                        </a:rPr>
                        <a:t>. </a:t>
                      </a:r>
                      <a:endParaRPr lang="en-US" sz="2400" dirty="0" smtClean="0">
                        <a:solidFill>
                          <a:schemeClr val="bg1"/>
                        </a:solidFill>
                      </a:endParaRPr>
                    </a:p>
                    <a:p>
                      <a:pPr algn="l"/>
                      <a:r>
                        <a:rPr lang="en-US" sz="2400" dirty="0" smtClean="0">
                          <a:solidFill>
                            <a:schemeClr val="bg1"/>
                          </a:solidFill>
                        </a:rPr>
                        <a:t>He </a:t>
                      </a:r>
                      <a:r>
                        <a:rPr lang="en-US" sz="2400" dirty="0">
                          <a:solidFill>
                            <a:schemeClr val="bg1"/>
                          </a:solidFill>
                        </a:rPr>
                        <a:t>was known as 'The Boy King'. </a:t>
                      </a:r>
                    </a:p>
                    <a:p>
                      <a:pPr algn="l"/>
                      <a:r>
                        <a:rPr lang="en-US" sz="2400" dirty="0">
                          <a:solidFill>
                            <a:schemeClr val="bg1"/>
                          </a:solidFill>
                        </a:rPr>
                        <a:t>Edward was a sickly child and the country was run by his </a:t>
                      </a:r>
                      <a:r>
                        <a:rPr lang="en-US" sz="2400" dirty="0" smtClean="0">
                          <a:solidFill>
                            <a:schemeClr val="bg1"/>
                          </a:solidFill>
                        </a:rPr>
                        <a:t>protectors</a:t>
                      </a:r>
                      <a:endParaRPr lang="en-US" sz="2400" dirty="0">
                        <a:solidFill>
                          <a:schemeClr val="bg1"/>
                        </a:solidFill>
                      </a:endParaRPr>
                    </a:p>
                  </a:txBody>
                  <a:tcPr marL="68881" marR="68881" marT="34441" marB="34441" anchor="ctr">
                    <a:lnL>
                      <a:noFill/>
                    </a:lnL>
                    <a:lnR>
                      <a:noFill/>
                    </a:lnR>
                    <a:lnT>
                      <a:noFill/>
                    </a:lnT>
                    <a:lnB>
                      <a:noFill/>
                    </a:lnB>
                  </a:tcPr>
                </a:tc>
              </a:tr>
            </a:tbl>
          </a:graphicData>
        </a:graphic>
      </p:graphicFrame>
      <p:pic>
        <p:nvPicPr>
          <p:cNvPr id="38914" name="Picture 2"/>
          <p:cNvPicPr>
            <a:picLocks noChangeAspect="1" noChangeArrowheads="1"/>
          </p:cNvPicPr>
          <p:nvPr/>
        </p:nvPicPr>
        <p:blipFill>
          <a:blip r:embed="rId3" cstate="print"/>
          <a:srcRect/>
          <a:stretch>
            <a:fillRect/>
          </a:stretch>
        </p:blipFill>
        <p:spPr bwMode="auto">
          <a:xfrm>
            <a:off x="5334000" y="228600"/>
            <a:ext cx="3581400" cy="4836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5410200" y="5410200"/>
            <a:ext cx="3733800" cy="1200329"/>
          </a:xfrm>
          <a:prstGeom prst="rect">
            <a:avLst/>
          </a:prstGeom>
        </p:spPr>
        <p:txBody>
          <a:bodyPr wrap="square">
            <a:spAutoFit/>
          </a:bodyPr>
          <a:lstStyle/>
          <a:p>
            <a:pPr lvl="0"/>
            <a:r>
              <a:rPr lang="en-US" sz="2400" dirty="0" smtClean="0">
                <a:solidFill>
                  <a:prstClr val="white"/>
                </a:solidFill>
              </a:rPr>
              <a:t>Edward enjoyed reading about battles and writing Greek. </a:t>
            </a:r>
          </a:p>
        </p:txBody>
      </p:sp>
      <p:sp>
        <p:nvSpPr>
          <p:cNvPr id="6" name="Rectangle 5"/>
          <p:cNvSpPr/>
          <p:nvPr/>
        </p:nvSpPr>
        <p:spPr>
          <a:xfrm>
            <a:off x="304800" y="6172200"/>
            <a:ext cx="4876800" cy="461665"/>
          </a:xfrm>
          <a:prstGeom prst="rect">
            <a:avLst/>
          </a:prstGeom>
        </p:spPr>
        <p:txBody>
          <a:bodyPr wrap="square">
            <a:spAutoFit/>
          </a:bodyPr>
          <a:lstStyle/>
          <a:p>
            <a:pPr lvl="0"/>
            <a:r>
              <a:rPr lang="en-US" sz="2400" dirty="0" smtClean="0">
                <a:solidFill>
                  <a:prstClr val="white"/>
                </a:solidFill>
              </a:rPr>
              <a:t>Edward died at the age of 16 in 1553</a:t>
            </a:r>
            <a:endParaRPr lang="en-US" dirty="0">
              <a:solidFill>
                <a:prstClr val="black"/>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304800"/>
            <a:ext cx="4572000" cy="2677656"/>
          </a:xfrm>
          <a:prstGeom prst="rect">
            <a:avLst/>
          </a:prstGeom>
        </p:spPr>
        <p:txBody>
          <a:bodyPr>
            <a:spAutoFit/>
          </a:bodyPr>
          <a:lstStyle/>
          <a:p>
            <a:r>
              <a:rPr lang="en-US" sz="2800" dirty="0" smtClean="0">
                <a:solidFill>
                  <a:schemeClr val="bg1"/>
                </a:solidFill>
              </a:rPr>
              <a:t>After Edward's death there was a dispute over the succession.  As Mary was Catholic, LADY JANE GREY, a protestant was named as the next in line to the throne. </a:t>
            </a:r>
          </a:p>
        </p:txBody>
      </p:sp>
      <p:pic>
        <p:nvPicPr>
          <p:cNvPr id="40962" name="Picture 2"/>
          <p:cNvPicPr>
            <a:picLocks noChangeAspect="1" noChangeArrowheads="1"/>
          </p:cNvPicPr>
          <p:nvPr/>
        </p:nvPicPr>
        <p:blipFill>
          <a:blip r:embed="rId3" cstate="print"/>
          <a:srcRect/>
          <a:stretch>
            <a:fillRect/>
          </a:stretch>
        </p:blipFill>
        <p:spPr bwMode="auto">
          <a:xfrm>
            <a:off x="457200" y="228600"/>
            <a:ext cx="2479098" cy="33563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63" name="Picture 3"/>
          <p:cNvPicPr>
            <a:picLocks noChangeAspect="1" noChangeArrowheads="1"/>
          </p:cNvPicPr>
          <p:nvPr/>
        </p:nvPicPr>
        <p:blipFill>
          <a:blip r:embed="rId4" cstate="print"/>
          <a:srcRect/>
          <a:stretch>
            <a:fillRect/>
          </a:stretch>
        </p:blipFill>
        <p:spPr bwMode="auto">
          <a:xfrm>
            <a:off x="4343400" y="3048000"/>
            <a:ext cx="4572000"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0" y="3733800"/>
            <a:ext cx="4648200" cy="3108543"/>
          </a:xfrm>
          <a:prstGeom prst="rect">
            <a:avLst/>
          </a:prstGeom>
        </p:spPr>
        <p:txBody>
          <a:bodyPr wrap="square">
            <a:spAutoFit/>
          </a:bodyPr>
          <a:lstStyle/>
          <a:p>
            <a:pPr lvl="0"/>
            <a:r>
              <a:rPr lang="en-US" sz="2800" dirty="0" smtClean="0">
                <a:solidFill>
                  <a:prstClr val="white"/>
                </a:solidFill>
              </a:rPr>
              <a:t>She was proclaimed Queen but Mary entered London </a:t>
            </a:r>
            <a:br>
              <a:rPr lang="en-US" sz="2800" dirty="0" smtClean="0">
                <a:solidFill>
                  <a:prstClr val="white"/>
                </a:solidFill>
              </a:rPr>
            </a:br>
            <a:r>
              <a:rPr lang="en-US" sz="2800" dirty="0" smtClean="0">
                <a:solidFill>
                  <a:prstClr val="white"/>
                </a:solidFill>
              </a:rPr>
              <a:t>with her supporters and Jane was taken to the Tower. She reigned for only 9 days. </a:t>
            </a:r>
          </a:p>
          <a:p>
            <a:pPr lvl="0"/>
            <a:r>
              <a:rPr lang="en-US" sz="2800" dirty="0" smtClean="0">
                <a:solidFill>
                  <a:prstClr val="white"/>
                </a:solidFill>
              </a:rPr>
              <a:t>She was executed in 1554, </a:t>
            </a:r>
          </a:p>
          <a:p>
            <a:pPr lvl="0"/>
            <a:r>
              <a:rPr lang="en-US" sz="2800" dirty="0" smtClean="0">
                <a:solidFill>
                  <a:prstClr val="white"/>
                </a:solidFill>
              </a:rPr>
              <a:t>age 17.</a:t>
            </a:r>
            <a:endParaRPr lang="en-US" sz="2800" dirty="0">
              <a:solidFill>
                <a:prstClr val="white"/>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Important English Monarchs&amp;quot;&quot;/&gt;&lt;property id=&quot;20307&quot; value=&quot;256&quot;/&gt;&lt;/object&gt;&lt;object type=&quot;3&quot; unique_id=&quot;10042&quot;&gt;&lt;property id=&quot;20148&quot; value=&quot;5&quot;/&gt;&lt;property id=&quot;20300&quot; value=&quot;Slide 2&quot;/&gt;&lt;property id=&quot;20307&quot; value=&quot;258&quot;/&gt;&lt;/object&gt;&lt;object type=&quot;3&quot; unique_id=&quot;10103&quot;&gt;&lt;property id=&quot;20148&quot; value=&quot;5&quot;/&gt;&lt;property id=&quot;20300&quot; value=&quot;Slide 3&quot;/&gt;&lt;property id=&quot;20307&quot; value=&quot;270&quot;/&gt;&lt;/object&gt;&lt;object type=&quot;3&quot; unique_id=&quot;10104&quot;&gt;&lt;property id=&quot;20148&quot; value=&quot;5&quot;/&gt;&lt;property id=&quot;20300&quot; value=&quot;Slide 4&quot;/&gt;&lt;property id=&quot;20307&quot; value=&quot;259&quot;/&gt;&lt;/object&gt;&lt;object type=&quot;3&quot; unique_id=&quot;10105&quot;&gt;&lt;property id=&quot;20148&quot; value=&quot;5&quot;/&gt;&lt;property id=&quot;20300&quot; value=&quot;Slide 6&quot;/&gt;&lt;property id=&quot;20307&quot; value=&quot;260&quot;/&gt;&lt;/object&gt;&lt;object type=&quot;3&quot; unique_id=&quot;10106&quot;&gt;&lt;property id=&quot;20148&quot; value=&quot;5&quot;/&gt;&lt;property id=&quot;20300&quot; value=&quot;Slide 9&quot;/&gt;&lt;property id=&quot;20307&quot; value=&quot;261&quot;/&gt;&lt;/object&gt;&lt;object type=&quot;3&quot; unique_id=&quot;10107&quot;&gt;&lt;property id=&quot;20148&quot; value=&quot;5&quot;/&gt;&lt;property id=&quot;20300&quot; value=&quot;Slide 8&quot;/&gt;&lt;property id=&quot;20307&quot; value=&quot;262&quot;/&gt;&lt;/object&gt;&lt;object type=&quot;3&quot; unique_id=&quot;10108&quot;&gt;&lt;property id=&quot;20148&quot; value=&quot;5&quot;/&gt;&lt;property id=&quot;20300&quot; value=&quot;Slide 10&quot;/&gt;&lt;property id=&quot;20307&quot; value=&quot;263&quot;/&gt;&lt;/object&gt;&lt;object type=&quot;3&quot; unique_id=&quot;10109&quot;&gt;&lt;property id=&quot;20148&quot; value=&quot;5&quot;/&gt;&lt;property id=&quot;20300&quot; value=&quot;Slide 11&quot;/&gt;&lt;property id=&quot;20307&quot; value=&quot;264&quot;/&gt;&lt;/object&gt;&lt;object type=&quot;3&quot; unique_id=&quot;10110&quot;&gt;&lt;property id=&quot;20148&quot; value=&quot;5&quot;/&gt;&lt;property id=&quot;20300&quot; value=&quot;Slide 14&quot;/&gt;&lt;property id=&quot;20307&quot; value=&quot;265&quot;/&gt;&lt;/object&gt;&lt;object type=&quot;3&quot; unique_id=&quot;10111&quot;&gt;&lt;property id=&quot;20148&quot; value=&quot;5&quot;/&gt;&lt;property id=&quot;20300&quot; value=&quot;Slide 15&quot;/&gt;&lt;property id=&quot;20307&quot; value=&quot;266&quot;/&gt;&lt;/object&gt;&lt;object type=&quot;3&quot; unique_id=&quot;10112&quot;&gt;&lt;property id=&quot;20148&quot; value=&quot;5&quot;/&gt;&lt;property id=&quot;20300&quot; value=&quot;Slide 16&quot;/&gt;&lt;property id=&quot;20307&quot; value=&quot;267&quot;/&gt;&lt;/object&gt;&lt;object type=&quot;3&quot; unique_id=&quot;10217&quot;&gt;&lt;property id=&quot;20148&quot; value=&quot;5&quot;/&gt;&lt;property id=&quot;20300&quot; value=&quot;Slide 5&quot;/&gt;&lt;property id=&quot;20307&quot; value=&quot;271&quot;/&gt;&lt;/object&gt;&lt;object type=&quot;3&quot; unique_id=&quot;10571&quot;&gt;&lt;property id=&quot;20148&quot; value=&quot;5&quot;/&gt;&lt;property id=&quot;20300&quot; value=&quot;Slide 12&quot;/&gt;&lt;property id=&quot;20307&quot; value=&quot;276&quot;/&gt;&lt;/object&gt;&lt;object type=&quot;3&quot; unique_id=&quot;10692&quot;&gt;&lt;property id=&quot;20148&quot; value=&quot;5&quot;/&gt;&lt;property id=&quot;20300&quot; value=&quot;Slide 13&quot;/&gt;&lt;property id=&quot;20307&quot; value=&quot;277&quot;/&gt;&lt;/object&gt;&lt;object type=&quot;3&quot; unique_id=&quot;10714&quot;&gt;&lt;property id=&quot;20148&quot; value=&quot;5&quot;/&gt;&lt;property id=&quot;20300&quot; value=&quot;Slide 7&quot;/&gt;&lt;property id=&quot;20307&quot; value=&quot;278&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2695</TotalTime>
  <Words>1095</Words>
  <Application>Microsoft Office PowerPoint</Application>
  <PresentationFormat>On-screen Show (4:3)</PresentationFormat>
  <Paragraphs>193</Paragraphs>
  <Slides>32</Slides>
  <Notes>31</Notes>
  <HiddenSlides>0</HiddenSlides>
  <MMClips>2</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Important English Monarchs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English Monarchs</dc:title>
  <dc:creator>Ott</dc:creator>
  <cp:lastModifiedBy>Tokio Marine Management</cp:lastModifiedBy>
  <cp:revision>30</cp:revision>
  <dcterms:created xsi:type="dcterms:W3CDTF">2011-02-25T02:36:34Z</dcterms:created>
  <dcterms:modified xsi:type="dcterms:W3CDTF">2015-10-26T15:00:51Z</dcterms:modified>
</cp:coreProperties>
</file>