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7" r:id="rId2"/>
    <p:sldId id="258" r:id="rId3"/>
    <p:sldId id="259" r:id="rId4"/>
    <p:sldId id="261" r:id="rId5"/>
    <p:sldId id="260" r:id="rId6"/>
    <p:sldId id="267" r:id="rId7"/>
    <p:sldId id="271" r:id="rId8"/>
    <p:sldId id="262" r:id="rId9"/>
    <p:sldId id="263" r:id="rId10"/>
    <p:sldId id="268" r:id="rId11"/>
    <p:sldId id="265" r:id="rId12"/>
    <p:sldId id="266" r:id="rId13"/>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CCFF"/>
    <a:srgbClr val="99CC00"/>
    <a:srgbClr val="33CC33"/>
    <a:srgbClr val="99FF33"/>
    <a:srgbClr val="CCFF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660" autoAdjust="0"/>
  </p:normalViewPr>
  <p:slideViewPr>
    <p:cSldViewPr>
      <p:cViewPr>
        <p:scale>
          <a:sx n="104" d="100"/>
          <a:sy n="104" d="100"/>
        </p:scale>
        <p:origin x="-7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662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662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662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E5EF751-4A4A-4BE1-A6B5-2DBB054E548E}" type="slidenum">
              <a:rPr lang="en-US"/>
              <a:pPr>
                <a:defRPr/>
              </a:pPr>
              <a:t>‹#›</a:t>
            </a:fld>
            <a:endParaRPr lang="en-US"/>
          </a:p>
        </p:txBody>
      </p:sp>
    </p:spTree>
    <p:extLst>
      <p:ext uri="{BB962C8B-B14F-4D97-AF65-F5344CB8AC3E}">
        <p14:creationId xmlns:p14="http://schemas.microsoft.com/office/powerpoint/2010/main" val="24795957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63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536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63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63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1005648-2A4F-4A70-ACA6-FAD5144E05E7}" type="slidenum">
              <a:rPr lang="en-US"/>
              <a:pPr>
                <a:defRPr/>
              </a:pPr>
              <a:t>‹#›</a:t>
            </a:fld>
            <a:endParaRPr lang="en-US"/>
          </a:p>
        </p:txBody>
      </p:sp>
    </p:spTree>
    <p:extLst>
      <p:ext uri="{BB962C8B-B14F-4D97-AF65-F5344CB8AC3E}">
        <p14:creationId xmlns:p14="http://schemas.microsoft.com/office/powerpoint/2010/main" val="5677100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8E62CBAC-3B4F-43FF-B5CB-C6839966E1C6}" type="slidenum">
              <a:rPr lang="en-US" altLang="en-US" smtClean="0"/>
              <a:pPr eaLnBrk="1" hangingPunct="1">
                <a:spcBef>
                  <a:spcPct val="0"/>
                </a:spcBef>
              </a:pPr>
              <a:t>3</a:t>
            </a:fld>
            <a:endParaRPr lang="en-US" altLang="en-US" smtClean="0"/>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Canton, China was the trading port city for Europeans</a:t>
            </a:r>
          </a:p>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3A9D7412-F373-4D29-A60B-B4889DC476B8}" type="slidenum">
              <a:rPr lang="en-US" altLang="en-US" smtClean="0"/>
              <a:pPr eaLnBrk="1" hangingPunct="1">
                <a:spcBef>
                  <a:spcPct val="0"/>
                </a:spcBef>
              </a:pPr>
              <a:t>7</a:t>
            </a:fld>
            <a:endParaRPr lang="en-US" altLang="en-US" smtClean="0"/>
          </a:p>
        </p:txBody>
      </p:sp>
      <p:sp>
        <p:nvSpPr>
          <p:cNvPr id="17411" name="Rectangle 2"/>
          <p:cNvSpPr>
            <a:spLocks noRo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John Hay Sec. of State, sent letter to foreign powers with idea of open door policy.</a:t>
            </a:r>
          </a:p>
          <a:p>
            <a:pPr eaLnBrk="1" hangingPunct="1"/>
            <a:r>
              <a:rPr lang="en-US" altLang="en-US" smtClean="0"/>
              <a:t>The nations replied that they liked the concept of the Open Door, but that they could not support or enforce it. Hay's plan had been politely rejected. Nevertheless Hay announced that since all of the powers had accepted the Open Door in principle, the United States considered their agreement "final and definitive."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61822E89-E3DA-4942-B2A9-41EAAEB2A04D}" type="slidenum">
              <a:rPr lang="en-US" altLang="en-US" smtClean="0"/>
              <a:pPr eaLnBrk="1" hangingPunct="1">
                <a:spcBef>
                  <a:spcPct val="0"/>
                </a:spcBef>
              </a:pPr>
              <a:t>8</a:t>
            </a:fld>
            <a:endParaRPr lang="en-US" altLang="en-US" smtClean="0"/>
          </a:p>
        </p:txBody>
      </p:sp>
      <p:sp>
        <p:nvSpPr>
          <p:cNvPr id="18435" name="Rectangle 2"/>
          <p:cNvSpPr>
            <a:spLocks noRo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1851-1864</a:t>
            </a:r>
          </a:p>
          <a:p>
            <a:pPr eaLnBrk="1" hangingPunct="1"/>
            <a:r>
              <a:rPr lang="en-US" altLang="en-US" smtClean="0"/>
              <a:t>Western powers sided with Qing to avoid any financial collapse of trade</a:t>
            </a:r>
          </a:p>
          <a:p>
            <a:pPr eaLnBrk="1" hangingPunct="1"/>
            <a:r>
              <a:rPr lang="en-US" altLang="en-US" smtClean="0"/>
              <a:t>Son of a farmer</a:t>
            </a:r>
          </a:p>
          <a:p>
            <a:pPr eaLnBrk="1" hangingPunct="1"/>
            <a:r>
              <a:rPr lang="en-US" altLang="en-US" smtClean="0"/>
              <a:t>He had taken and failed the grueling civil service examinations three times. During the last part of this process he had begun to have visions, and grew to believe that he was the brother of Jesus Christ, and decided to form a new kind of community based on some of the Christian precepts, such as the 10 Commandments.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2872FC76-3D01-417E-8845-091F0ABD2667}" type="slidenum">
              <a:rPr lang="en-US" altLang="en-US" smtClean="0"/>
              <a:pPr eaLnBrk="1" hangingPunct="1">
                <a:spcBef>
                  <a:spcPct val="0"/>
                </a:spcBef>
              </a:pPr>
              <a:t>9</a:t>
            </a:fld>
            <a:endParaRPr lang="en-US" altLang="en-US" smtClean="0"/>
          </a:p>
        </p:txBody>
      </p:sp>
      <p:sp>
        <p:nvSpPr>
          <p:cNvPr id="19459" name="Rectangle 2"/>
          <p:cNvSpPr>
            <a:spLocks noRo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Rose to power 19</a:t>
            </a:r>
            <a:r>
              <a:rPr lang="en-US" altLang="en-US" baseline="30000" smtClean="0"/>
              <a:t>th</a:t>
            </a:r>
            <a:r>
              <a:rPr lang="en-US" altLang="en-US" smtClean="0"/>
              <a:t> c.</a:t>
            </a:r>
          </a:p>
          <a:p>
            <a:pPr eaLnBrk="1" hangingPunct="1"/>
            <a:r>
              <a:rPr lang="en-US" altLang="en-US" smtClean="0"/>
              <a:t>Low ranking wife of emperor, then had his only son, moves up in rank</a:t>
            </a:r>
          </a:p>
          <a:p>
            <a:pPr eaLnBrk="1" hangingPunct="1"/>
            <a:r>
              <a:rPr lang="en-US" altLang="en-US" smtClean="0"/>
              <a:t>Emperor dies 5 years later</a:t>
            </a:r>
          </a:p>
          <a:p>
            <a:pPr eaLnBrk="1" hangingPunct="1"/>
            <a:r>
              <a:rPr lang="en-US" altLang="en-US" smtClean="0"/>
              <a:t>She will rule for her son, council of elders disagrees, she has 3 of them killed and disbanded the rest,</a:t>
            </a:r>
          </a:p>
          <a:p>
            <a:pPr eaLnBrk="1" hangingPunct="1"/>
            <a:r>
              <a:rPr lang="en-US" altLang="en-US" smtClean="0"/>
              <a:t>Against all modernization: her son built schools to study foreign languages and he modernized army.  She reduces the amount of power he had, undid all of his reforms,   eventually son dies,</a:t>
            </a:r>
          </a:p>
          <a:p>
            <a:pPr eaLnBrk="1" hangingPunct="1"/>
            <a:r>
              <a:rPr lang="en-US" altLang="en-US" smtClean="0"/>
              <a:t>Her 4 year old nephew is next in line, she adopts him so she can maintain power, when he gets old enough she allows him to rule, but once he starts trying to modernize china, she came back and undid his reforms</a:t>
            </a:r>
          </a:p>
          <a:p>
            <a:pPr eaLnBrk="1" hangingPunct="1"/>
            <a:r>
              <a:rPr lang="en-US" altLang="en-US" smtClean="0"/>
              <a:t>The day she died she ordered his death, the next day he was poisoned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8E41EB3E-112D-491C-84BB-09D6A2EE701B}" type="slidenum">
              <a:rPr lang="en-US" altLang="en-US" smtClean="0"/>
              <a:pPr eaLnBrk="1" hangingPunct="1">
                <a:spcBef>
                  <a:spcPct val="0"/>
                </a:spcBef>
              </a:pPr>
              <a:t>11</a:t>
            </a:fld>
            <a:endParaRPr lang="en-US" altLang="en-US" smtClean="0"/>
          </a:p>
        </p:txBody>
      </p:sp>
      <p:sp>
        <p:nvSpPr>
          <p:cNvPr id="20483" name="Rectangle 2"/>
          <p:cNvSpPr>
            <a:spLocks noRo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religious society that had originally rebelled against the imperial government </a:t>
            </a:r>
          </a:p>
          <a:p>
            <a:pPr eaLnBrk="1" hangingPunct="1"/>
            <a:r>
              <a:rPr lang="en-US" altLang="en-US" smtClean="0"/>
              <a:t>Called boxers because the practice martial arts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9E53004-FDE3-4EFE-992B-8F9854CF4D31}" type="slidenum">
              <a:rPr lang="en-US"/>
              <a:pPr>
                <a:defRPr/>
              </a:pPr>
              <a:t>‹#›</a:t>
            </a:fld>
            <a:endParaRPr lang="en-US"/>
          </a:p>
        </p:txBody>
      </p:sp>
    </p:spTree>
    <p:extLst>
      <p:ext uri="{BB962C8B-B14F-4D97-AF65-F5344CB8AC3E}">
        <p14:creationId xmlns:p14="http://schemas.microsoft.com/office/powerpoint/2010/main" val="2288854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DA2274-710F-4439-AC7E-E8CAA9B00511}" type="slidenum">
              <a:rPr lang="en-US"/>
              <a:pPr>
                <a:defRPr/>
              </a:pPr>
              <a:t>‹#›</a:t>
            </a:fld>
            <a:endParaRPr lang="en-US"/>
          </a:p>
        </p:txBody>
      </p:sp>
    </p:spTree>
    <p:extLst>
      <p:ext uri="{BB962C8B-B14F-4D97-AF65-F5344CB8AC3E}">
        <p14:creationId xmlns:p14="http://schemas.microsoft.com/office/powerpoint/2010/main" val="1437144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E696737-0B56-44AF-BC82-A8BB685F84B9}" type="slidenum">
              <a:rPr lang="en-US"/>
              <a:pPr>
                <a:defRPr/>
              </a:pPr>
              <a:t>‹#›</a:t>
            </a:fld>
            <a:endParaRPr lang="en-US"/>
          </a:p>
        </p:txBody>
      </p:sp>
    </p:spTree>
    <p:extLst>
      <p:ext uri="{BB962C8B-B14F-4D97-AF65-F5344CB8AC3E}">
        <p14:creationId xmlns:p14="http://schemas.microsoft.com/office/powerpoint/2010/main" val="23939160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C6B6020-1663-4E67-96D1-3CD65ADE0DAA}" type="slidenum">
              <a:rPr lang="en-US"/>
              <a:pPr>
                <a:defRPr/>
              </a:pPr>
              <a:t>‹#›</a:t>
            </a:fld>
            <a:endParaRPr lang="en-US"/>
          </a:p>
        </p:txBody>
      </p:sp>
    </p:spTree>
    <p:extLst>
      <p:ext uri="{BB962C8B-B14F-4D97-AF65-F5344CB8AC3E}">
        <p14:creationId xmlns:p14="http://schemas.microsoft.com/office/powerpoint/2010/main" val="712577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CD2F574-8FEB-4154-A6E6-19311D90DCB7}" type="slidenum">
              <a:rPr lang="en-US"/>
              <a:pPr>
                <a:defRPr/>
              </a:pPr>
              <a:t>‹#›</a:t>
            </a:fld>
            <a:endParaRPr lang="en-US"/>
          </a:p>
        </p:txBody>
      </p:sp>
    </p:spTree>
    <p:extLst>
      <p:ext uri="{BB962C8B-B14F-4D97-AF65-F5344CB8AC3E}">
        <p14:creationId xmlns:p14="http://schemas.microsoft.com/office/powerpoint/2010/main" val="3278790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F1858D7-73CF-4A6B-A463-F62C0A30F96A}" type="slidenum">
              <a:rPr lang="en-US"/>
              <a:pPr>
                <a:defRPr/>
              </a:pPr>
              <a:t>‹#›</a:t>
            </a:fld>
            <a:endParaRPr lang="en-US"/>
          </a:p>
        </p:txBody>
      </p:sp>
    </p:spTree>
    <p:extLst>
      <p:ext uri="{BB962C8B-B14F-4D97-AF65-F5344CB8AC3E}">
        <p14:creationId xmlns:p14="http://schemas.microsoft.com/office/powerpoint/2010/main" val="3901775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CE0151C-2A68-44AB-A01F-979AAF969F7D}" type="slidenum">
              <a:rPr lang="en-US"/>
              <a:pPr>
                <a:defRPr/>
              </a:pPr>
              <a:t>‹#›</a:t>
            </a:fld>
            <a:endParaRPr lang="en-US"/>
          </a:p>
        </p:txBody>
      </p:sp>
    </p:spTree>
    <p:extLst>
      <p:ext uri="{BB962C8B-B14F-4D97-AF65-F5344CB8AC3E}">
        <p14:creationId xmlns:p14="http://schemas.microsoft.com/office/powerpoint/2010/main" val="3911038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3242F18-5B9D-4FBB-85AE-EACAB16FE1F6}" type="slidenum">
              <a:rPr lang="en-US"/>
              <a:pPr>
                <a:defRPr/>
              </a:pPr>
              <a:t>‹#›</a:t>
            </a:fld>
            <a:endParaRPr lang="en-US"/>
          </a:p>
        </p:txBody>
      </p:sp>
    </p:spTree>
    <p:extLst>
      <p:ext uri="{BB962C8B-B14F-4D97-AF65-F5344CB8AC3E}">
        <p14:creationId xmlns:p14="http://schemas.microsoft.com/office/powerpoint/2010/main" val="329889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26C8A1C-90F2-40EC-9C71-51BACBDEC245}" type="slidenum">
              <a:rPr lang="en-US"/>
              <a:pPr>
                <a:defRPr/>
              </a:pPr>
              <a:t>‹#›</a:t>
            </a:fld>
            <a:endParaRPr lang="en-US"/>
          </a:p>
        </p:txBody>
      </p:sp>
    </p:spTree>
    <p:extLst>
      <p:ext uri="{BB962C8B-B14F-4D97-AF65-F5344CB8AC3E}">
        <p14:creationId xmlns:p14="http://schemas.microsoft.com/office/powerpoint/2010/main" val="1369622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FB82DFD-F66C-4FF2-9833-1C9F5F2EFBD6}" type="slidenum">
              <a:rPr lang="en-US"/>
              <a:pPr>
                <a:defRPr/>
              </a:pPr>
              <a:t>‹#›</a:t>
            </a:fld>
            <a:endParaRPr lang="en-US"/>
          </a:p>
        </p:txBody>
      </p:sp>
    </p:spTree>
    <p:extLst>
      <p:ext uri="{BB962C8B-B14F-4D97-AF65-F5344CB8AC3E}">
        <p14:creationId xmlns:p14="http://schemas.microsoft.com/office/powerpoint/2010/main" val="144890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9AA4ECE-F94B-49C0-98C9-2638EFF42B43}" type="slidenum">
              <a:rPr lang="en-US"/>
              <a:pPr>
                <a:defRPr/>
              </a:pPr>
              <a:t>‹#›</a:t>
            </a:fld>
            <a:endParaRPr lang="en-US"/>
          </a:p>
        </p:txBody>
      </p:sp>
    </p:spTree>
    <p:extLst>
      <p:ext uri="{BB962C8B-B14F-4D97-AF65-F5344CB8AC3E}">
        <p14:creationId xmlns:p14="http://schemas.microsoft.com/office/powerpoint/2010/main" val="3177807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7E5BBE-5F0E-4BEF-AAA7-B7C7ACD8FEA6}" type="slidenum">
              <a:rPr lang="en-US"/>
              <a:pPr>
                <a:defRPr/>
              </a:pPr>
              <a:t>‹#›</a:t>
            </a:fld>
            <a:endParaRPr lang="en-US"/>
          </a:p>
        </p:txBody>
      </p:sp>
    </p:spTree>
    <p:extLst>
      <p:ext uri="{BB962C8B-B14F-4D97-AF65-F5344CB8AC3E}">
        <p14:creationId xmlns:p14="http://schemas.microsoft.com/office/powerpoint/2010/main" val="2969069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5055922-D78A-42FF-86EA-6C2D8954B46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76200"/>
            <a:ext cx="7864475" cy="685800"/>
          </a:xfrm>
        </p:spPr>
        <p:txBody>
          <a:bodyPr/>
          <a:lstStyle/>
          <a:p>
            <a:pPr eaLnBrk="1" hangingPunct="1">
              <a:defRPr/>
            </a:pPr>
            <a:r>
              <a:rPr lang="en-US" b="1" smtClean="0">
                <a:solidFill>
                  <a:srgbClr val="CCFF66"/>
                </a:solidFill>
                <a:effectLst>
                  <a:outerShdw blurRad="38100" dist="38100" dir="2700000" algn="tl">
                    <a:srgbClr val="000000"/>
                  </a:outerShdw>
                </a:effectLst>
                <a:latin typeface="Comic Sans MS" pitchFamily="66" charset="0"/>
              </a:rPr>
              <a:t>Qing Dynasty</a:t>
            </a:r>
          </a:p>
        </p:txBody>
      </p:sp>
      <p:sp>
        <p:nvSpPr>
          <p:cNvPr id="3075" name="Rectangle 3"/>
          <p:cNvSpPr>
            <a:spLocks noGrp="1" noChangeArrowheads="1"/>
          </p:cNvSpPr>
          <p:nvPr>
            <p:ph type="subTitle" idx="1"/>
          </p:nvPr>
        </p:nvSpPr>
        <p:spPr>
          <a:xfrm>
            <a:off x="0" y="5105400"/>
            <a:ext cx="9144000" cy="1752600"/>
          </a:xfrm>
        </p:spPr>
        <p:txBody>
          <a:bodyPr/>
          <a:lstStyle/>
          <a:p>
            <a:pPr eaLnBrk="1" hangingPunct="1">
              <a:buFontTx/>
              <a:buChar char="•"/>
            </a:pPr>
            <a:r>
              <a:rPr lang="en-US" altLang="en-US" smtClean="0">
                <a:solidFill>
                  <a:srgbClr val="CCFF66"/>
                </a:solidFill>
                <a:latin typeface="Comic Sans MS" pitchFamily="66" charset="0"/>
              </a:rPr>
              <a:t>1644-1911</a:t>
            </a:r>
          </a:p>
          <a:p>
            <a:pPr eaLnBrk="1" hangingPunct="1">
              <a:buFontTx/>
              <a:buChar char="•"/>
            </a:pPr>
            <a:r>
              <a:rPr lang="en-US" altLang="en-US" smtClean="0">
                <a:solidFill>
                  <a:srgbClr val="CCFF66"/>
                </a:solidFill>
                <a:latin typeface="Comic Sans MS" pitchFamily="66" charset="0"/>
              </a:rPr>
              <a:t>Manchus invaded and set up Qing Dynasty</a:t>
            </a:r>
          </a:p>
          <a:p>
            <a:pPr eaLnBrk="1" hangingPunct="1">
              <a:buFontTx/>
              <a:buChar char="•"/>
            </a:pPr>
            <a:r>
              <a:rPr lang="en-US" altLang="en-US" smtClean="0">
                <a:solidFill>
                  <a:srgbClr val="CCFF66"/>
                </a:solidFill>
                <a:latin typeface="Comic Sans MS" pitchFamily="66" charset="0"/>
              </a:rPr>
              <a:t>2</a:t>
            </a:r>
            <a:r>
              <a:rPr lang="en-US" altLang="en-US" baseline="30000" smtClean="0">
                <a:solidFill>
                  <a:srgbClr val="CCFF66"/>
                </a:solidFill>
                <a:latin typeface="Comic Sans MS" pitchFamily="66" charset="0"/>
              </a:rPr>
              <a:t>nd</a:t>
            </a:r>
            <a:r>
              <a:rPr lang="en-US" altLang="en-US" smtClean="0">
                <a:solidFill>
                  <a:srgbClr val="CCFF66"/>
                </a:solidFill>
                <a:latin typeface="Comic Sans MS" pitchFamily="66" charset="0"/>
              </a:rPr>
              <a:t> Foreign Dynasty</a:t>
            </a:r>
          </a:p>
        </p:txBody>
      </p:sp>
      <p:pic>
        <p:nvPicPr>
          <p:cNvPr id="3076" name="Picture 4" descr="Qing%20dynasty%20map"/>
          <p:cNvPicPr>
            <a:picLocks noChangeAspect="1" noChangeArrowheads="1"/>
          </p:cNvPicPr>
          <p:nvPr/>
        </p:nvPicPr>
        <p:blipFill>
          <a:blip r:embed="rId2">
            <a:extLst>
              <a:ext uri="{28A0092B-C50C-407E-A947-70E740481C1C}">
                <a14:useLocalDpi xmlns:a14="http://schemas.microsoft.com/office/drawing/2010/main" val="0"/>
              </a:ext>
            </a:extLst>
          </a:blip>
          <a:srcRect l="6154" t="5365" r="4616" b="8792"/>
          <a:stretch>
            <a:fillRect/>
          </a:stretch>
        </p:blipFill>
        <p:spPr bwMode="auto">
          <a:xfrm>
            <a:off x="2057400" y="877888"/>
            <a:ext cx="5029200" cy="416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500" fill="hold"/>
                                        <p:tgtEl>
                                          <p:spTgt spid="30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anim calcmode="lin" valueType="num">
                                      <p:cBhvr additive="base">
                                        <p:cTn id="19" dur="500" fill="hold"/>
                                        <p:tgtEl>
                                          <p:spTgt spid="30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5" presetClass="entr" presetSubtype="10" fill="hold" nodeType="clickEffect">
                                  <p:stCondLst>
                                    <p:cond delay="0"/>
                                  </p:stCondLst>
                                  <p:childTnLst>
                                    <p:set>
                                      <p:cBhvr>
                                        <p:cTn id="24" dur="1" fill="hold">
                                          <p:stCondLst>
                                            <p:cond delay="0"/>
                                          </p:stCondLst>
                                        </p:cTn>
                                        <p:tgtEl>
                                          <p:spTgt spid="3076"/>
                                        </p:tgtEl>
                                        <p:attrNameLst>
                                          <p:attrName>style.visibility</p:attrName>
                                        </p:attrNameLst>
                                      </p:cBhvr>
                                      <p:to>
                                        <p:strVal val="visible"/>
                                      </p:to>
                                    </p:set>
                                    <p:animEffect transition="in" filter="checkerboard(across)">
                                      <p:cBhvr>
                                        <p:cTn id="25" dur="500"/>
                                        <p:tgtEl>
                                          <p:spTgt spid="30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marble_boat_of_empress_dowager_cix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2290" name="Picture 4" descr="boxertitle"/>
          <p:cNvPicPr>
            <a:picLocks noChangeAspect="1" noChangeArrowheads="1"/>
          </p:cNvPicPr>
          <p:nvPr/>
        </p:nvPicPr>
        <p:blipFill>
          <a:blip r:embed="rId3">
            <a:lum bright="58000" contrast="2000"/>
            <a:extLst>
              <a:ext uri="{28A0092B-C50C-407E-A947-70E740481C1C}">
                <a14:useLocalDpi xmlns:a14="http://schemas.microsoft.com/office/drawing/2010/main" val="0"/>
              </a:ext>
            </a:extLst>
          </a:blip>
          <a:srcRect t="32765"/>
          <a:stretch>
            <a:fillRect/>
          </a:stretch>
        </p:blipFill>
        <p:spPr bwMode="auto">
          <a:xfrm>
            <a:off x="0" y="1447800"/>
            <a:ext cx="9144000" cy="539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Rectangle 3"/>
          <p:cNvSpPr>
            <a:spLocks noGrp="1" noChangeArrowheads="1"/>
          </p:cNvSpPr>
          <p:nvPr>
            <p:ph type="subTitle" idx="1"/>
          </p:nvPr>
        </p:nvSpPr>
        <p:spPr>
          <a:xfrm>
            <a:off x="0" y="1524000"/>
            <a:ext cx="9144000" cy="5334000"/>
          </a:xfrm>
        </p:spPr>
        <p:txBody>
          <a:bodyPr/>
          <a:lstStyle/>
          <a:p>
            <a:pPr eaLnBrk="1" hangingPunct="1">
              <a:lnSpc>
                <a:spcPct val="80000"/>
              </a:lnSpc>
              <a:buFontTx/>
              <a:buChar char="•"/>
              <a:defRPr/>
            </a:pPr>
            <a:r>
              <a:rPr lang="en-US" sz="2800" b="1" smtClean="0">
                <a:effectLst>
                  <a:outerShdw blurRad="38100" dist="38100" dir="2700000" algn="tl">
                    <a:srgbClr val="FFFFFF"/>
                  </a:outerShdw>
                </a:effectLst>
                <a:latin typeface="Comic Sans MS" pitchFamily="66" charset="0"/>
              </a:rPr>
              <a:t>A group called the Society of the Harmonious Fists wanted to rid China of foreign influence</a:t>
            </a:r>
          </a:p>
          <a:p>
            <a:pPr eaLnBrk="1" hangingPunct="1">
              <a:lnSpc>
                <a:spcPct val="80000"/>
              </a:lnSpc>
              <a:buFontTx/>
              <a:buChar char="•"/>
              <a:defRPr/>
            </a:pPr>
            <a:endParaRPr lang="en-US" sz="2800" b="1" smtClean="0">
              <a:effectLst>
                <a:outerShdw blurRad="38100" dist="38100" dir="2700000" algn="tl">
                  <a:srgbClr val="FFFFFF"/>
                </a:outerShdw>
              </a:effectLst>
              <a:latin typeface="Comic Sans MS" pitchFamily="66" charset="0"/>
            </a:endParaRPr>
          </a:p>
          <a:p>
            <a:pPr eaLnBrk="1" hangingPunct="1">
              <a:lnSpc>
                <a:spcPct val="80000"/>
              </a:lnSpc>
              <a:buFontTx/>
              <a:buChar char="•"/>
              <a:defRPr/>
            </a:pPr>
            <a:r>
              <a:rPr lang="en-US" sz="2800" b="1" smtClean="0">
                <a:effectLst>
                  <a:outerShdw blurRad="38100" dist="38100" dir="2700000" algn="tl">
                    <a:srgbClr val="FFFFFF"/>
                  </a:outerShdw>
                </a:effectLst>
                <a:latin typeface="Comic Sans MS" pitchFamily="66" charset="0"/>
              </a:rPr>
              <a:t>These people were called Boxers by the west</a:t>
            </a:r>
          </a:p>
          <a:p>
            <a:pPr eaLnBrk="1" hangingPunct="1">
              <a:lnSpc>
                <a:spcPct val="80000"/>
              </a:lnSpc>
              <a:buFontTx/>
              <a:buChar char="•"/>
              <a:defRPr/>
            </a:pPr>
            <a:endParaRPr lang="en-US" sz="2800" b="1" smtClean="0">
              <a:effectLst>
                <a:outerShdw blurRad="38100" dist="38100" dir="2700000" algn="tl">
                  <a:srgbClr val="FFFFFF"/>
                </a:outerShdw>
              </a:effectLst>
              <a:latin typeface="Comic Sans MS" pitchFamily="66" charset="0"/>
            </a:endParaRPr>
          </a:p>
          <a:p>
            <a:pPr eaLnBrk="1" hangingPunct="1">
              <a:lnSpc>
                <a:spcPct val="80000"/>
              </a:lnSpc>
              <a:buFontTx/>
              <a:buChar char="•"/>
              <a:defRPr/>
            </a:pPr>
            <a:r>
              <a:rPr lang="en-US" sz="2800" b="1" smtClean="0">
                <a:effectLst>
                  <a:outerShdw blurRad="38100" dist="38100" dir="2700000" algn="tl">
                    <a:srgbClr val="FFFFFF"/>
                  </a:outerShdw>
                </a:effectLst>
                <a:latin typeface="Comic Sans MS" pitchFamily="66" charset="0"/>
              </a:rPr>
              <a:t>They revolted in 1900</a:t>
            </a:r>
          </a:p>
          <a:p>
            <a:pPr eaLnBrk="1" hangingPunct="1">
              <a:lnSpc>
                <a:spcPct val="80000"/>
              </a:lnSpc>
              <a:buFontTx/>
              <a:buChar char="•"/>
              <a:defRPr/>
            </a:pPr>
            <a:endParaRPr lang="en-US" sz="2800" b="1" smtClean="0">
              <a:effectLst>
                <a:outerShdw blurRad="38100" dist="38100" dir="2700000" algn="tl">
                  <a:srgbClr val="FFFFFF"/>
                </a:outerShdw>
              </a:effectLst>
              <a:latin typeface="Comic Sans MS" pitchFamily="66" charset="0"/>
            </a:endParaRPr>
          </a:p>
          <a:p>
            <a:pPr eaLnBrk="1" hangingPunct="1">
              <a:lnSpc>
                <a:spcPct val="80000"/>
              </a:lnSpc>
              <a:buFontTx/>
              <a:buChar char="•"/>
              <a:defRPr/>
            </a:pPr>
            <a:r>
              <a:rPr lang="en-US" sz="2800" b="1" smtClean="0">
                <a:effectLst>
                  <a:outerShdw blurRad="38100" dist="38100" dir="2700000" algn="tl">
                    <a:srgbClr val="FFFFFF"/>
                  </a:outerShdw>
                </a:effectLst>
                <a:latin typeface="Comic Sans MS" pitchFamily="66" charset="0"/>
              </a:rPr>
              <a:t>The Empress publicly supported the Boxers calling for a war on all Western powers in China</a:t>
            </a:r>
          </a:p>
          <a:p>
            <a:pPr eaLnBrk="1" hangingPunct="1">
              <a:lnSpc>
                <a:spcPct val="80000"/>
              </a:lnSpc>
              <a:buFontTx/>
              <a:buChar char="•"/>
              <a:defRPr/>
            </a:pPr>
            <a:endParaRPr lang="en-US" sz="2800" b="1" smtClean="0">
              <a:effectLst>
                <a:outerShdw blurRad="38100" dist="38100" dir="2700000" algn="tl">
                  <a:srgbClr val="FFFFFF"/>
                </a:outerShdw>
              </a:effectLst>
              <a:latin typeface="Comic Sans MS" pitchFamily="66" charset="0"/>
            </a:endParaRPr>
          </a:p>
          <a:p>
            <a:pPr eaLnBrk="1" hangingPunct="1">
              <a:lnSpc>
                <a:spcPct val="80000"/>
              </a:lnSpc>
              <a:buFontTx/>
              <a:buChar char="•"/>
              <a:defRPr/>
            </a:pPr>
            <a:r>
              <a:rPr lang="en-US" sz="2800" b="1" smtClean="0">
                <a:effectLst>
                  <a:outerShdw blurRad="38100" dist="38100" dir="2700000" algn="tl">
                    <a:srgbClr val="FFFFFF"/>
                  </a:outerShdw>
                </a:effectLst>
                <a:latin typeface="Comic Sans MS" pitchFamily="66" charset="0"/>
              </a:rPr>
              <a:t>An international army came in and put the revolt down</a:t>
            </a:r>
          </a:p>
          <a:p>
            <a:pPr eaLnBrk="1" hangingPunct="1">
              <a:lnSpc>
                <a:spcPct val="80000"/>
              </a:lnSpc>
              <a:defRPr/>
            </a:pPr>
            <a:endParaRPr lang="en-US" sz="2800" b="1" smtClean="0">
              <a:effectLst>
                <a:outerShdw blurRad="38100" dist="38100" dir="2700000" algn="tl">
                  <a:srgbClr val="FFFFFF"/>
                </a:outerShdw>
              </a:effectLst>
              <a:latin typeface="Comic Sans MS" pitchFamily="66" charset="0"/>
            </a:endParaRPr>
          </a:p>
        </p:txBody>
      </p:sp>
      <p:sp>
        <p:nvSpPr>
          <p:cNvPr id="11270" name="Text Box 6"/>
          <p:cNvSpPr txBox="1">
            <a:spLocks noChangeArrowheads="1"/>
          </p:cNvSpPr>
          <p:nvPr/>
        </p:nvSpPr>
        <p:spPr bwMode="auto">
          <a:xfrm>
            <a:off x="0" y="176213"/>
            <a:ext cx="9144000" cy="762000"/>
          </a:xfrm>
          <a:prstGeom prst="rect">
            <a:avLst/>
          </a:prstGeom>
          <a:noFill/>
          <a:ln w="9525">
            <a:noFill/>
            <a:miter lim="800000"/>
            <a:headEnd/>
            <a:tailEnd/>
          </a:ln>
          <a:effectLst/>
        </p:spPr>
        <p:txBody>
          <a:bodyPr>
            <a:spAutoFit/>
          </a:bodyPr>
          <a:lstStyle/>
          <a:p>
            <a:pPr algn="ctr">
              <a:defRPr/>
            </a:pPr>
            <a:r>
              <a:rPr lang="en-US" sz="4400" b="1">
                <a:solidFill>
                  <a:srgbClr val="CCFF66"/>
                </a:solidFill>
                <a:effectLst>
                  <a:outerShdw blurRad="38100" dist="38100" dir="2700000" algn="tl">
                    <a:srgbClr val="000000"/>
                  </a:outerShdw>
                </a:effectLst>
                <a:latin typeface="Comic Sans MS" pitchFamily="66" charset="0"/>
              </a:rPr>
              <a:t>Boxer Rebellion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267">
                                            <p:txEl>
                                              <p:pRg st="2" end="2"/>
                                            </p:txEl>
                                          </p:spTgt>
                                        </p:tgtEl>
                                        <p:attrNameLst>
                                          <p:attrName>style.visibility</p:attrName>
                                        </p:attrNameLst>
                                      </p:cBhvr>
                                      <p:to>
                                        <p:strVal val="visible"/>
                                      </p:to>
                                    </p:set>
                                    <p:anim calcmode="lin" valueType="num">
                                      <p:cBhvr additive="base">
                                        <p:cTn id="13" dur="500" fill="hold"/>
                                        <p:tgtEl>
                                          <p:spTgt spid="11267">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12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1267">
                                            <p:txEl>
                                              <p:pRg st="4" end="4"/>
                                            </p:txEl>
                                          </p:spTgt>
                                        </p:tgtEl>
                                        <p:attrNameLst>
                                          <p:attrName>style.visibility</p:attrName>
                                        </p:attrNameLst>
                                      </p:cBhvr>
                                      <p:to>
                                        <p:strVal val="visible"/>
                                      </p:to>
                                    </p:set>
                                    <p:anim calcmode="lin" valueType="num">
                                      <p:cBhvr additive="base">
                                        <p:cTn id="19" dur="500" fill="hold"/>
                                        <p:tgtEl>
                                          <p:spTgt spid="11267">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126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1267">
                                            <p:txEl>
                                              <p:pRg st="6" end="6"/>
                                            </p:txEl>
                                          </p:spTgt>
                                        </p:tgtEl>
                                        <p:attrNameLst>
                                          <p:attrName>style.visibility</p:attrName>
                                        </p:attrNameLst>
                                      </p:cBhvr>
                                      <p:to>
                                        <p:strVal val="visible"/>
                                      </p:to>
                                    </p:set>
                                    <p:anim calcmode="lin" valueType="num">
                                      <p:cBhvr additive="base">
                                        <p:cTn id="25" dur="500" fill="hold"/>
                                        <p:tgtEl>
                                          <p:spTgt spid="11267">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126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1267">
                                            <p:txEl>
                                              <p:pRg st="8" end="8"/>
                                            </p:txEl>
                                          </p:spTgt>
                                        </p:tgtEl>
                                        <p:attrNameLst>
                                          <p:attrName>style.visibility</p:attrName>
                                        </p:attrNameLst>
                                      </p:cBhvr>
                                      <p:to>
                                        <p:strVal val="visible"/>
                                      </p:to>
                                    </p:set>
                                    <p:anim calcmode="lin" valueType="num">
                                      <p:cBhvr additive="base">
                                        <p:cTn id="31" dur="500" fill="hold"/>
                                        <p:tgtEl>
                                          <p:spTgt spid="11267">
                                            <p:txEl>
                                              <p:pRg st="8" end="8"/>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1267">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685800" y="76200"/>
            <a:ext cx="7772400" cy="914400"/>
          </a:xfrm>
        </p:spPr>
        <p:txBody>
          <a:bodyPr/>
          <a:lstStyle/>
          <a:p>
            <a:pPr eaLnBrk="1" hangingPunct="1">
              <a:defRPr/>
            </a:pPr>
            <a:r>
              <a:rPr lang="en-US" b="1" smtClean="0">
                <a:solidFill>
                  <a:srgbClr val="CCFF66"/>
                </a:solidFill>
                <a:effectLst>
                  <a:outerShdw blurRad="38100" dist="38100" dir="2700000" algn="tl">
                    <a:srgbClr val="000000"/>
                  </a:outerShdw>
                </a:effectLst>
                <a:latin typeface="Comic Sans MS" pitchFamily="66" charset="0"/>
              </a:rPr>
              <a:t>End of the Qing Dynasty</a:t>
            </a:r>
          </a:p>
        </p:txBody>
      </p:sp>
      <p:sp>
        <p:nvSpPr>
          <p:cNvPr id="12291" name="Rectangle 3"/>
          <p:cNvSpPr>
            <a:spLocks noGrp="1" noChangeArrowheads="1"/>
          </p:cNvSpPr>
          <p:nvPr>
            <p:ph type="subTitle" idx="1"/>
          </p:nvPr>
        </p:nvSpPr>
        <p:spPr>
          <a:xfrm>
            <a:off x="0" y="838200"/>
            <a:ext cx="9144000" cy="6019800"/>
          </a:xfrm>
        </p:spPr>
        <p:txBody>
          <a:bodyPr/>
          <a:lstStyle/>
          <a:p>
            <a:pPr eaLnBrk="1" hangingPunct="1">
              <a:buFontTx/>
              <a:buChar char="•"/>
            </a:pPr>
            <a:endParaRPr lang="en-US" altLang="en-US" smtClean="0">
              <a:solidFill>
                <a:srgbClr val="CCFF66"/>
              </a:solidFill>
              <a:latin typeface="Comic Sans MS" pitchFamily="66" charset="0"/>
            </a:endParaRPr>
          </a:p>
          <a:p>
            <a:pPr eaLnBrk="1" hangingPunct="1">
              <a:buFontTx/>
              <a:buChar char="•"/>
            </a:pPr>
            <a:r>
              <a:rPr lang="en-US" altLang="en-US" smtClean="0">
                <a:solidFill>
                  <a:srgbClr val="CCFF66"/>
                </a:solidFill>
                <a:latin typeface="Comic Sans MS" pitchFamily="66" charset="0"/>
              </a:rPr>
              <a:t>After </a:t>
            </a:r>
            <a:r>
              <a:rPr lang="en-US" altLang="en-US" dirty="0" smtClean="0">
                <a:solidFill>
                  <a:srgbClr val="CCFF66"/>
                </a:solidFill>
                <a:latin typeface="Comic Sans MS" pitchFamily="66" charset="0"/>
              </a:rPr>
              <a:t>the Empress and Emperor died a 3 year old child was left to take over</a:t>
            </a:r>
          </a:p>
          <a:p>
            <a:pPr eaLnBrk="1" hangingPunct="1">
              <a:buFontTx/>
              <a:buChar char="•"/>
            </a:pPr>
            <a:r>
              <a:rPr lang="en-US" altLang="en-US" dirty="0" smtClean="0">
                <a:solidFill>
                  <a:srgbClr val="CCFF66"/>
                </a:solidFill>
                <a:latin typeface="Comic Sans MS" pitchFamily="66" charset="0"/>
              </a:rPr>
              <a:t>More </a:t>
            </a:r>
            <a:r>
              <a:rPr lang="en-US" altLang="en-US" dirty="0" smtClean="0">
                <a:solidFill>
                  <a:srgbClr val="CCFF66"/>
                </a:solidFill>
                <a:latin typeface="Comic Sans MS" pitchFamily="66" charset="0"/>
              </a:rPr>
              <a:t>revolts against the dynasty </a:t>
            </a:r>
          </a:p>
          <a:p>
            <a:pPr eaLnBrk="1" hangingPunct="1">
              <a:buFontTx/>
              <a:buChar char="•"/>
            </a:pPr>
            <a:r>
              <a:rPr lang="en-US" altLang="en-US" dirty="0" smtClean="0">
                <a:solidFill>
                  <a:srgbClr val="CCFF66"/>
                </a:solidFill>
                <a:latin typeface="Comic Sans MS" pitchFamily="66" charset="0"/>
              </a:rPr>
              <a:t>1911</a:t>
            </a:r>
            <a:r>
              <a:rPr lang="en-US" altLang="en-US" dirty="0" smtClean="0">
                <a:solidFill>
                  <a:srgbClr val="CCFF66"/>
                </a:solidFill>
                <a:latin typeface="Comic Sans MS" pitchFamily="66" charset="0"/>
              </a:rPr>
              <a:t>: the Western educated Chinese overthrew the dynasty ----established of the Chinese Republic</a:t>
            </a:r>
          </a:p>
          <a:p>
            <a:pPr eaLnBrk="1" hangingPunct="1">
              <a:buFontTx/>
              <a:buChar char="•"/>
            </a:pPr>
            <a:r>
              <a:rPr lang="en-US" altLang="en-US" dirty="0" smtClean="0">
                <a:solidFill>
                  <a:srgbClr val="CCFF66"/>
                </a:solidFill>
                <a:latin typeface="Comic Sans MS" pitchFamily="66" charset="0"/>
              </a:rPr>
              <a:t>This </a:t>
            </a:r>
            <a:r>
              <a:rPr lang="en-US" altLang="en-US" dirty="0" smtClean="0">
                <a:solidFill>
                  <a:srgbClr val="CCFF66"/>
                </a:solidFill>
                <a:latin typeface="Comic Sans MS" pitchFamily="66" charset="0"/>
              </a:rPr>
              <a:t>led to a period of chaos </a:t>
            </a:r>
            <a:r>
              <a:rPr lang="en-US" altLang="en-US" dirty="0" smtClean="0">
                <a:solidFill>
                  <a:srgbClr val="CCFF66"/>
                </a:solidFill>
                <a:latin typeface="Comic Sans MS" pitchFamily="66" charset="0"/>
              </a:rPr>
              <a:t/>
            </a:r>
            <a:br>
              <a:rPr lang="en-US" altLang="en-US" dirty="0" smtClean="0">
                <a:solidFill>
                  <a:srgbClr val="CCFF66"/>
                </a:solidFill>
                <a:latin typeface="Comic Sans MS" pitchFamily="66" charset="0"/>
              </a:rPr>
            </a:br>
            <a:r>
              <a:rPr lang="en-US" altLang="en-US" dirty="0" smtClean="0">
                <a:solidFill>
                  <a:srgbClr val="CCFF66"/>
                </a:solidFill>
                <a:latin typeface="Comic Sans MS" pitchFamily="66" charset="0"/>
              </a:rPr>
              <a:t>with </a:t>
            </a:r>
            <a:r>
              <a:rPr lang="en-US" altLang="en-US" dirty="0" smtClean="0">
                <a:solidFill>
                  <a:srgbClr val="CCFF66"/>
                </a:solidFill>
                <a:latin typeface="Comic Sans MS" pitchFamily="66" charset="0"/>
              </a:rPr>
              <a:t>no definite ruler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anim calcmode="lin" valueType="num">
                                      <p:cBhvr additive="base">
                                        <p:cTn id="7" dur="500" fill="hold"/>
                                        <p:tgtEl>
                                          <p:spTgt spid="12291">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29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291">
                                            <p:txEl>
                                              <p:pRg st="2" end="2"/>
                                            </p:txEl>
                                          </p:spTgt>
                                        </p:tgtEl>
                                        <p:attrNameLst>
                                          <p:attrName>style.visibility</p:attrName>
                                        </p:attrNameLst>
                                      </p:cBhvr>
                                      <p:to>
                                        <p:strVal val="visible"/>
                                      </p:to>
                                    </p:set>
                                    <p:anim calcmode="lin" valueType="num">
                                      <p:cBhvr additive="base">
                                        <p:cTn id="13" dur="500" fill="hold"/>
                                        <p:tgtEl>
                                          <p:spTgt spid="12291">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29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291">
                                            <p:txEl>
                                              <p:pRg st="3" end="3"/>
                                            </p:txEl>
                                          </p:spTgt>
                                        </p:tgtEl>
                                        <p:attrNameLst>
                                          <p:attrName>style.visibility</p:attrName>
                                        </p:attrNameLst>
                                      </p:cBhvr>
                                      <p:to>
                                        <p:strVal val="visible"/>
                                      </p:to>
                                    </p:set>
                                    <p:anim calcmode="lin" valueType="num">
                                      <p:cBhvr additive="base">
                                        <p:cTn id="19" dur="500" fill="hold"/>
                                        <p:tgtEl>
                                          <p:spTgt spid="12291">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29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2291">
                                            <p:txEl>
                                              <p:pRg st="4" end="4"/>
                                            </p:txEl>
                                          </p:spTgt>
                                        </p:tgtEl>
                                        <p:attrNameLst>
                                          <p:attrName>style.visibility</p:attrName>
                                        </p:attrNameLst>
                                      </p:cBhvr>
                                      <p:to>
                                        <p:strVal val="visible"/>
                                      </p:to>
                                    </p:set>
                                    <p:anim calcmode="lin" valueType="num">
                                      <p:cBhvr additive="base">
                                        <p:cTn id="25" dur="500" fill="hold"/>
                                        <p:tgtEl>
                                          <p:spTgt spid="12291">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229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76200"/>
            <a:ext cx="7772400" cy="1143000"/>
          </a:xfrm>
        </p:spPr>
        <p:txBody>
          <a:bodyPr/>
          <a:lstStyle/>
          <a:p>
            <a:pPr eaLnBrk="1" hangingPunct="1">
              <a:defRPr/>
            </a:pPr>
            <a:r>
              <a:rPr lang="en-US" b="1" smtClean="0">
                <a:solidFill>
                  <a:srgbClr val="CCFF66"/>
                </a:solidFill>
                <a:effectLst>
                  <a:outerShdw blurRad="38100" dist="38100" dir="2700000" algn="tl">
                    <a:srgbClr val="000000"/>
                  </a:outerShdw>
                </a:effectLst>
                <a:latin typeface="Comic Sans MS" pitchFamily="66" charset="0"/>
              </a:rPr>
              <a:t>Rule by Manchus</a:t>
            </a:r>
          </a:p>
        </p:txBody>
      </p:sp>
      <p:sp>
        <p:nvSpPr>
          <p:cNvPr id="4099" name="Rectangle 3"/>
          <p:cNvSpPr>
            <a:spLocks noGrp="1" noChangeArrowheads="1"/>
          </p:cNvSpPr>
          <p:nvPr>
            <p:ph type="subTitle" idx="1"/>
          </p:nvPr>
        </p:nvSpPr>
        <p:spPr>
          <a:xfrm>
            <a:off x="228600" y="1295400"/>
            <a:ext cx="8686800" cy="5029200"/>
          </a:xfrm>
        </p:spPr>
        <p:txBody>
          <a:bodyPr/>
          <a:lstStyle/>
          <a:p>
            <a:pPr eaLnBrk="1" hangingPunct="1">
              <a:buFontTx/>
              <a:buChar char="•"/>
            </a:pPr>
            <a:r>
              <a:rPr lang="en-US" altLang="en-US" smtClean="0">
                <a:solidFill>
                  <a:srgbClr val="CCFF66"/>
                </a:solidFill>
                <a:latin typeface="Comic Sans MS" pitchFamily="66" charset="0"/>
              </a:rPr>
              <a:t>Like Mongols, did not want to adopt Chinese culture </a:t>
            </a:r>
          </a:p>
          <a:p>
            <a:pPr eaLnBrk="1" hangingPunct="1">
              <a:buFontTx/>
              <a:buChar char="•"/>
            </a:pPr>
            <a:endParaRPr lang="en-US" altLang="en-US" smtClean="0">
              <a:solidFill>
                <a:srgbClr val="CCFF66"/>
              </a:solidFill>
              <a:latin typeface="Comic Sans MS" pitchFamily="66" charset="0"/>
            </a:endParaRPr>
          </a:p>
          <a:p>
            <a:pPr eaLnBrk="1" hangingPunct="1">
              <a:buFontTx/>
              <a:buChar char="•"/>
            </a:pPr>
            <a:r>
              <a:rPr lang="en-US" altLang="en-US" smtClean="0">
                <a:solidFill>
                  <a:srgbClr val="CCFF66"/>
                </a:solidFill>
                <a:latin typeface="Comic Sans MS" pitchFamily="66" charset="0"/>
              </a:rPr>
              <a:t>Passed laws forbidding Manchus to marry Chinese people or wear Chinese clothes</a:t>
            </a:r>
          </a:p>
          <a:p>
            <a:pPr eaLnBrk="1" hangingPunct="1">
              <a:buFontTx/>
              <a:buChar char="•"/>
            </a:pPr>
            <a:endParaRPr lang="en-US" altLang="en-US" smtClean="0">
              <a:solidFill>
                <a:srgbClr val="CCFF66"/>
              </a:solidFill>
              <a:latin typeface="Comic Sans MS" pitchFamily="66" charset="0"/>
            </a:endParaRPr>
          </a:p>
          <a:p>
            <a:pPr eaLnBrk="1" hangingPunct="1">
              <a:buFontTx/>
              <a:buChar char="•"/>
            </a:pPr>
            <a:r>
              <a:rPr lang="en-US" altLang="en-US" smtClean="0">
                <a:solidFill>
                  <a:srgbClr val="CCFF66"/>
                </a:solidFill>
                <a:latin typeface="Comic Sans MS" pitchFamily="66" charset="0"/>
              </a:rPr>
              <a:t>They did keep Confucianism</a:t>
            </a:r>
          </a:p>
          <a:p>
            <a:pPr eaLnBrk="1" hangingPunct="1">
              <a:buFontTx/>
              <a:buChar char="•"/>
            </a:pPr>
            <a:endParaRPr lang="en-US" altLang="en-US" smtClean="0">
              <a:solidFill>
                <a:srgbClr val="CCFF66"/>
              </a:solidFill>
              <a:latin typeface="Comic Sans MS" pitchFamily="66" charset="0"/>
            </a:endParaRPr>
          </a:p>
          <a:p>
            <a:pPr eaLnBrk="1" hangingPunct="1">
              <a:buFontTx/>
              <a:buChar char="•"/>
            </a:pPr>
            <a:r>
              <a:rPr lang="en-US" altLang="en-US" smtClean="0">
                <a:solidFill>
                  <a:srgbClr val="CCFF66"/>
                </a:solidFill>
                <a:latin typeface="Comic Sans MS" pitchFamily="66" charset="0"/>
              </a:rPr>
              <a:t>Continued policy of isolationism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anim calcmode="lin" valueType="num">
                                      <p:cBhvr additive="base">
                                        <p:cTn id="13"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099">
                                            <p:txEl>
                                              <p:pRg st="4" end="4"/>
                                            </p:txEl>
                                          </p:spTgt>
                                        </p:tgtEl>
                                        <p:attrNameLst>
                                          <p:attrName>style.visibility</p:attrName>
                                        </p:attrNameLst>
                                      </p:cBhvr>
                                      <p:to>
                                        <p:strVal val="visible"/>
                                      </p:to>
                                    </p:set>
                                    <p:anim calcmode="lin" valueType="num">
                                      <p:cBhvr additive="base">
                                        <p:cTn id="19" dur="500" fill="hold"/>
                                        <p:tgtEl>
                                          <p:spTgt spid="409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099">
                                            <p:txEl>
                                              <p:pRg st="6" end="6"/>
                                            </p:txEl>
                                          </p:spTgt>
                                        </p:tgtEl>
                                        <p:attrNameLst>
                                          <p:attrName>style.visibility</p:attrName>
                                        </p:attrNameLst>
                                      </p:cBhvr>
                                      <p:to>
                                        <p:strVal val="visible"/>
                                      </p:to>
                                    </p:set>
                                    <p:anim calcmode="lin" valueType="num">
                                      <p:cBhvr additive="base">
                                        <p:cTn id="25" dur="500" fill="hold"/>
                                        <p:tgtEl>
                                          <p:spTgt spid="4099">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76200"/>
            <a:ext cx="7772400" cy="685800"/>
          </a:xfrm>
        </p:spPr>
        <p:txBody>
          <a:bodyPr/>
          <a:lstStyle/>
          <a:p>
            <a:pPr eaLnBrk="1" hangingPunct="1">
              <a:defRPr/>
            </a:pPr>
            <a:r>
              <a:rPr lang="en-US" b="1" smtClean="0">
                <a:solidFill>
                  <a:srgbClr val="CCFF66"/>
                </a:solidFill>
                <a:effectLst>
                  <a:outerShdw blurRad="38100" dist="38100" dir="2700000" algn="tl">
                    <a:srgbClr val="000000"/>
                  </a:outerShdw>
                </a:effectLst>
                <a:latin typeface="Comic Sans MS" pitchFamily="66" charset="0"/>
              </a:rPr>
              <a:t>Trading with Europeans</a:t>
            </a:r>
          </a:p>
        </p:txBody>
      </p:sp>
      <p:sp>
        <p:nvSpPr>
          <p:cNvPr id="5123" name="Rectangle 3"/>
          <p:cNvSpPr>
            <a:spLocks noGrp="1" noChangeArrowheads="1"/>
          </p:cNvSpPr>
          <p:nvPr>
            <p:ph type="subTitle" idx="1"/>
          </p:nvPr>
        </p:nvSpPr>
        <p:spPr>
          <a:xfrm>
            <a:off x="0" y="914400"/>
            <a:ext cx="9144000" cy="5943600"/>
          </a:xfrm>
        </p:spPr>
        <p:txBody>
          <a:bodyPr/>
          <a:lstStyle/>
          <a:p>
            <a:pPr eaLnBrk="1" hangingPunct="1">
              <a:buFontTx/>
              <a:buChar char="•"/>
            </a:pPr>
            <a:r>
              <a:rPr lang="en-US" altLang="en-US" smtClean="0">
                <a:solidFill>
                  <a:srgbClr val="CCFF66"/>
                </a:solidFill>
                <a:latin typeface="Comic Sans MS" pitchFamily="66" charset="0"/>
              </a:rPr>
              <a:t>Give Europeans a place to set up trade posts, limited to that area</a:t>
            </a:r>
          </a:p>
          <a:p>
            <a:pPr eaLnBrk="1" hangingPunct="1">
              <a:buFontTx/>
              <a:buChar char="•"/>
            </a:pPr>
            <a:endParaRPr lang="en-US" altLang="en-US" smtClean="0">
              <a:solidFill>
                <a:srgbClr val="CCFF66"/>
              </a:solidFill>
              <a:latin typeface="Comic Sans MS" pitchFamily="66" charset="0"/>
            </a:endParaRPr>
          </a:p>
          <a:p>
            <a:pPr eaLnBrk="1" hangingPunct="1">
              <a:buFontTx/>
              <a:buChar char="•"/>
            </a:pPr>
            <a:r>
              <a:rPr lang="en-US" altLang="en-US" u="sng" smtClean="0">
                <a:solidFill>
                  <a:srgbClr val="CCFF66"/>
                </a:solidFill>
                <a:latin typeface="Comic Sans MS" pitchFamily="66" charset="0"/>
              </a:rPr>
              <a:t>Unbalanced trade</a:t>
            </a:r>
            <a:r>
              <a:rPr lang="en-US" altLang="en-US" smtClean="0">
                <a:solidFill>
                  <a:srgbClr val="CCFF66"/>
                </a:solidFill>
                <a:latin typeface="Comic Sans MS" pitchFamily="66" charset="0"/>
              </a:rPr>
              <a:t> for the British, the Chinese don’t need anything the British have</a:t>
            </a:r>
          </a:p>
          <a:p>
            <a:pPr eaLnBrk="1" hangingPunct="1">
              <a:buFontTx/>
              <a:buChar char="•"/>
            </a:pPr>
            <a:endParaRPr lang="en-US" altLang="en-US" smtClean="0">
              <a:solidFill>
                <a:srgbClr val="CCFF66"/>
              </a:solidFill>
              <a:latin typeface="Comic Sans MS" pitchFamily="66" charset="0"/>
            </a:endParaRPr>
          </a:p>
          <a:p>
            <a:pPr eaLnBrk="1" hangingPunct="1">
              <a:buFontTx/>
              <a:buChar char="•"/>
            </a:pPr>
            <a:r>
              <a:rPr lang="en-US" altLang="en-US" smtClean="0">
                <a:solidFill>
                  <a:srgbClr val="CCFF66"/>
                </a:solidFill>
                <a:latin typeface="Comic Sans MS" pitchFamily="66" charset="0"/>
              </a:rPr>
              <a:t>British begin bringing in Opium from India to trade</a:t>
            </a:r>
          </a:p>
          <a:p>
            <a:pPr eaLnBrk="1" hangingPunct="1">
              <a:buFontTx/>
              <a:buChar char="•"/>
            </a:pPr>
            <a:endParaRPr lang="en-US" altLang="en-US" smtClean="0">
              <a:solidFill>
                <a:srgbClr val="CCFF66"/>
              </a:solidFill>
              <a:latin typeface="Comic Sans MS" pitchFamily="66" charset="0"/>
            </a:endParaRPr>
          </a:p>
          <a:p>
            <a:pPr eaLnBrk="1" hangingPunct="1">
              <a:buFontTx/>
              <a:buChar char="•"/>
            </a:pPr>
            <a:r>
              <a:rPr lang="en-US" altLang="en-US" smtClean="0">
                <a:solidFill>
                  <a:srgbClr val="CCFF66"/>
                </a:solidFill>
                <a:latin typeface="Comic Sans MS" pitchFamily="66" charset="0"/>
              </a:rPr>
              <a:t>Opium is illegal in China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123">
                                            <p:txEl>
                                              <p:pRg st="2" end="2"/>
                                            </p:txEl>
                                          </p:spTgt>
                                        </p:tgtEl>
                                        <p:attrNameLst>
                                          <p:attrName>style.visibility</p:attrName>
                                        </p:attrNameLst>
                                      </p:cBhvr>
                                      <p:to>
                                        <p:strVal val="visible"/>
                                      </p:to>
                                    </p:set>
                                    <p:anim calcmode="lin" valueType="num">
                                      <p:cBhvr additive="base">
                                        <p:cTn id="13" dur="500" fill="hold"/>
                                        <p:tgtEl>
                                          <p:spTgt spid="512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1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123">
                                            <p:txEl>
                                              <p:pRg st="4" end="4"/>
                                            </p:txEl>
                                          </p:spTgt>
                                        </p:tgtEl>
                                        <p:attrNameLst>
                                          <p:attrName>style.visibility</p:attrName>
                                        </p:attrNameLst>
                                      </p:cBhvr>
                                      <p:to>
                                        <p:strVal val="visible"/>
                                      </p:to>
                                    </p:set>
                                    <p:anim calcmode="lin" valueType="num">
                                      <p:cBhvr additive="base">
                                        <p:cTn id="19" dur="500" fill="hold"/>
                                        <p:tgtEl>
                                          <p:spTgt spid="5123">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12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5123">
                                            <p:txEl>
                                              <p:pRg st="6" end="6"/>
                                            </p:txEl>
                                          </p:spTgt>
                                        </p:tgtEl>
                                        <p:attrNameLst>
                                          <p:attrName>style.visibility</p:attrName>
                                        </p:attrNameLst>
                                      </p:cBhvr>
                                      <p:to>
                                        <p:strVal val="visible"/>
                                      </p:to>
                                    </p:set>
                                    <p:anim calcmode="lin" valueType="num">
                                      <p:cBhvr additive="base">
                                        <p:cTn id="25" dur="500" fill="hold"/>
                                        <p:tgtEl>
                                          <p:spTgt spid="5123">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12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685800" y="-76200"/>
            <a:ext cx="7772400" cy="762000"/>
          </a:xfrm>
        </p:spPr>
        <p:txBody>
          <a:bodyPr/>
          <a:lstStyle/>
          <a:p>
            <a:pPr eaLnBrk="1" hangingPunct="1">
              <a:defRPr/>
            </a:pPr>
            <a:r>
              <a:rPr lang="en-US" b="1" smtClean="0">
                <a:solidFill>
                  <a:srgbClr val="CCFF66"/>
                </a:solidFill>
                <a:effectLst>
                  <a:outerShdw blurRad="38100" dist="38100" dir="2700000" algn="tl">
                    <a:srgbClr val="000000"/>
                  </a:outerShdw>
                </a:effectLst>
                <a:latin typeface="Comic Sans MS" pitchFamily="66" charset="0"/>
              </a:rPr>
              <a:t>Opium War</a:t>
            </a:r>
          </a:p>
        </p:txBody>
      </p:sp>
      <p:sp>
        <p:nvSpPr>
          <p:cNvPr id="7171" name="Rectangle 3"/>
          <p:cNvSpPr>
            <a:spLocks noGrp="1" noChangeArrowheads="1"/>
          </p:cNvSpPr>
          <p:nvPr>
            <p:ph type="subTitle" idx="1"/>
          </p:nvPr>
        </p:nvSpPr>
        <p:spPr>
          <a:xfrm>
            <a:off x="0" y="685800"/>
            <a:ext cx="9144000" cy="6172200"/>
          </a:xfrm>
        </p:spPr>
        <p:txBody>
          <a:bodyPr/>
          <a:lstStyle/>
          <a:p>
            <a:pPr marL="609600" indent="-609600" eaLnBrk="1" hangingPunct="1">
              <a:lnSpc>
                <a:spcPct val="90000"/>
              </a:lnSpc>
              <a:buFontTx/>
              <a:buChar char="•"/>
            </a:pPr>
            <a:r>
              <a:rPr lang="en-US" altLang="en-US" smtClean="0">
                <a:solidFill>
                  <a:srgbClr val="CCFF66"/>
                </a:solidFill>
                <a:latin typeface="Comic Sans MS" pitchFamily="66" charset="0"/>
              </a:rPr>
              <a:t>1839-Chinese throw Opium into the ocean</a:t>
            </a:r>
          </a:p>
          <a:p>
            <a:pPr marL="609600" indent="-609600" eaLnBrk="1" hangingPunct="1">
              <a:lnSpc>
                <a:spcPct val="90000"/>
              </a:lnSpc>
            </a:pPr>
            <a:endParaRPr lang="en-US" altLang="en-US" smtClean="0">
              <a:solidFill>
                <a:srgbClr val="CCFF66"/>
              </a:solidFill>
              <a:latin typeface="Comic Sans MS" pitchFamily="66" charset="0"/>
            </a:endParaRPr>
          </a:p>
          <a:p>
            <a:pPr marL="609600" indent="-609600" eaLnBrk="1" hangingPunct="1">
              <a:lnSpc>
                <a:spcPct val="90000"/>
              </a:lnSpc>
              <a:buFontTx/>
              <a:buChar char="•"/>
            </a:pPr>
            <a:r>
              <a:rPr lang="en-US" altLang="en-US" smtClean="0">
                <a:solidFill>
                  <a:srgbClr val="CCFF66"/>
                </a:solidFill>
                <a:latin typeface="Comic Sans MS" pitchFamily="66" charset="0"/>
              </a:rPr>
              <a:t>British merchants want money to pay for the Opium, British government backs them up</a:t>
            </a:r>
          </a:p>
          <a:p>
            <a:pPr marL="609600" indent="-609600" eaLnBrk="1" hangingPunct="1">
              <a:lnSpc>
                <a:spcPct val="90000"/>
              </a:lnSpc>
              <a:buFontTx/>
              <a:buChar char="•"/>
            </a:pPr>
            <a:r>
              <a:rPr lang="en-US" altLang="en-US" smtClean="0">
                <a:solidFill>
                  <a:srgbClr val="CCFF66"/>
                </a:solidFill>
                <a:latin typeface="Comic Sans MS" pitchFamily="66" charset="0"/>
              </a:rPr>
              <a:t>Go to war, the British win</a:t>
            </a:r>
          </a:p>
          <a:p>
            <a:pPr marL="609600" indent="-609600" eaLnBrk="1" hangingPunct="1">
              <a:lnSpc>
                <a:spcPct val="90000"/>
              </a:lnSpc>
              <a:buFontTx/>
              <a:buChar char="•"/>
            </a:pPr>
            <a:endParaRPr lang="en-US" altLang="en-US" smtClean="0">
              <a:solidFill>
                <a:srgbClr val="CCFF66"/>
              </a:solidFill>
              <a:latin typeface="Comic Sans MS" pitchFamily="66" charset="0"/>
            </a:endParaRPr>
          </a:p>
          <a:p>
            <a:pPr marL="609600" indent="-609600" eaLnBrk="1" hangingPunct="1">
              <a:lnSpc>
                <a:spcPct val="90000"/>
              </a:lnSpc>
            </a:pPr>
            <a:r>
              <a:rPr lang="en-US" altLang="en-US" b="1" smtClean="0">
                <a:solidFill>
                  <a:srgbClr val="CCFF66"/>
                </a:solidFill>
                <a:latin typeface="Comic Sans MS" pitchFamily="66" charset="0"/>
              </a:rPr>
              <a:t>China must:</a:t>
            </a:r>
            <a:r>
              <a:rPr lang="en-US" altLang="en-US" smtClean="0">
                <a:solidFill>
                  <a:srgbClr val="CCFF66"/>
                </a:solidFill>
                <a:latin typeface="Comic Sans MS" pitchFamily="66" charset="0"/>
              </a:rPr>
              <a:t> </a:t>
            </a:r>
          </a:p>
          <a:p>
            <a:pPr marL="609600" indent="-609600" eaLnBrk="1" hangingPunct="1">
              <a:lnSpc>
                <a:spcPct val="90000"/>
              </a:lnSpc>
              <a:buFontTx/>
              <a:buAutoNum type="arabicPeriod"/>
            </a:pPr>
            <a:r>
              <a:rPr lang="en-US" altLang="en-US" smtClean="0">
                <a:solidFill>
                  <a:srgbClr val="CCFF66"/>
                </a:solidFill>
                <a:latin typeface="Comic Sans MS" pitchFamily="66" charset="0"/>
              </a:rPr>
              <a:t>Make new trade agreement (unbalanced trade for China) </a:t>
            </a:r>
          </a:p>
          <a:p>
            <a:pPr marL="609600" indent="-609600" eaLnBrk="1" hangingPunct="1">
              <a:lnSpc>
                <a:spcPct val="90000"/>
              </a:lnSpc>
              <a:buFontTx/>
              <a:buAutoNum type="arabicPeriod"/>
            </a:pPr>
            <a:r>
              <a:rPr lang="en-US" altLang="en-US" smtClean="0">
                <a:solidFill>
                  <a:srgbClr val="CCFF66"/>
                </a:solidFill>
                <a:latin typeface="Comic Sans MS" pitchFamily="66" charset="0"/>
              </a:rPr>
              <a:t>Give Hong Kong to Britain</a:t>
            </a:r>
          </a:p>
          <a:p>
            <a:pPr marL="609600" indent="-609600" eaLnBrk="1" hangingPunct="1">
              <a:lnSpc>
                <a:spcPct val="90000"/>
              </a:lnSpc>
              <a:buFontTx/>
              <a:buAutoNum type="arabicPeriod"/>
            </a:pPr>
            <a:r>
              <a:rPr lang="en-US" altLang="en-US" smtClean="0">
                <a:solidFill>
                  <a:srgbClr val="CCFF66"/>
                </a:solidFill>
                <a:latin typeface="Comic Sans MS" pitchFamily="66" charset="0"/>
              </a:rPr>
              <a:t> Pay settlement to Britain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additive="base">
                                        <p:cTn id="7" dur="500" fill="hold"/>
                                        <p:tgtEl>
                                          <p:spTgt spid="717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1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171">
                                            <p:txEl>
                                              <p:pRg st="2" end="2"/>
                                            </p:txEl>
                                          </p:spTgt>
                                        </p:tgtEl>
                                        <p:attrNameLst>
                                          <p:attrName>style.visibility</p:attrName>
                                        </p:attrNameLst>
                                      </p:cBhvr>
                                      <p:to>
                                        <p:strVal val="visible"/>
                                      </p:to>
                                    </p:set>
                                    <p:anim calcmode="lin" valueType="num">
                                      <p:cBhvr additive="base">
                                        <p:cTn id="13" dur="500" fill="hold"/>
                                        <p:tgtEl>
                                          <p:spTgt spid="7171">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717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171">
                                            <p:txEl>
                                              <p:pRg st="3" end="3"/>
                                            </p:txEl>
                                          </p:spTgt>
                                        </p:tgtEl>
                                        <p:attrNameLst>
                                          <p:attrName>style.visibility</p:attrName>
                                        </p:attrNameLst>
                                      </p:cBhvr>
                                      <p:to>
                                        <p:strVal val="visible"/>
                                      </p:to>
                                    </p:set>
                                    <p:anim calcmode="lin" valueType="num">
                                      <p:cBhvr additive="base">
                                        <p:cTn id="19" dur="500" fill="hold"/>
                                        <p:tgtEl>
                                          <p:spTgt spid="7171">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717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7171">
                                            <p:txEl>
                                              <p:pRg st="5" end="5"/>
                                            </p:txEl>
                                          </p:spTgt>
                                        </p:tgtEl>
                                        <p:attrNameLst>
                                          <p:attrName>style.visibility</p:attrName>
                                        </p:attrNameLst>
                                      </p:cBhvr>
                                      <p:to>
                                        <p:strVal val="visible"/>
                                      </p:to>
                                    </p:set>
                                    <p:anim calcmode="lin" valueType="num">
                                      <p:cBhvr additive="base">
                                        <p:cTn id="25" dur="500" fill="hold"/>
                                        <p:tgtEl>
                                          <p:spTgt spid="7171">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717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7171">
                                            <p:txEl>
                                              <p:pRg st="6" end="6"/>
                                            </p:txEl>
                                          </p:spTgt>
                                        </p:tgtEl>
                                        <p:attrNameLst>
                                          <p:attrName>style.visibility</p:attrName>
                                        </p:attrNameLst>
                                      </p:cBhvr>
                                      <p:to>
                                        <p:strVal val="visible"/>
                                      </p:to>
                                    </p:set>
                                    <p:anim calcmode="lin" valueType="num">
                                      <p:cBhvr additive="base">
                                        <p:cTn id="31" dur="500" fill="hold"/>
                                        <p:tgtEl>
                                          <p:spTgt spid="7171">
                                            <p:txEl>
                                              <p:pRg st="6" end="6"/>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717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7171">
                                            <p:txEl>
                                              <p:pRg st="7" end="7"/>
                                            </p:txEl>
                                          </p:spTgt>
                                        </p:tgtEl>
                                        <p:attrNameLst>
                                          <p:attrName>style.visibility</p:attrName>
                                        </p:attrNameLst>
                                      </p:cBhvr>
                                      <p:to>
                                        <p:strVal val="visible"/>
                                      </p:to>
                                    </p:set>
                                    <p:anim calcmode="lin" valueType="num">
                                      <p:cBhvr additive="base">
                                        <p:cTn id="37" dur="500" fill="hold"/>
                                        <p:tgtEl>
                                          <p:spTgt spid="7171">
                                            <p:txEl>
                                              <p:pRg st="7" end="7"/>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7171">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7171">
                                            <p:txEl>
                                              <p:pRg st="8" end="8"/>
                                            </p:txEl>
                                          </p:spTgt>
                                        </p:tgtEl>
                                        <p:attrNameLst>
                                          <p:attrName>style.visibility</p:attrName>
                                        </p:attrNameLst>
                                      </p:cBhvr>
                                      <p:to>
                                        <p:strVal val="visible"/>
                                      </p:to>
                                    </p:set>
                                    <p:anim calcmode="lin" valueType="num">
                                      <p:cBhvr additive="base">
                                        <p:cTn id="43" dur="500" fill="hold"/>
                                        <p:tgtEl>
                                          <p:spTgt spid="7171">
                                            <p:txEl>
                                              <p:pRg st="8" end="8"/>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7171">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76200"/>
            <a:ext cx="7772400" cy="762000"/>
          </a:xfrm>
        </p:spPr>
        <p:txBody>
          <a:bodyPr/>
          <a:lstStyle/>
          <a:p>
            <a:pPr eaLnBrk="1" hangingPunct="1">
              <a:defRPr/>
            </a:pPr>
            <a:r>
              <a:rPr lang="en-US" b="1" smtClean="0">
                <a:solidFill>
                  <a:srgbClr val="CCFF66"/>
                </a:solidFill>
                <a:effectLst>
                  <a:outerShdw blurRad="38100" dist="38100" dir="2700000" algn="tl">
                    <a:srgbClr val="000000"/>
                  </a:outerShdw>
                </a:effectLst>
                <a:latin typeface="Comic Sans MS" pitchFamily="66" charset="0"/>
              </a:rPr>
              <a:t>Europeans in China</a:t>
            </a:r>
          </a:p>
        </p:txBody>
      </p:sp>
      <p:sp>
        <p:nvSpPr>
          <p:cNvPr id="6147" name="Rectangle 3"/>
          <p:cNvSpPr>
            <a:spLocks noGrp="1" noChangeArrowheads="1"/>
          </p:cNvSpPr>
          <p:nvPr>
            <p:ph type="subTitle" idx="1"/>
          </p:nvPr>
        </p:nvSpPr>
        <p:spPr>
          <a:xfrm>
            <a:off x="0" y="1066800"/>
            <a:ext cx="9144000" cy="5791200"/>
          </a:xfrm>
        </p:spPr>
        <p:txBody>
          <a:bodyPr/>
          <a:lstStyle/>
          <a:p>
            <a:pPr eaLnBrk="1" hangingPunct="1">
              <a:lnSpc>
                <a:spcPct val="90000"/>
              </a:lnSpc>
              <a:buFontTx/>
              <a:buChar char="•"/>
              <a:defRPr/>
            </a:pPr>
            <a:r>
              <a:rPr lang="en-US" smtClean="0">
                <a:solidFill>
                  <a:srgbClr val="CCFF66"/>
                </a:solidFill>
                <a:latin typeface="Comic Sans MS" pitchFamily="66" charset="0"/>
              </a:rPr>
              <a:t>China was divided into European </a:t>
            </a:r>
            <a:r>
              <a:rPr lang="en-US" sz="3600" b="1" u="sng" smtClean="0">
                <a:solidFill>
                  <a:srgbClr val="CCFF66"/>
                </a:solidFill>
                <a:effectLst>
                  <a:outerShdw blurRad="38100" dist="38100" dir="2700000" algn="tl">
                    <a:srgbClr val="000000"/>
                  </a:outerShdw>
                </a:effectLst>
                <a:latin typeface="Comic Sans MS" pitchFamily="66" charset="0"/>
              </a:rPr>
              <a:t>spheres of influence</a:t>
            </a:r>
            <a:r>
              <a:rPr lang="en-US" b="1" smtClean="0">
                <a:solidFill>
                  <a:srgbClr val="CCFF66"/>
                </a:solidFill>
                <a:latin typeface="Comic Sans MS" pitchFamily="66" charset="0"/>
              </a:rPr>
              <a:t>, </a:t>
            </a:r>
            <a:r>
              <a:rPr lang="en-US" smtClean="0">
                <a:solidFill>
                  <a:srgbClr val="CCFF66"/>
                </a:solidFill>
                <a:latin typeface="Comic Sans MS" pitchFamily="66" charset="0"/>
              </a:rPr>
              <a:t>each nation controls trade in a specific sphere</a:t>
            </a:r>
            <a:endParaRPr lang="en-US" b="1" smtClean="0">
              <a:solidFill>
                <a:srgbClr val="CCFF66"/>
              </a:solidFill>
              <a:latin typeface="Comic Sans MS" pitchFamily="66" charset="0"/>
            </a:endParaRPr>
          </a:p>
          <a:p>
            <a:pPr eaLnBrk="1" hangingPunct="1">
              <a:lnSpc>
                <a:spcPct val="90000"/>
              </a:lnSpc>
              <a:buFontTx/>
              <a:buChar char="•"/>
              <a:defRPr/>
            </a:pPr>
            <a:endParaRPr lang="en-US" b="1" smtClean="0">
              <a:solidFill>
                <a:srgbClr val="CCFF66"/>
              </a:solidFill>
              <a:latin typeface="Comic Sans MS" pitchFamily="66" charset="0"/>
            </a:endParaRPr>
          </a:p>
          <a:p>
            <a:pPr eaLnBrk="1" hangingPunct="1">
              <a:lnSpc>
                <a:spcPct val="90000"/>
              </a:lnSpc>
              <a:buFontTx/>
              <a:buChar char="•"/>
              <a:defRPr/>
            </a:pPr>
            <a:r>
              <a:rPr lang="en-US" smtClean="0">
                <a:solidFill>
                  <a:srgbClr val="CCFF66"/>
                </a:solidFill>
                <a:latin typeface="Comic Sans MS" pitchFamily="66" charset="0"/>
              </a:rPr>
              <a:t>Forced to sign the “</a:t>
            </a:r>
            <a:r>
              <a:rPr lang="en-US" sz="3600" b="1" u="sng" smtClean="0">
                <a:solidFill>
                  <a:srgbClr val="CCFF66"/>
                </a:solidFill>
                <a:effectLst>
                  <a:outerShdw blurRad="38100" dist="38100" dir="2700000" algn="tl">
                    <a:srgbClr val="000000"/>
                  </a:outerShdw>
                </a:effectLst>
                <a:latin typeface="Comic Sans MS" pitchFamily="66" charset="0"/>
              </a:rPr>
              <a:t>unequal treaties</a:t>
            </a:r>
            <a:r>
              <a:rPr lang="en-US" smtClean="0">
                <a:solidFill>
                  <a:srgbClr val="CCFF66"/>
                </a:solidFill>
                <a:latin typeface="Comic Sans MS" pitchFamily="66" charset="0"/>
              </a:rPr>
              <a:t>” with Britain, France, US, and Russia</a:t>
            </a:r>
          </a:p>
          <a:p>
            <a:pPr eaLnBrk="1" hangingPunct="1">
              <a:lnSpc>
                <a:spcPct val="90000"/>
              </a:lnSpc>
              <a:buFontTx/>
              <a:buChar char="•"/>
              <a:defRPr/>
            </a:pPr>
            <a:endParaRPr lang="en-US" smtClean="0">
              <a:solidFill>
                <a:srgbClr val="CCFF66"/>
              </a:solidFill>
              <a:latin typeface="Comic Sans MS" pitchFamily="66" charset="0"/>
            </a:endParaRPr>
          </a:p>
          <a:p>
            <a:pPr eaLnBrk="1" hangingPunct="1">
              <a:lnSpc>
                <a:spcPct val="90000"/>
              </a:lnSpc>
              <a:buFontTx/>
              <a:buChar char="•"/>
              <a:defRPr/>
            </a:pPr>
            <a:r>
              <a:rPr lang="en-US" smtClean="0">
                <a:solidFill>
                  <a:srgbClr val="CCFF66"/>
                </a:solidFill>
                <a:latin typeface="Comic Sans MS" pitchFamily="66" charset="0"/>
              </a:rPr>
              <a:t>Gave </a:t>
            </a:r>
            <a:r>
              <a:rPr lang="en-US" b="1" u="sng" smtClean="0">
                <a:solidFill>
                  <a:srgbClr val="CCFF66"/>
                </a:solidFill>
                <a:effectLst>
                  <a:outerShdw blurRad="38100" dist="38100" dir="2700000" algn="tl">
                    <a:srgbClr val="000000"/>
                  </a:outerShdw>
                </a:effectLst>
                <a:latin typeface="Comic Sans MS" pitchFamily="66" charset="0"/>
              </a:rPr>
              <a:t>extraterritoriality</a:t>
            </a:r>
            <a:r>
              <a:rPr lang="en-US" smtClean="0">
                <a:solidFill>
                  <a:srgbClr val="CCFF66"/>
                </a:solidFill>
                <a:latin typeface="Comic Sans MS" pitchFamily="66" charset="0"/>
              </a:rPr>
              <a:t> to Westerners</a:t>
            </a:r>
          </a:p>
          <a:p>
            <a:pPr eaLnBrk="1" hangingPunct="1">
              <a:lnSpc>
                <a:spcPct val="90000"/>
              </a:lnSpc>
              <a:buFontTx/>
              <a:buChar char="•"/>
              <a:defRPr/>
            </a:pPr>
            <a:endParaRPr lang="en-US" smtClean="0">
              <a:solidFill>
                <a:srgbClr val="CCFF66"/>
              </a:solidFill>
              <a:latin typeface="Comic Sans MS" pitchFamily="66" charset="0"/>
            </a:endParaRPr>
          </a:p>
          <a:p>
            <a:pPr eaLnBrk="1" hangingPunct="1">
              <a:lnSpc>
                <a:spcPct val="90000"/>
              </a:lnSpc>
              <a:buFontTx/>
              <a:buChar char="•"/>
              <a:defRPr/>
            </a:pPr>
            <a:r>
              <a:rPr lang="en-US" sz="3600" b="1" u="sng" smtClean="0">
                <a:solidFill>
                  <a:srgbClr val="CCFF66"/>
                </a:solidFill>
                <a:effectLst>
                  <a:outerShdw blurRad="38100" dist="38100" dir="2700000" algn="tl">
                    <a:srgbClr val="000000"/>
                  </a:outerShdw>
                </a:effectLst>
                <a:latin typeface="Comic Sans MS" pitchFamily="66" charset="0"/>
              </a:rPr>
              <a:t>Extraterritoriality</a:t>
            </a:r>
            <a:r>
              <a:rPr lang="en-US" smtClean="0">
                <a:solidFill>
                  <a:srgbClr val="CCFF66"/>
                </a:solidFill>
                <a:latin typeface="Comic Sans MS" pitchFamily="66" charset="0"/>
              </a:rPr>
              <a:t>: if you commit a crime in China you will be tried in your home country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blinds(horizontal)">
                                      <p:cBhvr>
                                        <p:cTn id="7" dur="500"/>
                                        <p:tgtEl>
                                          <p:spTgt spid="61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6147">
                                            <p:txEl>
                                              <p:pRg st="2" end="2"/>
                                            </p:txEl>
                                          </p:spTgt>
                                        </p:tgtEl>
                                        <p:attrNameLst>
                                          <p:attrName>style.visibility</p:attrName>
                                        </p:attrNameLst>
                                      </p:cBhvr>
                                      <p:to>
                                        <p:strVal val="visible"/>
                                      </p:to>
                                    </p:set>
                                    <p:animEffect transition="in" filter="blinds(horizontal)">
                                      <p:cBhvr>
                                        <p:cTn id="12" dur="500"/>
                                        <p:tgtEl>
                                          <p:spTgt spid="614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6147">
                                            <p:txEl>
                                              <p:pRg st="4" end="4"/>
                                            </p:txEl>
                                          </p:spTgt>
                                        </p:tgtEl>
                                        <p:attrNameLst>
                                          <p:attrName>style.visibility</p:attrName>
                                        </p:attrNameLst>
                                      </p:cBhvr>
                                      <p:to>
                                        <p:strVal val="visible"/>
                                      </p:to>
                                    </p:set>
                                    <p:animEffect transition="in" filter="blinds(horizontal)">
                                      <p:cBhvr>
                                        <p:cTn id="17" dur="500"/>
                                        <p:tgtEl>
                                          <p:spTgt spid="6147">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147">
                                            <p:txEl>
                                              <p:pRg st="6" end="6"/>
                                            </p:txEl>
                                          </p:spTgt>
                                        </p:tgtEl>
                                        <p:attrNameLst>
                                          <p:attrName>style.visibility</p:attrName>
                                        </p:attrNameLst>
                                      </p:cBhvr>
                                      <p:to>
                                        <p:strVal val="visible"/>
                                      </p:to>
                                    </p:set>
                                    <p:animEffect transition="in" filter="blinds(horizontal)">
                                      <p:cBhvr>
                                        <p:cTn id="22" dur="500"/>
                                        <p:tgtEl>
                                          <p:spTgt spid="61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spheres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7938"/>
            <a:ext cx="7772400" cy="687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6"/>
          <p:cNvSpPr>
            <a:spLocks noGrp="1" noChangeArrowheads="1"/>
          </p:cNvSpPr>
          <p:nvPr>
            <p:ph type="title"/>
          </p:nvPr>
        </p:nvSpPr>
        <p:spPr/>
        <p:txBody>
          <a:bodyPr/>
          <a:lstStyle/>
          <a:p>
            <a:pPr eaLnBrk="1" hangingPunct="1"/>
            <a:r>
              <a:rPr lang="en-US" altLang="en-US" b="1" smtClean="0">
                <a:solidFill>
                  <a:srgbClr val="CCFF66"/>
                </a:solidFill>
              </a:rPr>
              <a:t>Open Door Policy—U.S.</a:t>
            </a:r>
          </a:p>
        </p:txBody>
      </p:sp>
      <p:sp>
        <p:nvSpPr>
          <p:cNvPr id="8195" name="Rectangle 1027"/>
          <p:cNvSpPr>
            <a:spLocks noGrp="1" noChangeArrowheads="1"/>
          </p:cNvSpPr>
          <p:nvPr>
            <p:ph type="body" idx="1"/>
          </p:nvPr>
        </p:nvSpPr>
        <p:spPr/>
        <p:txBody>
          <a:bodyPr/>
          <a:lstStyle/>
          <a:p>
            <a:pPr eaLnBrk="1" hangingPunct="1">
              <a:buFontTx/>
              <a:buNone/>
            </a:pPr>
            <a:endParaRPr lang="en-US" altLang="en-US" smtClean="0">
              <a:solidFill>
                <a:srgbClr val="CCFF66"/>
              </a:solidFill>
            </a:endParaRPr>
          </a:p>
          <a:p>
            <a:pPr eaLnBrk="1" hangingPunct="1"/>
            <a:r>
              <a:rPr lang="en-US" altLang="en-US" smtClean="0">
                <a:solidFill>
                  <a:srgbClr val="CCFF66"/>
                </a:solidFill>
              </a:rPr>
              <a:t>This policy would guarantee equal trading rights for all and prevent one nation from discriminating against another within its sphere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0" y="76200"/>
            <a:ext cx="9144000" cy="762000"/>
          </a:xfrm>
        </p:spPr>
        <p:txBody>
          <a:bodyPr/>
          <a:lstStyle/>
          <a:p>
            <a:pPr eaLnBrk="1" hangingPunct="1">
              <a:defRPr/>
            </a:pPr>
            <a:r>
              <a:rPr lang="en-US" b="1" smtClean="0">
                <a:solidFill>
                  <a:srgbClr val="CCFF66"/>
                </a:solidFill>
                <a:effectLst>
                  <a:outerShdw blurRad="38100" dist="38100" dir="2700000" algn="tl">
                    <a:srgbClr val="000000"/>
                  </a:outerShdw>
                </a:effectLst>
                <a:latin typeface="Comic Sans MS" pitchFamily="66" charset="0"/>
              </a:rPr>
              <a:t>China Nationalist Movements</a:t>
            </a:r>
          </a:p>
        </p:txBody>
      </p:sp>
      <p:sp>
        <p:nvSpPr>
          <p:cNvPr id="8195" name="Rectangle 3"/>
          <p:cNvSpPr>
            <a:spLocks noGrp="1" noChangeArrowheads="1"/>
          </p:cNvSpPr>
          <p:nvPr>
            <p:ph type="subTitle" idx="1"/>
          </p:nvPr>
        </p:nvSpPr>
        <p:spPr>
          <a:xfrm>
            <a:off x="0" y="838200"/>
            <a:ext cx="9144000" cy="6019800"/>
          </a:xfrm>
        </p:spPr>
        <p:txBody>
          <a:bodyPr/>
          <a:lstStyle/>
          <a:p>
            <a:pPr eaLnBrk="1" hangingPunct="1">
              <a:lnSpc>
                <a:spcPct val="90000"/>
              </a:lnSpc>
              <a:buFontTx/>
              <a:buChar char="•"/>
              <a:defRPr/>
            </a:pPr>
            <a:r>
              <a:rPr lang="en-US" dirty="0" smtClean="0">
                <a:solidFill>
                  <a:srgbClr val="CCFF66"/>
                </a:solidFill>
                <a:latin typeface="Comic Sans MS" pitchFamily="66" charset="0"/>
              </a:rPr>
              <a:t>People begin to revolt against the dynasty</a:t>
            </a:r>
          </a:p>
          <a:p>
            <a:pPr eaLnBrk="1" hangingPunct="1">
              <a:lnSpc>
                <a:spcPct val="90000"/>
              </a:lnSpc>
              <a:buFontTx/>
              <a:buChar char="•"/>
              <a:defRPr/>
            </a:pPr>
            <a:r>
              <a:rPr lang="en-US" dirty="0" smtClean="0">
                <a:solidFill>
                  <a:srgbClr val="CCFF66"/>
                </a:solidFill>
                <a:latin typeface="Comic Sans MS" pitchFamily="66" charset="0"/>
              </a:rPr>
              <a:t>Qing are losing their “mandate from heaven”</a:t>
            </a:r>
          </a:p>
          <a:p>
            <a:pPr eaLnBrk="1" hangingPunct="1">
              <a:lnSpc>
                <a:spcPct val="90000"/>
              </a:lnSpc>
              <a:buFontTx/>
              <a:buChar char="•"/>
              <a:defRPr/>
            </a:pPr>
            <a:endParaRPr lang="en-US" dirty="0" smtClean="0">
              <a:solidFill>
                <a:srgbClr val="CCFF66"/>
              </a:solidFill>
              <a:latin typeface="Comic Sans MS" pitchFamily="66" charset="0"/>
            </a:endParaRPr>
          </a:p>
          <a:p>
            <a:pPr eaLnBrk="1" hangingPunct="1">
              <a:lnSpc>
                <a:spcPct val="90000"/>
              </a:lnSpc>
              <a:defRPr/>
            </a:pPr>
            <a:r>
              <a:rPr lang="en-US" sz="4800" b="1" dirty="0" err="1" smtClean="0">
                <a:solidFill>
                  <a:srgbClr val="CCFF66"/>
                </a:solidFill>
                <a:effectLst>
                  <a:outerShdw blurRad="38100" dist="38100" dir="2700000" algn="tl">
                    <a:srgbClr val="000000"/>
                  </a:outerShdw>
                </a:effectLst>
                <a:latin typeface="Comic Sans MS" pitchFamily="66" charset="0"/>
              </a:rPr>
              <a:t>Taiping</a:t>
            </a:r>
            <a:r>
              <a:rPr lang="en-US" sz="4800" b="1" dirty="0" smtClean="0">
                <a:solidFill>
                  <a:srgbClr val="CCFF66"/>
                </a:solidFill>
                <a:effectLst>
                  <a:outerShdw blurRad="38100" dist="38100" dir="2700000" algn="tl">
                    <a:srgbClr val="000000"/>
                  </a:outerShdw>
                </a:effectLst>
                <a:latin typeface="Comic Sans MS" pitchFamily="66" charset="0"/>
              </a:rPr>
              <a:t> Rebellion</a:t>
            </a:r>
          </a:p>
          <a:p>
            <a:pPr eaLnBrk="1" hangingPunct="1">
              <a:lnSpc>
                <a:spcPct val="90000"/>
              </a:lnSpc>
              <a:buFontTx/>
              <a:buChar char="•"/>
              <a:defRPr/>
            </a:pPr>
            <a:r>
              <a:rPr lang="en-US" dirty="0" smtClean="0">
                <a:solidFill>
                  <a:srgbClr val="CCFF66"/>
                </a:solidFill>
                <a:latin typeface="Comic Sans MS" pitchFamily="66" charset="0"/>
              </a:rPr>
              <a:t>Hong </a:t>
            </a:r>
            <a:r>
              <a:rPr lang="en-US" dirty="0" err="1" smtClean="0">
                <a:solidFill>
                  <a:srgbClr val="CCFF66"/>
                </a:solidFill>
                <a:latin typeface="Comic Sans MS" pitchFamily="66" charset="0"/>
              </a:rPr>
              <a:t>Xiuquan</a:t>
            </a:r>
            <a:r>
              <a:rPr lang="en-US" dirty="0" smtClean="0">
                <a:solidFill>
                  <a:srgbClr val="CCFF66"/>
                </a:solidFill>
                <a:latin typeface="Comic Sans MS" pitchFamily="66" charset="0"/>
              </a:rPr>
              <a:t>, a leader in Southern China believed he was the younger brother of Jesus Christ, and God had commanded him to save humanity</a:t>
            </a:r>
          </a:p>
          <a:p>
            <a:pPr eaLnBrk="1" hangingPunct="1">
              <a:lnSpc>
                <a:spcPct val="90000"/>
              </a:lnSpc>
              <a:buFontTx/>
              <a:buChar char="•"/>
              <a:defRPr/>
            </a:pPr>
            <a:r>
              <a:rPr lang="en-US" dirty="0" smtClean="0">
                <a:solidFill>
                  <a:srgbClr val="CCFF66"/>
                </a:solidFill>
                <a:latin typeface="Comic Sans MS" pitchFamily="66" charset="0"/>
              </a:rPr>
              <a:t>He declared a new dynasty the </a:t>
            </a:r>
            <a:r>
              <a:rPr lang="en-US" dirty="0" err="1" smtClean="0">
                <a:solidFill>
                  <a:srgbClr val="CCFF66"/>
                </a:solidFill>
                <a:latin typeface="Comic Sans MS" pitchFamily="66" charset="0"/>
              </a:rPr>
              <a:t>Taiping</a:t>
            </a:r>
            <a:endParaRPr lang="en-US" dirty="0" smtClean="0">
              <a:solidFill>
                <a:srgbClr val="CCFF66"/>
              </a:solidFill>
              <a:latin typeface="Comic Sans MS" pitchFamily="66" charset="0"/>
            </a:endParaRPr>
          </a:p>
          <a:p>
            <a:pPr eaLnBrk="1" hangingPunct="1">
              <a:lnSpc>
                <a:spcPct val="90000"/>
              </a:lnSpc>
              <a:buFontTx/>
              <a:buChar char="•"/>
              <a:defRPr/>
            </a:pPr>
            <a:r>
              <a:rPr lang="en-US" dirty="0" smtClean="0">
                <a:solidFill>
                  <a:srgbClr val="CCFF66"/>
                </a:solidFill>
                <a:latin typeface="Comic Sans MS" pitchFamily="66" charset="0"/>
              </a:rPr>
              <a:t>The Qing put an end to the rebellion</a:t>
            </a:r>
          </a:p>
          <a:p>
            <a:pPr eaLnBrk="1" hangingPunct="1">
              <a:lnSpc>
                <a:spcPct val="90000"/>
              </a:lnSpc>
              <a:buFontTx/>
              <a:buChar char="•"/>
              <a:defRPr/>
            </a:pPr>
            <a:r>
              <a:rPr lang="en-US" dirty="0" smtClean="0">
                <a:solidFill>
                  <a:srgbClr val="CCFF66"/>
                </a:solidFill>
                <a:latin typeface="Comic Sans MS" pitchFamily="66" charset="0"/>
              </a:rPr>
              <a:t>This rebellion only made China weaker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195">
                                            <p:txEl>
                                              <p:pRg st="1" end="1"/>
                                            </p:txEl>
                                          </p:spTgt>
                                        </p:tgtEl>
                                        <p:attrNameLst>
                                          <p:attrName>style.visibility</p:attrName>
                                        </p:attrNameLst>
                                      </p:cBhvr>
                                      <p:to>
                                        <p:strVal val="visible"/>
                                      </p:to>
                                    </p:set>
                                    <p:anim calcmode="lin" valueType="num">
                                      <p:cBhvr additive="base">
                                        <p:cTn id="13" dur="500" fill="hold"/>
                                        <p:tgtEl>
                                          <p:spTgt spid="81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1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195">
                                            <p:txEl>
                                              <p:pRg st="3" end="3"/>
                                            </p:txEl>
                                          </p:spTgt>
                                        </p:tgtEl>
                                        <p:attrNameLst>
                                          <p:attrName>style.visibility</p:attrName>
                                        </p:attrNameLst>
                                      </p:cBhvr>
                                      <p:to>
                                        <p:strVal val="visible"/>
                                      </p:to>
                                    </p:set>
                                    <p:anim calcmode="lin" valueType="num">
                                      <p:cBhvr additive="base">
                                        <p:cTn id="19" dur="500" fill="hold"/>
                                        <p:tgtEl>
                                          <p:spTgt spid="8195">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19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195">
                                            <p:txEl>
                                              <p:pRg st="4" end="4"/>
                                            </p:txEl>
                                          </p:spTgt>
                                        </p:tgtEl>
                                        <p:attrNameLst>
                                          <p:attrName>style.visibility</p:attrName>
                                        </p:attrNameLst>
                                      </p:cBhvr>
                                      <p:to>
                                        <p:strVal val="visible"/>
                                      </p:to>
                                    </p:set>
                                    <p:anim calcmode="lin" valueType="num">
                                      <p:cBhvr additive="base">
                                        <p:cTn id="25" dur="500" fill="hold"/>
                                        <p:tgtEl>
                                          <p:spTgt spid="8195">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19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195">
                                            <p:txEl>
                                              <p:pRg st="5" end="5"/>
                                            </p:txEl>
                                          </p:spTgt>
                                        </p:tgtEl>
                                        <p:attrNameLst>
                                          <p:attrName>style.visibility</p:attrName>
                                        </p:attrNameLst>
                                      </p:cBhvr>
                                      <p:to>
                                        <p:strVal val="visible"/>
                                      </p:to>
                                    </p:set>
                                    <p:anim calcmode="lin" valueType="num">
                                      <p:cBhvr additive="base">
                                        <p:cTn id="31" dur="500" fill="hold"/>
                                        <p:tgtEl>
                                          <p:spTgt spid="8195">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19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195">
                                            <p:txEl>
                                              <p:pRg st="6" end="6"/>
                                            </p:txEl>
                                          </p:spTgt>
                                        </p:tgtEl>
                                        <p:attrNameLst>
                                          <p:attrName>style.visibility</p:attrName>
                                        </p:attrNameLst>
                                      </p:cBhvr>
                                      <p:to>
                                        <p:strVal val="visible"/>
                                      </p:to>
                                    </p:set>
                                    <p:anim calcmode="lin" valueType="num">
                                      <p:cBhvr additive="base">
                                        <p:cTn id="37" dur="500" fill="hold"/>
                                        <p:tgtEl>
                                          <p:spTgt spid="8195">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19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8195">
                                            <p:txEl>
                                              <p:pRg st="7" end="7"/>
                                            </p:txEl>
                                          </p:spTgt>
                                        </p:tgtEl>
                                        <p:attrNameLst>
                                          <p:attrName>style.visibility</p:attrName>
                                        </p:attrNameLst>
                                      </p:cBhvr>
                                      <p:to>
                                        <p:strVal val="visible"/>
                                      </p:to>
                                    </p:set>
                                    <p:anim calcmode="lin" valueType="num">
                                      <p:cBhvr additive="base">
                                        <p:cTn id="43" dur="500" fill="hold"/>
                                        <p:tgtEl>
                                          <p:spTgt spid="8195">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8195">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685800" y="152400"/>
            <a:ext cx="7772400" cy="685800"/>
          </a:xfrm>
        </p:spPr>
        <p:txBody>
          <a:bodyPr/>
          <a:lstStyle/>
          <a:p>
            <a:pPr eaLnBrk="1" hangingPunct="1">
              <a:defRPr/>
            </a:pPr>
            <a:r>
              <a:rPr lang="en-US" smtClean="0">
                <a:solidFill>
                  <a:srgbClr val="CCFF66"/>
                </a:solidFill>
                <a:effectLst>
                  <a:outerShdw blurRad="38100" dist="38100" dir="2700000" algn="tl">
                    <a:srgbClr val="000000"/>
                  </a:outerShdw>
                </a:effectLst>
                <a:latin typeface="Comic Sans MS" pitchFamily="66" charset="0"/>
              </a:rPr>
              <a:t>Empress Dowager Cixi</a:t>
            </a:r>
          </a:p>
        </p:txBody>
      </p:sp>
      <p:sp>
        <p:nvSpPr>
          <p:cNvPr id="9219" name="Rectangle 3"/>
          <p:cNvSpPr>
            <a:spLocks noGrp="1" noChangeArrowheads="1"/>
          </p:cNvSpPr>
          <p:nvPr>
            <p:ph type="subTitle" idx="1"/>
          </p:nvPr>
        </p:nvSpPr>
        <p:spPr>
          <a:xfrm>
            <a:off x="4572000" y="1219200"/>
            <a:ext cx="4343400" cy="5334000"/>
          </a:xfrm>
        </p:spPr>
        <p:txBody>
          <a:bodyPr/>
          <a:lstStyle/>
          <a:p>
            <a:pPr eaLnBrk="1" hangingPunct="1">
              <a:buFontTx/>
              <a:buChar char="•"/>
            </a:pPr>
            <a:r>
              <a:rPr lang="en-US" altLang="en-US" smtClean="0">
                <a:solidFill>
                  <a:srgbClr val="CCFF66"/>
                </a:solidFill>
                <a:latin typeface="Comic Sans MS" pitchFamily="66" charset="0"/>
              </a:rPr>
              <a:t>Dominated China for over 40 years</a:t>
            </a:r>
          </a:p>
          <a:p>
            <a:pPr eaLnBrk="1" hangingPunct="1">
              <a:buFontTx/>
              <a:buChar char="•"/>
            </a:pPr>
            <a:r>
              <a:rPr lang="en-US" altLang="en-US" smtClean="0">
                <a:solidFill>
                  <a:srgbClr val="CCFF66"/>
                </a:solidFill>
                <a:latin typeface="Comic Sans MS" pitchFamily="66" charset="0"/>
              </a:rPr>
              <a:t>Opponent of westernizing</a:t>
            </a:r>
          </a:p>
          <a:p>
            <a:pPr eaLnBrk="1" hangingPunct="1">
              <a:buFontTx/>
              <a:buChar char="•"/>
            </a:pPr>
            <a:r>
              <a:rPr lang="en-US" altLang="en-US" smtClean="0">
                <a:solidFill>
                  <a:srgbClr val="CCFF66"/>
                </a:solidFill>
                <a:latin typeface="Comic Sans MS" pitchFamily="66" charset="0"/>
              </a:rPr>
              <a:t>Took money from new navy to build a summer palace</a:t>
            </a:r>
          </a:p>
          <a:p>
            <a:pPr eaLnBrk="1" hangingPunct="1">
              <a:buFontTx/>
              <a:buChar char="•"/>
            </a:pPr>
            <a:r>
              <a:rPr lang="en-US" altLang="en-US" smtClean="0">
                <a:solidFill>
                  <a:srgbClr val="CCFF66"/>
                </a:solidFill>
                <a:latin typeface="Comic Sans MS" pitchFamily="66" charset="0"/>
              </a:rPr>
              <a:t>A marble pavilion in the shape of a boat in a lake</a:t>
            </a:r>
          </a:p>
        </p:txBody>
      </p:sp>
      <p:pic>
        <p:nvPicPr>
          <p:cNvPr id="9220" name="Picture 4" descr="cix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14400"/>
            <a:ext cx="4371975"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219">
                                            <p:txEl>
                                              <p:pRg st="1" end="1"/>
                                            </p:txEl>
                                          </p:spTgt>
                                        </p:tgtEl>
                                        <p:attrNameLst>
                                          <p:attrName>style.visibility</p:attrName>
                                        </p:attrNameLst>
                                      </p:cBhvr>
                                      <p:to>
                                        <p:strVal val="visible"/>
                                      </p:to>
                                    </p:set>
                                    <p:anim calcmode="lin" valueType="num">
                                      <p:cBhvr additive="base">
                                        <p:cTn id="13" dur="500" fill="hold"/>
                                        <p:tgtEl>
                                          <p:spTgt spid="92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2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219">
                                            <p:txEl>
                                              <p:pRg st="2" end="2"/>
                                            </p:txEl>
                                          </p:spTgt>
                                        </p:tgtEl>
                                        <p:attrNameLst>
                                          <p:attrName>style.visibility</p:attrName>
                                        </p:attrNameLst>
                                      </p:cBhvr>
                                      <p:to>
                                        <p:strVal val="visible"/>
                                      </p:to>
                                    </p:set>
                                    <p:anim calcmode="lin" valueType="num">
                                      <p:cBhvr additive="base">
                                        <p:cTn id="19" dur="500" fill="hold"/>
                                        <p:tgtEl>
                                          <p:spTgt spid="92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21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219">
                                            <p:txEl>
                                              <p:pRg st="3" end="3"/>
                                            </p:txEl>
                                          </p:spTgt>
                                        </p:tgtEl>
                                        <p:attrNameLst>
                                          <p:attrName>style.visibility</p:attrName>
                                        </p:attrNameLst>
                                      </p:cBhvr>
                                      <p:to>
                                        <p:strVal val="visible"/>
                                      </p:to>
                                    </p:set>
                                    <p:anim calcmode="lin" valueType="num">
                                      <p:cBhvr additive="base">
                                        <p:cTn id="25" dur="500" fill="hold"/>
                                        <p:tgtEl>
                                          <p:spTgt spid="921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21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5" presetClass="entr" presetSubtype="10" fill="hold" nodeType="clickEffect">
                                  <p:stCondLst>
                                    <p:cond delay="0"/>
                                  </p:stCondLst>
                                  <p:childTnLst>
                                    <p:set>
                                      <p:cBhvr>
                                        <p:cTn id="30" dur="1" fill="hold">
                                          <p:stCondLst>
                                            <p:cond delay="0"/>
                                          </p:stCondLst>
                                        </p:cTn>
                                        <p:tgtEl>
                                          <p:spTgt spid="9220"/>
                                        </p:tgtEl>
                                        <p:attrNameLst>
                                          <p:attrName>style.visibility</p:attrName>
                                        </p:attrNameLst>
                                      </p:cBhvr>
                                      <p:to>
                                        <p:strVal val="visible"/>
                                      </p:to>
                                    </p:set>
                                    <p:animEffect transition="in" filter="checkerboard(across)">
                                      <p:cBhvr>
                                        <p:cTn id="31" dur="500"/>
                                        <p:tgtEl>
                                          <p:spTgt spid="92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686</TotalTime>
  <Words>768</Words>
  <Application>Microsoft Office PowerPoint</Application>
  <PresentationFormat>On-screen Show (4:3)</PresentationFormat>
  <Paragraphs>92</Paragraphs>
  <Slides>12</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Times New Roman</vt:lpstr>
      <vt:lpstr>Arial</vt:lpstr>
      <vt:lpstr>Comic Sans MS</vt:lpstr>
      <vt:lpstr>Default Design</vt:lpstr>
      <vt:lpstr>Qing Dynasty</vt:lpstr>
      <vt:lpstr>Rule by Manchus</vt:lpstr>
      <vt:lpstr>Trading with Europeans</vt:lpstr>
      <vt:lpstr>Opium War</vt:lpstr>
      <vt:lpstr>Europeans in China</vt:lpstr>
      <vt:lpstr>PowerPoint Presentation</vt:lpstr>
      <vt:lpstr>Open Door Policy—U.S.</vt:lpstr>
      <vt:lpstr>China Nationalist Movements</vt:lpstr>
      <vt:lpstr>Empress Dowager Cixi</vt:lpstr>
      <vt:lpstr>PowerPoint Presentation</vt:lpstr>
      <vt:lpstr>PowerPoint Presentation</vt:lpstr>
      <vt:lpstr>End of the Qing Dynasty</vt:lpstr>
    </vt:vector>
  </TitlesOfParts>
  <Company>PMCSD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Ming Dynasty</dc:title>
  <dc:creator>PSCD</dc:creator>
  <cp:lastModifiedBy>Tokio Marine Management</cp:lastModifiedBy>
  <cp:revision>33</cp:revision>
  <dcterms:created xsi:type="dcterms:W3CDTF">2004-03-10T13:18:56Z</dcterms:created>
  <dcterms:modified xsi:type="dcterms:W3CDTF">2016-03-07T13:19:13Z</dcterms:modified>
</cp:coreProperties>
</file>