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quickStyle1.xml" ContentType="application/vnd.openxmlformats-officedocument.drawingml.diagramStyl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7"/>
  </p:notesMasterIdLst>
  <p:sldIdLst>
    <p:sldId id="256" r:id="rId2"/>
    <p:sldId id="383" r:id="rId3"/>
    <p:sldId id="382" r:id="rId4"/>
    <p:sldId id="346" r:id="rId5"/>
    <p:sldId id="384" r:id="rId6"/>
    <p:sldId id="385" r:id="rId7"/>
    <p:sldId id="295" r:id="rId8"/>
    <p:sldId id="386" r:id="rId9"/>
    <p:sldId id="387" r:id="rId10"/>
    <p:sldId id="388" r:id="rId11"/>
    <p:sldId id="406" r:id="rId12"/>
    <p:sldId id="289" r:id="rId13"/>
    <p:sldId id="267" r:id="rId14"/>
    <p:sldId id="407" r:id="rId15"/>
    <p:sldId id="269" r:id="rId16"/>
    <p:sldId id="277" r:id="rId17"/>
    <p:sldId id="263" r:id="rId18"/>
    <p:sldId id="389" r:id="rId19"/>
    <p:sldId id="266" r:id="rId20"/>
    <p:sldId id="380" r:id="rId21"/>
    <p:sldId id="409" r:id="rId22"/>
    <p:sldId id="351" r:id="rId23"/>
    <p:sldId id="313" r:id="rId24"/>
    <p:sldId id="355" r:id="rId25"/>
    <p:sldId id="356" r:id="rId26"/>
    <p:sldId id="357" r:id="rId27"/>
    <p:sldId id="336" r:id="rId28"/>
    <p:sldId id="339" r:id="rId29"/>
    <p:sldId id="340" r:id="rId30"/>
    <p:sldId id="359" r:id="rId31"/>
    <p:sldId id="297" r:id="rId32"/>
    <p:sldId id="390" r:id="rId33"/>
    <p:sldId id="328" r:id="rId34"/>
    <p:sldId id="324" r:id="rId35"/>
    <p:sldId id="325" r:id="rId36"/>
    <p:sldId id="393" r:id="rId37"/>
    <p:sldId id="326" r:id="rId38"/>
    <p:sldId id="327" r:id="rId39"/>
    <p:sldId id="368" r:id="rId40"/>
    <p:sldId id="392" r:id="rId41"/>
    <p:sldId id="329" r:id="rId42"/>
    <p:sldId id="374" r:id="rId43"/>
    <p:sldId id="350" r:id="rId44"/>
    <p:sldId id="395" r:id="rId45"/>
    <p:sldId id="396" r:id="rId46"/>
  </p:sldIdLst>
  <p:sldSz cx="9144000" cy="6858000" type="screen4x3"/>
  <p:notesSz cx="6858000" cy="9144000"/>
  <p:embeddedFontLst>
    <p:embeddedFont>
      <p:font typeface="Lombardic Narrow"/>
      <p:regular r:id="rId48"/>
    </p:embeddedFont>
    <p:embeddedFont>
      <p:font typeface="Comic Sans MS" pitchFamily="66" charset="0"/>
      <p:regular r:id="rId49"/>
      <p:bold r:id="rId50"/>
      <p:italic r:id="rId51"/>
      <p:boldItalic r:id="rId52"/>
    </p:embeddedFont>
    <p:embeddedFont>
      <p:font typeface="Carta-Normal"/>
      <p:regular r:id="rId53"/>
    </p:embeddedFont>
    <p:embeddedFont>
      <p:font typeface="PressWriter Symbols"/>
      <p:regular r:id="rId54"/>
    </p:embeddedFont>
    <p:embeddedFont>
      <p:font typeface="DavysOtherDingbats"/>
      <p:regular r:id="rId55"/>
    </p:embeddedFont>
    <p:embeddedFont>
      <p:font typeface="Even More Dings JL"/>
      <p:regular r:id="rId56"/>
    </p:embeddedFont>
    <p:embeddedFont>
      <p:font typeface="Law &amp; Order"/>
      <p:regular r:id="rId57"/>
    </p:embeddedFont>
    <p:embeddedFont>
      <p:font typeface="Calibri" pitchFamily="34" charset="0"/>
      <p:regular r:id="rId58"/>
      <p:bold r:id="rId59"/>
      <p:italic r:id="rId60"/>
      <p:boldItalic r:id="rId61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FF6600"/>
    <a:srgbClr val="FF3300"/>
    <a:srgbClr val="F8F8F8"/>
    <a:srgbClr val="000000"/>
    <a:srgbClr val="744D26"/>
    <a:srgbClr val="996633"/>
    <a:srgbClr val="006600"/>
    <a:srgbClr val="D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/>
  </p:normalViewPr>
  <p:slideViewPr>
    <p:cSldViewPr>
      <p:cViewPr varScale="1">
        <p:scale>
          <a:sx n="73" d="100"/>
          <a:sy n="73" d="100"/>
        </p:scale>
        <p:origin x="-12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333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7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6.fntdata"/><Relationship Id="rId58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57" Type="http://schemas.openxmlformats.org/officeDocument/2006/relationships/font" Target="fonts/font10.fntdata"/><Relationship Id="rId61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60" Type="http://schemas.openxmlformats.org/officeDocument/2006/relationships/font" Target="fonts/font13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2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904BF1-14A4-4912-821F-CCC1358D7AFE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1F340EE5-59F9-4EA1-9813-C2BC52D1B4DD}">
      <dgm:prSet phldrT="[Text]" custT="1"/>
      <dgm:spPr/>
      <dgm:t>
        <a:bodyPr/>
        <a:lstStyle/>
        <a:p>
          <a:r>
            <a:rPr lang="en-US" sz="1400" b="1" dirty="0" smtClean="0"/>
            <a:t>New </a:t>
          </a:r>
        </a:p>
        <a:p>
          <a:r>
            <a:rPr lang="en-US" sz="1400" b="1" dirty="0" smtClean="0"/>
            <a:t>Elite</a:t>
          </a:r>
          <a:endParaRPr lang="en-US" sz="1400" b="1" dirty="0"/>
        </a:p>
      </dgm:t>
    </dgm:pt>
    <dgm:pt modelId="{98FB2B8E-ACA4-4F4D-AE55-7401C849E6CA}" type="parTrans" cxnId="{CE0958C9-38A2-4ADC-A7B1-0067EB3D4475}">
      <dgm:prSet/>
      <dgm:spPr/>
      <dgm:t>
        <a:bodyPr/>
        <a:lstStyle/>
        <a:p>
          <a:endParaRPr lang="en-US"/>
        </a:p>
      </dgm:t>
    </dgm:pt>
    <dgm:pt modelId="{17328AEF-12D0-49DB-8E78-1AC38F0EBF3A}" type="sibTrans" cxnId="{CE0958C9-38A2-4ADC-A7B1-0067EB3D4475}">
      <dgm:prSet/>
      <dgm:spPr/>
      <dgm:t>
        <a:bodyPr/>
        <a:lstStyle/>
        <a:p>
          <a:endParaRPr lang="en-US"/>
        </a:p>
      </dgm:t>
    </dgm:pt>
    <dgm:pt modelId="{7B367BBE-BCBA-41B6-83F5-9A736D31E49B}">
      <dgm:prSet phldrT="[Text]" custT="1"/>
      <dgm:spPr/>
      <dgm:t>
        <a:bodyPr/>
        <a:lstStyle/>
        <a:p>
          <a:r>
            <a:rPr lang="en-US" sz="1800" b="1" dirty="0" smtClean="0"/>
            <a:t>Middle-Class</a:t>
          </a:r>
          <a:endParaRPr lang="en-US" sz="1800" b="1" dirty="0"/>
        </a:p>
      </dgm:t>
    </dgm:pt>
    <dgm:pt modelId="{D23B540E-DCF8-4D94-977A-24ACFE7A48FC}" type="parTrans" cxnId="{987402E1-3B7E-433B-A2C2-BE8F4C703984}">
      <dgm:prSet/>
      <dgm:spPr/>
      <dgm:t>
        <a:bodyPr/>
        <a:lstStyle/>
        <a:p>
          <a:endParaRPr lang="en-US"/>
        </a:p>
      </dgm:t>
    </dgm:pt>
    <dgm:pt modelId="{8AFF7D3C-F2E7-433D-9BEE-8DAF9849249C}" type="sibTrans" cxnId="{987402E1-3B7E-433B-A2C2-BE8F4C703984}">
      <dgm:prSet/>
      <dgm:spPr/>
      <dgm:t>
        <a:bodyPr/>
        <a:lstStyle/>
        <a:p>
          <a:endParaRPr lang="en-US"/>
        </a:p>
      </dgm:t>
    </dgm:pt>
    <dgm:pt modelId="{B7656916-0002-4928-BE35-0F747FC506A6}">
      <dgm:prSet phldrT="[Text]" custT="1"/>
      <dgm:spPr/>
      <dgm:t>
        <a:bodyPr/>
        <a:lstStyle/>
        <a:p>
          <a:r>
            <a:rPr lang="en-US" sz="2800" b="1" dirty="0" smtClean="0"/>
            <a:t>Working</a:t>
          </a:r>
        </a:p>
        <a:p>
          <a:r>
            <a:rPr lang="en-US" sz="2800" b="1" dirty="0" smtClean="0"/>
            <a:t>Class</a:t>
          </a:r>
          <a:endParaRPr lang="en-US" sz="2800" b="1" dirty="0"/>
        </a:p>
      </dgm:t>
    </dgm:pt>
    <dgm:pt modelId="{F29F2FE1-683B-4BA6-BCFE-536517A7E921}" type="parTrans" cxnId="{217E2AEC-6C4B-443E-8A8F-07A841F44394}">
      <dgm:prSet/>
      <dgm:spPr/>
      <dgm:t>
        <a:bodyPr/>
        <a:lstStyle/>
        <a:p>
          <a:endParaRPr lang="en-US"/>
        </a:p>
      </dgm:t>
    </dgm:pt>
    <dgm:pt modelId="{EEF17511-FB76-4A72-BC4C-F25545197704}" type="sibTrans" cxnId="{217E2AEC-6C4B-443E-8A8F-07A841F44394}">
      <dgm:prSet/>
      <dgm:spPr/>
      <dgm:t>
        <a:bodyPr/>
        <a:lstStyle/>
        <a:p>
          <a:endParaRPr lang="en-US"/>
        </a:p>
      </dgm:t>
    </dgm:pt>
    <dgm:pt modelId="{63CAC4AE-AF1A-4ECD-8621-F6F6CFC9F28E}" type="pres">
      <dgm:prSet presAssocID="{AF904BF1-14A4-4912-821F-CCC1358D7AFE}" presName="Name0" presStyleCnt="0">
        <dgm:presLayoutVars>
          <dgm:dir/>
          <dgm:animLvl val="lvl"/>
          <dgm:resizeHandles val="exact"/>
        </dgm:presLayoutVars>
      </dgm:prSet>
      <dgm:spPr/>
    </dgm:pt>
    <dgm:pt modelId="{7AC68C55-0535-4ED9-8666-1A0E00403B60}" type="pres">
      <dgm:prSet presAssocID="{1F340EE5-59F9-4EA1-9813-C2BC52D1B4DD}" presName="Name8" presStyleCnt="0"/>
      <dgm:spPr/>
    </dgm:pt>
    <dgm:pt modelId="{0C84E65A-20DA-41A7-BEAE-3E13CBE6714B}" type="pres">
      <dgm:prSet presAssocID="{1F340EE5-59F9-4EA1-9813-C2BC52D1B4DD}" presName="level" presStyleLbl="node1" presStyleIdx="0" presStyleCnt="3" custScaleY="3367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627291-1EAE-4D50-AEB6-C50AF3B243BF}" type="pres">
      <dgm:prSet presAssocID="{1F340EE5-59F9-4EA1-9813-C2BC52D1B4D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B1923A-35D4-4500-9DA9-4076DEEB1D7C}" type="pres">
      <dgm:prSet presAssocID="{7B367BBE-BCBA-41B6-83F5-9A736D31E49B}" presName="Name8" presStyleCnt="0"/>
      <dgm:spPr/>
    </dgm:pt>
    <dgm:pt modelId="{14C5DBD4-1D72-4E12-A981-FC28755E4412}" type="pres">
      <dgm:prSet presAssocID="{7B367BBE-BCBA-41B6-83F5-9A736D31E49B}" presName="level" presStyleLbl="node1" presStyleIdx="1" presStyleCnt="3" custScaleY="45511" custLinFactNeighborX="0" custLinFactNeighborY="59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096944-EFFB-4BB3-816F-EB0D14AF4778}" type="pres">
      <dgm:prSet presAssocID="{7B367BBE-BCBA-41B6-83F5-9A736D31E49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10FC06-309D-4FAB-9610-4C667E0A6D9B}" type="pres">
      <dgm:prSet presAssocID="{B7656916-0002-4928-BE35-0F747FC506A6}" presName="Name8" presStyleCnt="0"/>
      <dgm:spPr/>
    </dgm:pt>
    <dgm:pt modelId="{AB8F43C8-0C4F-46AB-9BED-D40AC8B1884F}" type="pres">
      <dgm:prSet presAssocID="{B7656916-0002-4928-BE35-0F747FC506A6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0E83BF-7D8C-41FF-AEF8-CBC79E81ECC9}" type="pres">
      <dgm:prSet presAssocID="{B7656916-0002-4928-BE35-0F747FC506A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ECF7E1-0F92-483A-B8B5-86DEFCE7892D}" type="presOf" srcId="{1F340EE5-59F9-4EA1-9813-C2BC52D1B4DD}" destId="{71627291-1EAE-4D50-AEB6-C50AF3B243BF}" srcOrd="1" destOrd="0" presId="urn:microsoft.com/office/officeart/2005/8/layout/pyramid1"/>
    <dgm:cxn modelId="{82CFA10C-8319-43FA-8B62-6A2AB2FD1C83}" type="presOf" srcId="{1F340EE5-59F9-4EA1-9813-C2BC52D1B4DD}" destId="{0C84E65A-20DA-41A7-BEAE-3E13CBE6714B}" srcOrd="0" destOrd="0" presId="urn:microsoft.com/office/officeart/2005/8/layout/pyramid1"/>
    <dgm:cxn modelId="{CE8E25CD-C5C4-4ACA-81A0-76A331083242}" type="presOf" srcId="{B7656916-0002-4928-BE35-0F747FC506A6}" destId="{3A0E83BF-7D8C-41FF-AEF8-CBC79E81ECC9}" srcOrd="1" destOrd="0" presId="urn:microsoft.com/office/officeart/2005/8/layout/pyramid1"/>
    <dgm:cxn modelId="{5C60DD41-1844-4E57-BE1F-EB9EF528DECE}" type="presOf" srcId="{7B367BBE-BCBA-41B6-83F5-9A736D31E49B}" destId="{14C5DBD4-1D72-4E12-A981-FC28755E4412}" srcOrd="0" destOrd="0" presId="urn:microsoft.com/office/officeart/2005/8/layout/pyramid1"/>
    <dgm:cxn modelId="{CE0958C9-38A2-4ADC-A7B1-0067EB3D4475}" srcId="{AF904BF1-14A4-4912-821F-CCC1358D7AFE}" destId="{1F340EE5-59F9-4EA1-9813-C2BC52D1B4DD}" srcOrd="0" destOrd="0" parTransId="{98FB2B8E-ACA4-4F4D-AE55-7401C849E6CA}" sibTransId="{17328AEF-12D0-49DB-8E78-1AC38F0EBF3A}"/>
    <dgm:cxn modelId="{EC811CC4-CF16-4AC3-A0F6-447FE854EDCF}" type="presOf" srcId="{AF904BF1-14A4-4912-821F-CCC1358D7AFE}" destId="{63CAC4AE-AF1A-4ECD-8621-F6F6CFC9F28E}" srcOrd="0" destOrd="0" presId="urn:microsoft.com/office/officeart/2005/8/layout/pyramid1"/>
    <dgm:cxn modelId="{217E2AEC-6C4B-443E-8A8F-07A841F44394}" srcId="{AF904BF1-14A4-4912-821F-CCC1358D7AFE}" destId="{B7656916-0002-4928-BE35-0F747FC506A6}" srcOrd="2" destOrd="0" parTransId="{F29F2FE1-683B-4BA6-BCFE-536517A7E921}" sibTransId="{EEF17511-FB76-4A72-BC4C-F25545197704}"/>
    <dgm:cxn modelId="{42AAE097-4EAB-4CC3-9A11-7DED117C5D3B}" type="presOf" srcId="{7B367BBE-BCBA-41B6-83F5-9A736D31E49B}" destId="{DC096944-EFFB-4BB3-816F-EB0D14AF4778}" srcOrd="1" destOrd="0" presId="urn:microsoft.com/office/officeart/2005/8/layout/pyramid1"/>
    <dgm:cxn modelId="{3E124880-1E49-41CD-A620-674BB537B64B}" type="presOf" srcId="{B7656916-0002-4928-BE35-0F747FC506A6}" destId="{AB8F43C8-0C4F-46AB-9BED-D40AC8B1884F}" srcOrd="0" destOrd="0" presId="urn:microsoft.com/office/officeart/2005/8/layout/pyramid1"/>
    <dgm:cxn modelId="{987402E1-3B7E-433B-A2C2-BE8F4C703984}" srcId="{AF904BF1-14A4-4912-821F-CCC1358D7AFE}" destId="{7B367BBE-BCBA-41B6-83F5-9A736D31E49B}" srcOrd="1" destOrd="0" parTransId="{D23B540E-DCF8-4D94-977A-24ACFE7A48FC}" sibTransId="{8AFF7D3C-F2E7-433D-9BEE-8DAF9849249C}"/>
    <dgm:cxn modelId="{9F5A78FA-B3E6-4786-A0BE-A200C02295B1}" type="presParOf" srcId="{63CAC4AE-AF1A-4ECD-8621-F6F6CFC9F28E}" destId="{7AC68C55-0535-4ED9-8666-1A0E00403B60}" srcOrd="0" destOrd="0" presId="urn:microsoft.com/office/officeart/2005/8/layout/pyramid1"/>
    <dgm:cxn modelId="{011455DD-6516-481B-8058-9940640E19AD}" type="presParOf" srcId="{7AC68C55-0535-4ED9-8666-1A0E00403B60}" destId="{0C84E65A-20DA-41A7-BEAE-3E13CBE6714B}" srcOrd="0" destOrd="0" presId="urn:microsoft.com/office/officeart/2005/8/layout/pyramid1"/>
    <dgm:cxn modelId="{956C7CE3-C102-4D9D-A436-1017AA499F2C}" type="presParOf" srcId="{7AC68C55-0535-4ED9-8666-1A0E00403B60}" destId="{71627291-1EAE-4D50-AEB6-C50AF3B243BF}" srcOrd="1" destOrd="0" presId="urn:microsoft.com/office/officeart/2005/8/layout/pyramid1"/>
    <dgm:cxn modelId="{C38B4EFA-DA72-4129-8A1D-E651D592BF18}" type="presParOf" srcId="{63CAC4AE-AF1A-4ECD-8621-F6F6CFC9F28E}" destId="{AEB1923A-35D4-4500-9DA9-4076DEEB1D7C}" srcOrd="1" destOrd="0" presId="urn:microsoft.com/office/officeart/2005/8/layout/pyramid1"/>
    <dgm:cxn modelId="{F0A450F6-BD56-4981-96B0-B72DF99D0328}" type="presParOf" srcId="{AEB1923A-35D4-4500-9DA9-4076DEEB1D7C}" destId="{14C5DBD4-1D72-4E12-A981-FC28755E4412}" srcOrd="0" destOrd="0" presId="urn:microsoft.com/office/officeart/2005/8/layout/pyramid1"/>
    <dgm:cxn modelId="{DA2F11EA-08B3-45DF-9442-C518955E5347}" type="presParOf" srcId="{AEB1923A-35D4-4500-9DA9-4076DEEB1D7C}" destId="{DC096944-EFFB-4BB3-816F-EB0D14AF4778}" srcOrd="1" destOrd="0" presId="urn:microsoft.com/office/officeart/2005/8/layout/pyramid1"/>
    <dgm:cxn modelId="{FF38D5E3-C319-4F93-BEA1-14DC159A1043}" type="presParOf" srcId="{63CAC4AE-AF1A-4ECD-8621-F6F6CFC9F28E}" destId="{5710FC06-309D-4FAB-9610-4C667E0A6D9B}" srcOrd="2" destOrd="0" presId="urn:microsoft.com/office/officeart/2005/8/layout/pyramid1"/>
    <dgm:cxn modelId="{59309FDF-5EE7-4871-9956-EEAC041060E3}" type="presParOf" srcId="{5710FC06-309D-4FAB-9610-4C667E0A6D9B}" destId="{AB8F43C8-0C4F-46AB-9BED-D40AC8B1884F}" srcOrd="0" destOrd="0" presId="urn:microsoft.com/office/officeart/2005/8/layout/pyramid1"/>
    <dgm:cxn modelId="{1D6BCFCA-2C8A-40DB-94CF-CB7554FEF44B}" type="presParOf" srcId="{5710FC06-309D-4FAB-9610-4C667E0A6D9B}" destId="{3A0E83BF-7D8C-41FF-AEF8-CBC79E81ECC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C84E65A-20DA-41A7-BEAE-3E13CBE6714B}">
      <dsp:nvSpPr>
        <dsp:cNvPr id="0" name=""/>
        <dsp:cNvSpPr/>
      </dsp:nvSpPr>
      <dsp:spPr>
        <a:xfrm>
          <a:off x="2598924" y="0"/>
          <a:ext cx="1202951" cy="797194"/>
        </a:xfrm>
        <a:prstGeom prst="trapezoid">
          <a:avLst>
            <a:gd name="adj" fmla="val 7544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New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Elite</a:t>
          </a:r>
          <a:endParaRPr lang="en-US" sz="1400" b="1" kern="1200" dirty="0"/>
        </a:p>
      </dsp:txBody>
      <dsp:txXfrm>
        <a:off x="2598924" y="0"/>
        <a:ext cx="1202951" cy="797194"/>
      </dsp:txXfrm>
    </dsp:sp>
    <dsp:sp modelId="{14C5DBD4-1D72-4E12-A981-FC28755E4412}">
      <dsp:nvSpPr>
        <dsp:cNvPr id="0" name=""/>
        <dsp:cNvSpPr/>
      </dsp:nvSpPr>
      <dsp:spPr>
        <a:xfrm>
          <a:off x="1786067" y="811374"/>
          <a:ext cx="2828665" cy="1077358"/>
        </a:xfrm>
        <a:prstGeom prst="trapezoid">
          <a:avLst>
            <a:gd name="adj" fmla="val 7544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Middle-Class</a:t>
          </a:r>
          <a:endParaRPr lang="en-US" sz="1800" b="1" kern="1200" dirty="0"/>
        </a:p>
      </dsp:txBody>
      <dsp:txXfrm>
        <a:off x="2281083" y="811374"/>
        <a:ext cx="1838632" cy="1077358"/>
      </dsp:txXfrm>
    </dsp:sp>
    <dsp:sp modelId="{AB8F43C8-0C4F-46AB-9BED-D40AC8B1884F}">
      <dsp:nvSpPr>
        <dsp:cNvPr id="0" name=""/>
        <dsp:cNvSpPr/>
      </dsp:nvSpPr>
      <dsp:spPr>
        <a:xfrm>
          <a:off x="0" y="1874552"/>
          <a:ext cx="6400800" cy="2367247"/>
        </a:xfrm>
        <a:prstGeom prst="trapezoid">
          <a:avLst>
            <a:gd name="adj" fmla="val 7544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Working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Class</a:t>
          </a:r>
          <a:endParaRPr lang="en-US" sz="2800" b="1" kern="1200" dirty="0"/>
        </a:p>
      </dsp:txBody>
      <dsp:txXfrm>
        <a:off x="1120139" y="1874552"/>
        <a:ext cx="4160520" cy="23672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05CDCF-3A62-4CDA-9D7D-8ABD20687933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82BB08-E1A3-400D-9444-D548619D66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2BB08-E1A3-400D-9444-D548619D66C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2BB08-E1A3-400D-9444-D548619D66C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2BB08-E1A3-400D-9444-D548619D66C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2BB08-E1A3-400D-9444-D548619D66C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2BB08-E1A3-400D-9444-D548619D66C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2BB08-E1A3-400D-9444-D548619D66C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2BB08-E1A3-400D-9444-D548619D66C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2BB08-E1A3-400D-9444-D548619D66C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2BB08-E1A3-400D-9444-D548619D66C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9C548-18B1-429C-B196-653B43327C0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2BB08-E1A3-400D-9444-D548619D66C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2BB08-E1A3-400D-9444-D548619D66C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2BB08-E1A3-400D-9444-D548619D66C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2BB08-E1A3-400D-9444-D548619D66C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2BB08-E1A3-400D-9444-D548619D66C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2BB08-E1A3-400D-9444-D548619D66C6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2BB08-E1A3-400D-9444-D548619D66C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2BB08-E1A3-400D-9444-D548619D66C6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2BB08-E1A3-400D-9444-D548619D66C6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2BB08-E1A3-400D-9444-D548619D66C6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2BB08-E1A3-400D-9444-D548619D66C6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2BB08-E1A3-400D-9444-D548619D66C6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2BB08-E1A3-400D-9444-D548619D66C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2BB08-E1A3-400D-9444-D548619D66C6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2BB08-E1A3-400D-9444-D548619D66C6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2BB08-E1A3-400D-9444-D548619D66C6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2BB08-E1A3-400D-9444-D548619D66C6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2BB08-E1A3-400D-9444-D548619D66C6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2BB08-E1A3-400D-9444-D548619D66C6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2BB08-E1A3-400D-9444-D548619D66C6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2BB08-E1A3-400D-9444-D548619D66C6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2BB08-E1A3-400D-9444-D548619D66C6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2BB08-E1A3-400D-9444-D548619D66C6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2BB08-E1A3-400D-9444-D548619D66C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2BB08-E1A3-400D-9444-D548619D66C6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2BB08-E1A3-400D-9444-D548619D66C6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2BB08-E1A3-400D-9444-D548619D66C6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2BB08-E1A3-400D-9444-D548619D66C6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2BB08-E1A3-400D-9444-D548619D66C6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49039-9D8B-48E4-BFA6-DFE421D0079E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2BB08-E1A3-400D-9444-D548619D66C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2BB08-E1A3-400D-9444-D548619D66C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2BB08-E1A3-400D-9444-D548619D66C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2BB08-E1A3-400D-9444-D548619D66C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2BB08-E1A3-400D-9444-D548619D66C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FormatShape" descr="SKIING" hidden="1"/>
          <p:cNvSpPr>
            <a:spLocks noChangeArrowheads="1"/>
          </p:cNvSpPr>
          <p:nvPr/>
        </p:nvSpPr>
        <p:spPr bwMode="auto">
          <a:xfrm>
            <a:off x="-13335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3175" name="Picture 1127" descr="factoryscene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4495800"/>
            <a:ext cx="1295400" cy="236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180" name="Picture 1132" descr="indust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1295400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182" name="Picture 1134" descr="Britain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2209800"/>
            <a:ext cx="1295400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WordArt 4"/>
          <p:cNvSpPr>
            <a:spLocks noChangeArrowheads="1" noChangeShapeType="1" noTextEdit="1"/>
          </p:cNvSpPr>
          <p:nvPr/>
        </p:nvSpPr>
        <p:spPr bwMode="auto">
          <a:xfrm>
            <a:off x="3048000" y="762000"/>
            <a:ext cx="4191000" cy="3652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Lombardic Narrow"/>
              </a:rPr>
              <a:t>The</a:t>
            </a:r>
          </a:p>
          <a:p>
            <a:pPr algn="ctr"/>
            <a:r>
              <a:rPr lang="en-US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Lombardic Narrow"/>
              </a:rPr>
              <a:t>Industrial</a:t>
            </a:r>
          </a:p>
          <a:p>
            <a:pPr algn="ctr"/>
            <a:r>
              <a:rPr lang="en-US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Lombardic Narrow"/>
              </a:rPr>
              <a:t>Revolution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76400" y="6248400"/>
            <a:ext cx="68584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AP European History – Mr. </a:t>
            </a:r>
            <a:r>
              <a:rPr lang="en-US" sz="2000" b="1" dirty="0" err="1" smtClean="0"/>
              <a:t>Ott</a:t>
            </a:r>
            <a:r>
              <a:rPr lang="en-US" sz="2000" b="1" dirty="0" smtClean="0"/>
              <a:t> – Park East High School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ext Box 2"/>
          <p:cNvSpPr txBox="1">
            <a:spLocks noChangeArrowheads="1"/>
          </p:cNvSpPr>
          <p:nvPr/>
        </p:nvSpPr>
        <p:spPr bwMode="auto">
          <a:xfrm>
            <a:off x="1371600" y="457200"/>
            <a:ext cx="7772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003399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smtClean="0">
                <a:solidFill>
                  <a:srgbClr val="993300"/>
                </a:solidFill>
                <a:latin typeface="Lombardic Narrow" pitchFamily="2" charset="0"/>
              </a:rPr>
              <a:t>The “Putting Out” System</a:t>
            </a:r>
            <a:endParaRPr lang="en-US" sz="4800" b="1" dirty="0">
              <a:solidFill>
                <a:srgbClr val="993300"/>
              </a:solidFill>
              <a:latin typeface="Lombardic Narrow" pitchFamily="2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 t="11021"/>
          <a:stretch>
            <a:fillRect/>
          </a:stretch>
        </p:blipFill>
        <p:spPr bwMode="auto">
          <a:xfrm>
            <a:off x="1295400" y="2057400"/>
            <a:ext cx="7639050" cy="365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 cstate="print">
            <a:lum bright="-6000"/>
          </a:blip>
          <a:srcRect l="8437" r="7205"/>
          <a:stretch>
            <a:fillRect/>
          </a:stretch>
        </p:blipFill>
        <p:spPr bwMode="auto">
          <a:xfrm>
            <a:off x="2057400" y="914400"/>
            <a:ext cx="2485248" cy="2209800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</p:spPr>
      </p:pic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1524000" y="304800"/>
            <a:ext cx="7620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003399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993300"/>
                </a:solidFill>
                <a:latin typeface="Lombardic Narrow" pitchFamily="2" charset="0"/>
              </a:rPr>
              <a:t>Innovations in Weaving &amp; Spinning:</a:t>
            </a:r>
            <a:endParaRPr lang="en-US" sz="3200" b="1" dirty="0">
              <a:solidFill>
                <a:srgbClr val="993300"/>
              </a:solidFill>
              <a:latin typeface="Lombardic Narrow" pitchFamily="2" charset="0"/>
            </a:endParaRPr>
          </a:p>
        </p:txBody>
      </p:sp>
      <p:pic>
        <p:nvPicPr>
          <p:cNvPr id="60423" name="Picture 7" descr="spinningjenny2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1066800"/>
            <a:ext cx="2784230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Spinning Jenny"/>
          <p:cNvPicPr>
            <a:picLocks noChangeAspect="1" noChangeArrowheads="1"/>
          </p:cNvPicPr>
          <p:nvPr/>
        </p:nvPicPr>
        <p:blipFill>
          <a:blip r:embed="rId5" cstate="print">
            <a:lum contrast="6000"/>
          </a:blip>
          <a:srcRect/>
          <a:stretch>
            <a:fillRect/>
          </a:stretch>
        </p:blipFill>
        <p:spPr bwMode="auto">
          <a:xfrm>
            <a:off x="6629400" y="3962400"/>
            <a:ext cx="1786619" cy="1951754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>
            <a:off x="4648200" y="2133600"/>
            <a:ext cx="7620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7963694" y="3618706"/>
            <a:ext cx="3810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5486400" y="5257800"/>
            <a:ext cx="6858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594" name="Picture 2" descr="http://sociales4entresierras.wikispaces.com/file/view/spinning_mule.jpg/56065874/spinning_mul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8800" y="3733800"/>
            <a:ext cx="3429000" cy="2443163"/>
          </a:xfrm>
          <a:prstGeom prst="rect">
            <a:avLst/>
          </a:prstGeom>
          <a:noFill/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981200" y="3276600"/>
            <a:ext cx="2438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Kay’s “flying shuttle</a:t>
            </a:r>
            <a:endParaRPr lang="en-US" sz="2000" dirty="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257800" y="3429000"/>
            <a:ext cx="2667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Hargreaves’s “spinning jenny”</a:t>
            </a:r>
            <a:endParaRPr lang="en-US" sz="2000" dirty="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248400" y="6096000"/>
            <a:ext cx="2667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Arkwright’s “water frame”</a:t>
            </a:r>
            <a:endParaRPr lang="en-US" sz="2000" dirty="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286000" y="6172200"/>
            <a:ext cx="2667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Crompton’s “spinning mule”</a:t>
            </a:r>
            <a:endParaRPr lang="en-US" sz="2000" dirty="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1447800" y="381001"/>
            <a:ext cx="7543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003399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smtClean="0">
                <a:solidFill>
                  <a:srgbClr val="993300"/>
                </a:solidFill>
                <a:latin typeface="Lombardic Narrow" pitchFamily="2" charset="0"/>
              </a:rPr>
              <a:t>James </a:t>
            </a:r>
            <a:r>
              <a:rPr lang="en-US" sz="3600" b="1" dirty="0">
                <a:solidFill>
                  <a:srgbClr val="993300"/>
                </a:solidFill>
                <a:latin typeface="Lombardic Narrow" pitchFamily="2" charset="0"/>
              </a:rPr>
              <a:t>Watt’s Steam </a:t>
            </a:r>
            <a:r>
              <a:rPr lang="en-US" sz="3600" b="1" dirty="0" smtClean="0">
                <a:solidFill>
                  <a:srgbClr val="993300"/>
                </a:solidFill>
                <a:latin typeface="Lombardic Narrow" pitchFamily="2" charset="0"/>
              </a:rPr>
              <a:t>Engine 1782  (</a:t>
            </a:r>
            <a:endParaRPr lang="en-US" sz="3600" b="1" dirty="0">
              <a:solidFill>
                <a:srgbClr val="993300"/>
              </a:solidFill>
              <a:latin typeface="Lombardic Narrow" pitchFamily="2" charset="0"/>
            </a:endParaRPr>
          </a:p>
        </p:txBody>
      </p:sp>
      <p:pic>
        <p:nvPicPr>
          <p:cNvPr id="98306" name="Picture 2" descr="E:\Media\Image_Library\chapter20\20p6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295400"/>
            <a:ext cx="6652381" cy="4191000"/>
          </a:xfrm>
          <a:prstGeom prst="rect">
            <a:avLst/>
          </a:prstGeom>
          <a:noFill/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371600" y="5957888"/>
            <a:ext cx="7467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The Most Important Invention of the Industrial Revolution !</a:t>
            </a:r>
            <a:endParaRPr lang="en-US" sz="2000" dirty="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9" name="Group 29"/>
          <p:cNvGraphicFramePr>
            <a:graphicFrameLocks noGrp="1"/>
          </p:cNvGraphicFramePr>
          <p:nvPr/>
        </p:nvGraphicFramePr>
        <p:xfrm>
          <a:off x="1676400" y="1219200"/>
          <a:ext cx="4190999" cy="4549140"/>
        </p:xfrm>
        <a:graphic>
          <a:graphicData uri="http://schemas.openxmlformats.org/drawingml/2006/table">
            <a:tbl>
              <a:tblPr/>
              <a:tblGrid>
                <a:gridCol w="990599"/>
                <a:gridCol w="1346183"/>
                <a:gridCol w="1854217"/>
              </a:tblGrid>
              <a:tr h="1085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1800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 ton of coal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50, 000 miners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5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1850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30 tons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200, 000 miners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5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1880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300 million tons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500, 000 miners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5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1914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250 million tons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1, 200, 000 miners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990" name="Text Box 30"/>
          <p:cNvSpPr txBox="1">
            <a:spLocks noChangeArrowheads="1"/>
          </p:cNvSpPr>
          <p:nvPr/>
        </p:nvSpPr>
        <p:spPr bwMode="auto">
          <a:xfrm>
            <a:off x="1828800" y="228600"/>
            <a:ext cx="3810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003399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993300"/>
                </a:solidFill>
                <a:latin typeface="Lombardic Narrow" pitchFamily="2" charset="0"/>
              </a:rPr>
              <a:t>Coal Mining in Britain:</a:t>
            </a:r>
            <a:br>
              <a:rPr lang="en-US" sz="2000" b="1" dirty="0">
                <a:solidFill>
                  <a:srgbClr val="993300"/>
                </a:solidFill>
                <a:latin typeface="Lombardic Narrow" pitchFamily="2" charset="0"/>
              </a:rPr>
            </a:br>
            <a:r>
              <a:rPr lang="en-US" sz="2000" b="1" dirty="0">
                <a:solidFill>
                  <a:srgbClr val="993300"/>
                </a:solidFill>
                <a:latin typeface="Lombardic Narrow" pitchFamily="2" charset="0"/>
              </a:rPr>
              <a:t>1800-1914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lum bright="-12000" contrast="18000"/>
          </a:blip>
          <a:srcRect t="6702" r="1613" b="9502"/>
          <a:stretch>
            <a:fillRect/>
          </a:stretch>
        </p:blipFill>
        <p:spPr bwMode="auto">
          <a:xfrm>
            <a:off x="6248400" y="1295400"/>
            <a:ext cx="2573337" cy="4572000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248400" y="228600"/>
            <a:ext cx="28956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003399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rgbClr val="993300"/>
                </a:solidFill>
                <a:latin typeface="Lombardic Narrow" pitchFamily="2" charset="0"/>
              </a:rPr>
              <a:t>British </a:t>
            </a:r>
            <a:r>
              <a:rPr lang="en-US" sz="1800" b="1" dirty="0" smtClean="0">
                <a:solidFill>
                  <a:srgbClr val="993300"/>
                </a:solidFill>
                <a:latin typeface="Lombardic Narrow" pitchFamily="2" charset="0"/>
              </a:rPr>
              <a:t>Pig </a:t>
            </a:r>
            <a:r>
              <a:rPr lang="en-US" sz="1800" b="1" dirty="0">
                <a:solidFill>
                  <a:srgbClr val="993300"/>
                </a:solidFill>
                <a:latin typeface="Lombardic Narrow" pitchFamily="2" charset="0"/>
              </a:rPr>
              <a:t>Iron </a:t>
            </a:r>
            <a:endParaRPr lang="en-US" sz="1800" b="1" dirty="0" smtClean="0">
              <a:solidFill>
                <a:srgbClr val="993300"/>
              </a:solidFill>
              <a:latin typeface="Lombardic Narrow" pitchFamily="2" charset="0"/>
            </a:endParaRPr>
          </a:p>
          <a:p>
            <a:pPr algn="ctr">
              <a:spcBef>
                <a:spcPct val="50000"/>
              </a:spcBef>
            </a:pPr>
            <a:r>
              <a:rPr lang="en-US" sz="1800" b="1" dirty="0" smtClean="0">
                <a:solidFill>
                  <a:srgbClr val="993300"/>
                </a:solidFill>
                <a:latin typeface="Lombardic Narrow" pitchFamily="2" charset="0"/>
              </a:rPr>
              <a:t>Production</a:t>
            </a:r>
            <a:endParaRPr lang="en-US" sz="1800" b="1" dirty="0">
              <a:solidFill>
                <a:srgbClr val="993300"/>
              </a:solidFill>
              <a:latin typeface="Lombardic Narrow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752600" y="228600"/>
            <a:ext cx="6934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003399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smtClean="0">
                <a:solidFill>
                  <a:srgbClr val="993300"/>
                </a:solidFill>
                <a:latin typeface="Lombardic Narrow" pitchFamily="2" charset="0"/>
              </a:rPr>
              <a:t>Cartwright’s Power Loom</a:t>
            </a:r>
            <a:endParaRPr lang="en-US" sz="4000" b="1" dirty="0">
              <a:solidFill>
                <a:srgbClr val="993300"/>
              </a:solidFill>
              <a:latin typeface="Lombardic Narrow" pitchFamily="2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371600" y="5957888"/>
            <a:ext cx="7467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Moved the workers from the cottage to the factory !</a:t>
            </a:r>
            <a:endParaRPr lang="en-US" sz="2000" dirty="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lum bright="-12000" contrast="6000"/>
          </a:blip>
          <a:srcRect b="6349"/>
          <a:stretch>
            <a:fillRect/>
          </a:stretch>
        </p:blipFill>
        <p:spPr bwMode="auto">
          <a:xfrm>
            <a:off x="1804259" y="982436"/>
            <a:ext cx="6501541" cy="4566558"/>
          </a:xfrm>
          <a:prstGeom prst="rect">
            <a:avLst/>
          </a:prstGeom>
          <a:noFill/>
          <a:ln>
            <a:solidFill>
              <a:srgbClr val="0033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1447800" y="381000"/>
            <a:ext cx="75438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003399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 b="1">
                <a:solidFill>
                  <a:srgbClr val="993300"/>
                </a:solidFill>
                <a:latin typeface="Lombardic Narrow" pitchFamily="2" charset="0"/>
              </a:rPr>
              <a:t>The Impact of the Railroad</a:t>
            </a:r>
          </a:p>
        </p:txBody>
      </p:sp>
      <p:pic>
        <p:nvPicPr>
          <p:cNvPr id="43015" name="Picture 7" descr="impact2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 l="618" b="3030"/>
          <a:stretch>
            <a:fillRect/>
          </a:stretch>
        </p:blipFill>
        <p:spPr bwMode="auto">
          <a:xfrm>
            <a:off x="2667000" y="1752600"/>
            <a:ext cx="5105400" cy="4419600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1676400" y="258763"/>
            <a:ext cx="71628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003399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 b="1">
                <a:solidFill>
                  <a:srgbClr val="993300"/>
                </a:solidFill>
                <a:latin typeface="Lombardic Narrow" pitchFamily="2" charset="0"/>
              </a:rPr>
              <a:t>The Factory System</a:t>
            </a:r>
          </a:p>
        </p:txBody>
      </p:sp>
      <p:pic>
        <p:nvPicPr>
          <p:cNvPr id="51204" name="Picture 4" descr="Mills in Lowell, Massachusetts"/>
          <p:cNvPicPr>
            <a:picLocks noChangeAspect="1" noChangeArrowheads="1"/>
          </p:cNvPicPr>
          <p:nvPr/>
        </p:nvPicPr>
        <p:blipFill>
          <a:blip r:embed="rId3" cstate="print"/>
          <a:srcRect t="2783" b="8174"/>
          <a:stretch>
            <a:fillRect/>
          </a:stretch>
        </p:blipFill>
        <p:spPr bwMode="auto">
          <a:xfrm>
            <a:off x="2895600" y="1090613"/>
            <a:ext cx="4724400" cy="3024187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</p:spPr>
      </p:pic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3048000" y="4278313"/>
            <a:ext cx="4953000" cy="227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03225" indent="-403225">
              <a:spcBef>
                <a:spcPct val="50000"/>
              </a:spcBef>
              <a:buClr>
                <a:srgbClr val="744D26"/>
              </a:buClr>
              <a:buSzPct val="85000"/>
              <a:buFont typeface="PressWriter Symbols" pitchFamily="2" charset="2"/>
              <a:buChar char="×"/>
            </a:pPr>
            <a:r>
              <a:rPr lang="en-US" sz="2600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Rigid schedule.</a:t>
            </a:r>
          </a:p>
          <a:p>
            <a:pPr marL="403225" indent="-403225">
              <a:spcBef>
                <a:spcPct val="50000"/>
              </a:spcBef>
              <a:buClr>
                <a:srgbClr val="744D26"/>
              </a:buClr>
              <a:buSzPct val="85000"/>
              <a:buFont typeface="PressWriter Symbols" pitchFamily="2" charset="2"/>
              <a:buChar char="×"/>
            </a:pPr>
            <a:r>
              <a:rPr lang="en-US" sz="2600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12-14 hour day.</a:t>
            </a:r>
          </a:p>
          <a:p>
            <a:pPr marL="403225" indent="-403225">
              <a:spcBef>
                <a:spcPct val="50000"/>
              </a:spcBef>
              <a:buClr>
                <a:srgbClr val="744D26"/>
              </a:buClr>
              <a:buSzPct val="85000"/>
              <a:buFont typeface="PressWriter Symbols" pitchFamily="2" charset="2"/>
              <a:buChar char="×"/>
            </a:pPr>
            <a:r>
              <a:rPr lang="en-US" sz="2600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Dangerous conditions.</a:t>
            </a:r>
          </a:p>
          <a:p>
            <a:pPr marL="403225" indent="-403225">
              <a:spcBef>
                <a:spcPct val="50000"/>
              </a:spcBef>
              <a:buClr>
                <a:srgbClr val="744D26"/>
              </a:buClr>
              <a:buSzPct val="85000"/>
              <a:buFont typeface="PressWriter Symbols" pitchFamily="2" charset="2"/>
              <a:buChar char="×"/>
            </a:pPr>
            <a:r>
              <a:rPr lang="en-US" sz="2600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Mind-numbing monotony.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1752600" y="549275"/>
            <a:ext cx="69342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003399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solidFill>
                  <a:srgbClr val="993300"/>
                </a:solidFill>
                <a:latin typeface="Lombardic Narrow" pitchFamily="2" charset="0"/>
              </a:rPr>
              <a:t>Textile Factory</a:t>
            </a:r>
            <a:br>
              <a:rPr lang="en-US" sz="4800" b="1">
                <a:solidFill>
                  <a:srgbClr val="993300"/>
                </a:solidFill>
                <a:latin typeface="Lombardic Narrow" pitchFamily="2" charset="0"/>
              </a:rPr>
            </a:br>
            <a:r>
              <a:rPr lang="en-US" sz="4800" b="1">
                <a:solidFill>
                  <a:srgbClr val="993300"/>
                </a:solidFill>
                <a:latin typeface="Lombardic Narrow" pitchFamily="2" charset="0"/>
              </a:rPr>
              <a:t>Workers in England</a:t>
            </a:r>
          </a:p>
        </p:txBody>
      </p:sp>
      <p:graphicFrame>
        <p:nvGraphicFramePr>
          <p:cNvPr id="37002" name="Group 138"/>
          <p:cNvGraphicFramePr>
            <a:graphicFrameLocks noGrp="1"/>
          </p:cNvGraphicFramePr>
          <p:nvPr/>
        </p:nvGraphicFramePr>
        <p:xfrm>
          <a:off x="1752600" y="2743200"/>
          <a:ext cx="6832600" cy="1828800"/>
        </p:xfrm>
        <a:graphic>
          <a:graphicData uri="http://schemas.openxmlformats.org/drawingml/2006/table">
            <a:tbl>
              <a:tblPr/>
              <a:tblGrid>
                <a:gridCol w="1295400"/>
                <a:gridCol w="2514600"/>
                <a:gridCol w="30226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1813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 2400 looms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150, 000 workers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1833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85, 000 looms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200, 000 workers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1850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224, 000 looms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DavysOtherDingbats" pitchFamily="2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&gt;1 million workers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933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3" cstate="print">
            <a:lum bright="-18000" contrast="12000"/>
          </a:blip>
          <a:srcRect/>
          <a:stretch>
            <a:fillRect/>
          </a:stretch>
        </p:blipFill>
        <p:spPr bwMode="auto">
          <a:xfrm>
            <a:off x="1752600" y="1219200"/>
            <a:ext cx="6934200" cy="5200650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524000" y="304800"/>
            <a:ext cx="7391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003399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993300"/>
                </a:solidFill>
                <a:latin typeface="Lombardic Narrow" pitchFamily="2" charset="0"/>
              </a:rPr>
              <a:t>Textile </a:t>
            </a:r>
            <a:r>
              <a:rPr lang="en-US" sz="3600" b="1" dirty="0" smtClean="0">
                <a:solidFill>
                  <a:srgbClr val="993300"/>
                </a:solidFill>
                <a:latin typeface="Lombardic Narrow" pitchFamily="2" charset="0"/>
              </a:rPr>
              <a:t>Factory Workers </a:t>
            </a:r>
            <a:r>
              <a:rPr lang="en-US" sz="3600" b="1" dirty="0">
                <a:solidFill>
                  <a:srgbClr val="993300"/>
                </a:solidFill>
                <a:latin typeface="Lombardic Narrow" pitchFamily="2" charset="0"/>
              </a:rPr>
              <a:t>in England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1676400" y="228600"/>
            <a:ext cx="7162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003399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rgbClr val="993300"/>
                </a:solidFill>
                <a:latin typeface="Lombardic Narrow" pitchFamily="2" charset="0"/>
              </a:rPr>
              <a:t>Child Labor in the </a:t>
            </a:r>
            <a:r>
              <a:rPr lang="en-US" sz="4400" b="1" dirty="0" smtClean="0">
                <a:solidFill>
                  <a:srgbClr val="993300"/>
                </a:solidFill>
                <a:latin typeface="Lombardic Narrow" pitchFamily="2" charset="0"/>
              </a:rPr>
              <a:t>Factories</a:t>
            </a:r>
            <a:endParaRPr lang="en-US" sz="4400" b="1" dirty="0">
              <a:solidFill>
                <a:srgbClr val="993300"/>
              </a:solidFill>
              <a:latin typeface="Lombardic Narrow" pitchFamily="2" charset="0"/>
            </a:endParaRPr>
          </a:p>
        </p:txBody>
      </p:sp>
      <p:pic>
        <p:nvPicPr>
          <p:cNvPr id="81922" name="Picture 2" descr="http://online-history.org/images/smallmil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295400"/>
            <a:ext cx="2790825" cy="2724150"/>
          </a:xfrm>
          <a:prstGeom prst="rect">
            <a:avLst/>
          </a:prstGeom>
          <a:noFill/>
        </p:spPr>
      </p:pic>
      <p:pic>
        <p:nvPicPr>
          <p:cNvPr id="81924" name="Picture 4" descr="http://industrialchildlabor.wikispaces.com/file/view/child_labor.jpg/3378365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3962400"/>
            <a:ext cx="3962400" cy="2668283"/>
          </a:xfrm>
          <a:prstGeom prst="rect">
            <a:avLst/>
          </a:prstGeom>
          <a:noFill/>
        </p:spPr>
      </p:pic>
      <p:pic>
        <p:nvPicPr>
          <p:cNvPr id="81926" name="Picture 6" descr="http://www.sahistory.org.za/pages/hands-on-classroom/classroom/pages/projects/grade11/lesson3/graphics/Children-in-factor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4114800"/>
            <a:ext cx="2434453" cy="2514600"/>
          </a:xfrm>
          <a:prstGeom prst="rect">
            <a:avLst/>
          </a:prstGeom>
          <a:noFill/>
        </p:spPr>
      </p:pic>
      <p:pic>
        <p:nvPicPr>
          <p:cNvPr id="81928" name="Picture 8" descr="http://www.ymca.org.au/about/PublishingImages/24%20-%20child%20labo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6400" y="990600"/>
            <a:ext cx="3867150" cy="2876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WordArt 2"/>
          <p:cNvSpPr>
            <a:spLocks noChangeArrowheads="1" noChangeShapeType="1" noTextEdit="1"/>
          </p:cNvSpPr>
          <p:nvPr/>
        </p:nvSpPr>
        <p:spPr bwMode="auto">
          <a:xfrm>
            <a:off x="2209800" y="914400"/>
            <a:ext cx="6019800" cy="480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Lombardic Narrow"/>
              </a:rPr>
              <a:t>What was the </a:t>
            </a:r>
          </a:p>
          <a:p>
            <a:pPr algn="ctr"/>
            <a:r>
              <a:rPr lang="en-US" sz="3600" kern="10" dirty="0" smtClean="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Lombardic Narrow"/>
              </a:rPr>
              <a:t>Industrial Revolution? </a:t>
            </a:r>
            <a:endParaRPr lang="en-US" sz="3600" kern="10" dirty="0">
              <a:ln w="19050">
                <a:solidFill>
                  <a:srgbClr val="993300"/>
                </a:solidFill>
                <a:round/>
                <a:headEnd/>
                <a:tailEnd/>
              </a:ln>
              <a:solidFill>
                <a:srgbClr val="003399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Lombardic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1676400" y="381000"/>
            <a:ext cx="7162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003399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smtClean="0">
                <a:solidFill>
                  <a:srgbClr val="993300"/>
                </a:solidFill>
                <a:latin typeface="Lombardic Narrow" pitchFamily="2" charset="0"/>
              </a:rPr>
              <a:t>Labor </a:t>
            </a:r>
            <a:r>
              <a:rPr lang="en-US" sz="4400" b="1" dirty="0">
                <a:solidFill>
                  <a:srgbClr val="993300"/>
                </a:solidFill>
                <a:latin typeface="Lombardic Narrow" pitchFamily="2" charset="0"/>
              </a:rPr>
              <a:t>in the Mines</a:t>
            </a:r>
          </a:p>
        </p:txBody>
      </p:sp>
      <p:pic>
        <p:nvPicPr>
          <p:cNvPr id="39962" name="Picture 26" descr="hurrier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 b="4274"/>
          <a:stretch>
            <a:fillRect/>
          </a:stretch>
        </p:blipFill>
        <p:spPr bwMode="auto">
          <a:xfrm>
            <a:off x="1295400" y="1143000"/>
            <a:ext cx="3405777" cy="1981200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</p:spPr>
      </p:pic>
      <p:sp>
        <p:nvSpPr>
          <p:cNvPr id="39963" name="Rectangle 27"/>
          <p:cNvSpPr>
            <a:spLocks noChangeArrowheads="1"/>
          </p:cNvSpPr>
          <p:nvPr/>
        </p:nvSpPr>
        <p:spPr bwMode="auto">
          <a:xfrm>
            <a:off x="4648200" y="1676400"/>
            <a:ext cx="1447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Child</a:t>
            </a:r>
          </a:p>
          <a:p>
            <a:pPr algn="ctr"/>
            <a:r>
              <a:rPr lang="en-US" sz="20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“</a:t>
            </a:r>
            <a:r>
              <a:rPr lang="en-US" sz="2000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hurriers</a:t>
            </a:r>
            <a:r>
              <a:rPr lang="en-US" sz="2000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”</a:t>
            </a:r>
          </a:p>
        </p:txBody>
      </p:sp>
      <p:pic>
        <p:nvPicPr>
          <p:cNvPr id="39964" name="Picture 28" descr="coaltub"/>
          <p:cNvPicPr>
            <a:picLocks noChangeAspect="1" noChangeArrowheads="1"/>
          </p:cNvPicPr>
          <p:nvPr/>
        </p:nvPicPr>
        <p:blipFill>
          <a:blip r:embed="rId4" cstate="print">
            <a:lum contrast="6000"/>
          </a:blip>
          <a:srcRect/>
          <a:stretch>
            <a:fillRect/>
          </a:stretch>
        </p:blipFill>
        <p:spPr bwMode="auto">
          <a:xfrm>
            <a:off x="6096000" y="1219200"/>
            <a:ext cx="3048000" cy="1848303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</p:spPr>
      </p:pic>
      <p:pic>
        <p:nvPicPr>
          <p:cNvPr id="6" name="Picture 7" descr="Boy Workers at Pennsylvania Mine"/>
          <p:cNvPicPr>
            <a:picLocks noChangeAspect="1" noChangeArrowheads="1"/>
          </p:cNvPicPr>
          <p:nvPr/>
        </p:nvPicPr>
        <p:blipFill>
          <a:blip r:embed="rId5" cstate="print">
            <a:lum bright="12000" contrast="6000"/>
          </a:blip>
          <a:srcRect b="7088"/>
          <a:stretch>
            <a:fillRect/>
          </a:stretch>
        </p:blipFill>
        <p:spPr bwMode="auto">
          <a:xfrm>
            <a:off x="1524000" y="3200400"/>
            <a:ext cx="5181600" cy="3367088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</p:spPr>
      </p:pic>
      <p:sp>
        <p:nvSpPr>
          <p:cNvPr id="7" name="Rectangle 27"/>
          <p:cNvSpPr>
            <a:spLocks noChangeArrowheads="1"/>
          </p:cNvSpPr>
          <p:nvPr/>
        </p:nvSpPr>
        <p:spPr bwMode="auto">
          <a:xfrm>
            <a:off x="6858000" y="5486400"/>
            <a:ext cx="1447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Young </a:t>
            </a:r>
          </a:p>
          <a:p>
            <a:pPr algn="ctr"/>
            <a:r>
              <a:rPr lang="en-US" sz="20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Coal Miners</a:t>
            </a:r>
            <a:endParaRPr lang="en-US" sz="2000" dirty="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Rectangle 27"/>
          <p:cNvSpPr>
            <a:spLocks noChangeArrowheads="1"/>
          </p:cNvSpPr>
          <p:nvPr/>
        </p:nvSpPr>
        <p:spPr bwMode="auto">
          <a:xfrm>
            <a:off x="7239000" y="3200400"/>
            <a:ext cx="1447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Woman</a:t>
            </a:r>
          </a:p>
          <a:p>
            <a:pPr algn="ctr"/>
            <a:r>
              <a:rPr lang="en-US" sz="20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“</a:t>
            </a:r>
            <a:r>
              <a:rPr lang="en-US" sz="2000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hurriers</a:t>
            </a:r>
            <a:r>
              <a:rPr lang="en-US" sz="2000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1676400" y="457200"/>
            <a:ext cx="7010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003399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solidFill>
                  <a:srgbClr val="993300"/>
                </a:solidFill>
                <a:latin typeface="Lombardic Narrow" pitchFamily="2" charset="0"/>
              </a:rPr>
              <a:t>Young Coal Miners</a:t>
            </a:r>
          </a:p>
        </p:txBody>
      </p:sp>
      <p:pic>
        <p:nvPicPr>
          <p:cNvPr id="52231" name="Picture 7" descr="Boy Workers at Pennsylvania Mine"/>
          <p:cNvPicPr>
            <a:picLocks noChangeAspect="1" noChangeArrowheads="1"/>
          </p:cNvPicPr>
          <p:nvPr/>
        </p:nvPicPr>
        <p:blipFill>
          <a:blip r:embed="rId3" cstate="print">
            <a:lum bright="12000" contrast="6000"/>
          </a:blip>
          <a:srcRect b="7088"/>
          <a:stretch>
            <a:fillRect/>
          </a:stretch>
        </p:blipFill>
        <p:spPr bwMode="auto">
          <a:xfrm>
            <a:off x="2590800" y="1905000"/>
            <a:ext cx="5181600" cy="3367088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WordArt 2"/>
          <p:cNvSpPr>
            <a:spLocks noChangeArrowheads="1" noChangeShapeType="1" noTextEdit="1"/>
          </p:cNvSpPr>
          <p:nvPr/>
        </p:nvSpPr>
        <p:spPr bwMode="auto">
          <a:xfrm>
            <a:off x="2057400" y="1147763"/>
            <a:ext cx="6248400" cy="36528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Lombardic Narrow"/>
              </a:rPr>
              <a:t>Industrial England:</a:t>
            </a:r>
          </a:p>
          <a:p>
            <a:pPr algn="ctr"/>
            <a:r>
              <a:rPr lang="en-US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Lombardic Narrow"/>
              </a:rPr>
              <a:t>"Workshop</a:t>
            </a:r>
          </a:p>
          <a:p>
            <a:pPr algn="ctr"/>
            <a:r>
              <a:rPr lang="en-US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Lombardic Narrow"/>
              </a:rPr>
              <a:t>of the World"</a:t>
            </a:r>
          </a:p>
        </p:txBody>
      </p:sp>
      <p:sp>
        <p:nvSpPr>
          <p:cNvPr id="148484" name="Text Box 4"/>
          <p:cNvSpPr txBox="1">
            <a:spLocks noChangeArrowheads="1"/>
          </p:cNvSpPr>
          <p:nvPr/>
        </p:nvSpPr>
        <p:spPr bwMode="auto">
          <a:xfrm>
            <a:off x="1524000" y="5578475"/>
            <a:ext cx="7467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>
                <a:solidFill>
                  <a:srgbClr val="BC0024"/>
                </a:solidFill>
                <a:latin typeface="Comic Sans MS" pitchFamily="66" charset="0"/>
              </a:rPr>
              <a:t>        </a:t>
            </a:r>
            <a:r>
              <a:rPr lang="en-US" i="1">
                <a:solidFill>
                  <a:srgbClr val="BC002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That Nation of Shopkeepers!</a:t>
            </a:r>
            <a:r>
              <a:rPr lang="en-US">
                <a:solidFill>
                  <a:srgbClr val="BC002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br>
              <a:rPr lang="en-US">
                <a:solidFill>
                  <a:srgbClr val="BC002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>
                <a:solidFill>
                  <a:srgbClr val="BC002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                      -- Napoleon Bonaparte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148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48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2" grpId="0" animBg="1"/>
      <p:bldP spid="14848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1676400" y="304800"/>
            <a:ext cx="7162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3399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rgbClr val="993300"/>
                </a:solidFill>
                <a:latin typeface="Lombardic Narrow" pitchFamily="2" charset="0"/>
              </a:rPr>
              <a:t>Share in World Manufacturing Output:  </a:t>
            </a:r>
            <a:r>
              <a:rPr lang="en-US" sz="3600" b="1">
                <a:solidFill>
                  <a:srgbClr val="993300"/>
                </a:solidFill>
                <a:latin typeface="Lombardic Narrow" pitchFamily="2" charset="0"/>
              </a:rPr>
              <a:t>1750-1900</a:t>
            </a:r>
          </a:p>
        </p:txBody>
      </p:sp>
      <p:pic>
        <p:nvPicPr>
          <p:cNvPr id="93188" name="Picture 4" descr="Graph_rel_share_world_manuf_1750_1900_01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 t="20741"/>
          <a:stretch>
            <a:fillRect/>
          </a:stretch>
        </p:blipFill>
        <p:spPr bwMode="auto">
          <a:xfrm>
            <a:off x="1624013" y="2667000"/>
            <a:ext cx="7215187" cy="3494088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ext Box 2"/>
          <p:cNvSpPr txBox="1">
            <a:spLocks noChangeArrowheads="1"/>
          </p:cNvSpPr>
          <p:nvPr/>
        </p:nvSpPr>
        <p:spPr bwMode="auto">
          <a:xfrm>
            <a:off x="1371600" y="304800"/>
            <a:ext cx="77724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003399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 b="1">
                <a:solidFill>
                  <a:srgbClr val="993300"/>
                </a:solidFill>
                <a:latin typeface="Lombardic Narrow" pitchFamily="2" charset="0"/>
              </a:rPr>
              <a:t>Crystal Palace Exhibition: 1851</a:t>
            </a:r>
          </a:p>
        </p:txBody>
      </p:sp>
      <p:sp>
        <p:nvSpPr>
          <p:cNvPr id="153603" name="Rectangle 3"/>
          <p:cNvSpPr>
            <a:spLocks noChangeArrowheads="1"/>
          </p:cNvSpPr>
          <p:nvPr/>
        </p:nvSpPr>
        <p:spPr bwMode="auto">
          <a:xfrm>
            <a:off x="1600200" y="5957888"/>
            <a:ext cx="7239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Exhibitions of the new industrial utopia.</a:t>
            </a:r>
          </a:p>
        </p:txBody>
      </p:sp>
      <p:pic>
        <p:nvPicPr>
          <p:cNvPr id="153604" name="Picture 4" descr="b"/>
          <p:cNvPicPr>
            <a:picLocks noChangeAspect="1" noChangeArrowheads="1"/>
          </p:cNvPicPr>
          <p:nvPr/>
        </p:nvPicPr>
        <p:blipFill>
          <a:blip r:embed="rId3" cstate="print">
            <a:lum bright="-6000" contrast="12000"/>
          </a:blip>
          <a:srcRect/>
          <a:stretch>
            <a:fillRect/>
          </a:stretch>
        </p:blipFill>
        <p:spPr bwMode="auto">
          <a:xfrm>
            <a:off x="2438400" y="1371600"/>
            <a:ext cx="5676900" cy="4284663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ext Box 2"/>
          <p:cNvSpPr txBox="1">
            <a:spLocks noChangeArrowheads="1"/>
          </p:cNvSpPr>
          <p:nvPr/>
        </p:nvSpPr>
        <p:spPr bwMode="auto">
          <a:xfrm>
            <a:off x="1447800" y="288925"/>
            <a:ext cx="7543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003399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993300"/>
                </a:solidFill>
                <a:latin typeface="Lombardic Narrow" pitchFamily="2" charset="0"/>
              </a:rPr>
              <a:t>Crystal Palace: Interior Exhibits</a:t>
            </a:r>
          </a:p>
        </p:txBody>
      </p:sp>
      <p:pic>
        <p:nvPicPr>
          <p:cNvPr id="154628" name="Picture 4" descr="Crystal Palace-6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/>
          <a:stretch>
            <a:fillRect/>
          </a:stretch>
        </p:blipFill>
        <p:spPr bwMode="auto">
          <a:xfrm>
            <a:off x="2209800" y="1143000"/>
            <a:ext cx="6248400" cy="5407025"/>
          </a:xfrm>
          <a:prstGeom prst="rect">
            <a:avLst/>
          </a:prstGeom>
          <a:noFill/>
          <a:ln w="9525">
            <a:solidFill>
              <a:srgbClr val="744D2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ext Box 2"/>
          <p:cNvSpPr txBox="1">
            <a:spLocks noChangeArrowheads="1"/>
          </p:cNvSpPr>
          <p:nvPr/>
        </p:nvSpPr>
        <p:spPr bwMode="auto">
          <a:xfrm>
            <a:off x="1752600" y="304800"/>
            <a:ext cx="6934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003399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rgbClr val="993300"/>
                </a:solidFill>
                <a:latin typeface="Lombardic Narrow" pitchFamily="2" charset="0"/>
              </a:rPr>
              <a:t>Crystal Palace:</a:t>
            </a:r>
            <a:br>
              <a:rPr lang="en-US" sz="4400" b="1">
                <a:solidFill>
                  <a:srgbClr val="993300"/>
                </a:solidFill>
                <a:latin typeface="Lombardic Narrow" pitchFamily="2" charset="0"/>
              </a:rPr>
            </a:br>
            <a:r>
              <a:rPr lang="en-US" sz="4000" b="1">
                <a:solidFill>
                  <a:srgbClr val="993300"/>
                </a:solidFill>
                <a:latin typeface="Lombardic Narrow" pitchFamily="2" charset="0"/>
              </a:rPr>
              <a:t>British Ingenuity on Display</a:t>
            </a:r>
          </a:p>
        </p:txBody>
      </p:sp>
      <p:pic>
        <p:nvPicPr>
          <p:cNvPr id="155651" name="Picture 3" descr="CP-int2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1600200" y="1993900"/>
            <a:ext cx="7239000" cy="3949700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WordArt 2"/>
          <p:cNvSpPr>
            <a:spLocks noChangeArrowheads="1" noChangeShapeType="1" noTextEdit="1"/>
          </p:cNvSpPr>
          <p:nvPr/>
        </p:nvSpPr>
        <p:spPr bwMode="auto">
          <a:xfrm>
            <a:off x="1752600" y="1066800"/>
            <a:ext cx="6781800" cy="449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Lombardic Narrow"/>
              </a:rPr>
              <a:t>Industrialization </a:t>
            </a:r>
          </a:p>
          <a:p>
            <a:pPr algn="ctr"/>
            <a:r>
              <a:rPr lang="en-US" sz="3600" kern="10" dirty="0" smtClean="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Lombardic Narrow"/>
              </a:rPr>
              <a:t>on the</a:t>
            </a:r>
          </a:p>
          <a:p>
            <a:pPr algn="ctr"/>
            <a:r>
              <a:rPr lang="en-US" sz="3600" kern="10" dirty="0" smtClean="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Lombardic Narrow"/>
              </a:rPr>
              <a:t>Continent</a:t>
            </a:r>
            <a:endParaRPr lang="en-US" sz="3600" kern="10" dirty="0">
              <a:ln w="19050">
                <a:solidFill>
                  <a:srgbClr val="993300"/>
                </a:solidFill>
                <a:round/>
                <a:headEnd/>
                <a:tailEnd/>
              </a:ln>
              <a:solidFill>
                <a:srgbClr val="003399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Lombardic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2"/>
          <p:cNvSpPr txBox="1">
            <a:spLocks noChangeArrowheads="1"/>
          </p:cNvSpPr>
          <p:nvPr/>
        </p:nvSpPr>
        <p:spPr bwMode="auto">
          <a:xfrm>
            <a:off x="1447800" y="152400"/>
            <a:ext cx="75438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3399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 b="1">
                <a:solidFill>
                  <a:srgbClr val="993300"/>
                </a:solidFill>
                <a:latin typeface="Lombardic Narrow" pitchFamily="2" charset="0"/>
              </a:rPr>
              <a:t>Industrialization By </a:t>
            </a:r>
            <a:r>
              <a:rPr lang="en-US" sz="4600" b="1">
                <a:solidFill>
                  <a:srgbClr val="993300"/>
                </a:solidFill>
                <a:latin typeface="Lombardic Narrow" pitchFamily="2" charset="0"/>
              </a:rPr>
              <a:t>1850</a:t>
            </a:r>
          </a:p>
        </p:txBody>
      </p:sp>
      <p:pic>
        <p:nvPicPr>
          <p:cNvPr id="134149" name="Picture 5"/>
          <p:cNvPicPr>
            <a:picLocks noChangeAspect="1" noChangeArrowheads="1"/>
          </p:cNvPicPr>
          <p:nvPr/>
        </p:nvPicPr>
        <p:blipFill>
          <a:blip r:embed="rId3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2057400" y="1066800"/>
            <a:ext cx="6477000" cy="5302250"/>
          </a:xfrm>
          <a:prstGeom prst="rect">
            <a:avLst/>
          </a:prstGeom>
          <a:noFill/>
          <a:ln w="9525">
            <a:solidFill>
              <a:srgbClr val="744D2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ext Box 2"/>
          <p:cNvSpPr txBox="1">
            <a:spLocks noChangeArrowheads="1"/>
          </p:cNvSpPr>
          <p:nvPr/>
        </p:nvSpPr>
        <p:spPr bwMode="auto">
          <a:xfrm>
            <a:off x="1447800" y="152400"/>
            <a:ext cx="75438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3399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 b="1">
                <a:solidFill>
                  <a:srgbClr val="993300"/>
                </a:solidFill>
                <a:latin typeface="Lombardic Narrow" pitchFamily="2" charset="0"/>
              </a:rPr>
              <a:t>Railroads on the Continent</a:t>
            </a:r>
          </a:p>
        </p:txBody>
      </p:sp>
      <p:pic>
        <p:nvPicPr>
          <p:cNvPr id="135174" name="Picture 6" descr="map-EuropeanRailways-19c"/>
          <p:cNvPicPr>
            <a:picLocks noChangeAspect="1" noChangeArrowheads="1"/>
          </p:cNvPicPr>
          <p:nvPr/>
        </p:nvPicPr>
        <p:blipFill>
          <a:blip r:embed="rId3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2133600" y="914400"/>
            <a:ext cx="6248400" cy="5667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ext Box 2"/>
          <p:cNvSpPr txBox="1">
            <a:spLocks noChangeArrowheads="1"/>
          </p:cNvSpPr>
          <p:nvPr/>
        </p:nvSpPr>
        <p:spPr bwMode="auto">
          <a:xfrm>
            <a:off x="1676400" y="381000"/>
            <a:ext cx="7162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003399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smtClean="0">
                <a:solidFill>
                  <a:srgbClr val="993300"/>
                </a:solidFill>
                <a:latin typeface="Lombardic Narrow" pitchFamily="2" charset="0"/>
              </a:rPr>
              <a:t>The Industrial Revolution:</a:t>
            </a:r>
            <a:endParaRPr lang="en-US" sz="4000" b="1" dirty="0">
              <a:solidFill>
                <a:srgbClr val="993300"/>
              </a:solidFill>
              <a:latin typeface="Lombardic Narrow" pitchFamily="2" charset="0"/>
            </a:endParaRPr>
          </a:p>
        </p:txBody>
      </p:sp>
      <p:sp>
        <p:nvSpPr>
          <p:cNvPr id="144387" name="Text Box 3"/>
          <p:cNvSpPr txBox="1">
            <a:spLocks noChangeArrowheads="1"/>
          </p:cNvSpPr>
          <p:nvPr/>
        </p:nvSpPr>
        <p:spPr bwMode="auto">
          <a:xfrm>
            <a:off x="1752600" y="1066800"/>
            <a:ext cx="7162800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65138" indent="-465138">
              <a:buClr>
                <a:srgbClr val="744D26"/>
              </a:buClr>
              <a:buSzPct val="90000"/>
              <a:buFont typeface="Carta-Normal" pitchFamily="2" charset="0"/>
              <a:buChar char="ù"/>
            </a:pPr>
            <a:r>
              <a:rPr lang="en-US" sz="2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Replacement of animal/human power by harnessed forms of natural energy</a:t>
            </a:r>
          </a:p>
          <a:p>
            <a:pPr marL="976313" lvl="1" indent="-293688">
              <a:buClr>
                <a:srgbClr val="006600"/>
              </a:buClr>
              <a:buSzPct val="115000"/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Steam</a:t>
            </a:r>
          </a:p>
          <a:p>
            <a:pPr marL="976313" lvl="1" indent="-293688">
              <a:buClr>
                <a:srgbClr val="006600"/>
              </a:buClr>
              <a:buSzPct val="115000"/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Electricity &amp; Oil</a:t>
            </a:r>
          </a:p>
          <a:p>
            <a:pPr marL="976313" lvl="1" indent="-293688">
              <a:buClr>
                <a:srgbClr val="006600"/>
              </a:buClr>
              <a:buSzPct val="115000"/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Nuclear Power</a:t>
            </a:r>
            <a:endParaRPr lang="en-US" sz="2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465138" indent="-465138">
              <a:buClr>
                <a:srgbClr val="744D26"/>
              </a:buClr>
              <a:buSzPct val="90000"/>
              <a:buFont typeface="Carta-Normal" pitchFamily="2" charset="0"/>
              <a:buChar char="ù"/>
            </a:pPr>
            <a:r>
              <a:rPr lang="en-US" sz="2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Making of goods by </a:t>
            </a:r>
            <a:r>
              <a:rPr lang="en-US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machines</a:t>
            </a:r>
            <a:r>
              <a:rPr lang="en-US" sz="2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in </a:t>
            </a:r>
            <a:r>
              <a:rPr lang="en-US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factories</a:t>
            </a:r>
            <a:endParaRPr lang="en-US" sz="3000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465138" indent="-465138">
              <a:buClr>
                <a:srgbClr val="744D26"/>
              </a:buClr>
              <a:buSzPct val="90000"/>
              <a:buFont typeface="Carta-Normal" pitchFamily="2" charset="0"/>
              <a:buChar char="ù"/>
            </a:pPr>
            <a:r>
              <a:rPr lang="en-US" sz="30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Accompanied by…</a:t>
            </a:r>
            <a:endParaRPr lang="en-US" sz="3000" dirty="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976313" lvl="1" indent="-293688">
              <a:buClr>
                <a:srgbClr val="006600"/>
              </a:buClr>
              <a:buSzPct val="115000"/>
              <a:buFont typeface="Wingdings" pitchFamily="2" charset="2"/>
              <a:buChar char="§"/>
            </a:pPr>
            <a:r>
              <a:rPr lang="en-US" sz="2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Urbanization</a:t>
            </a:r>
          </a:p>
          <a:p>
            <a:pPr marL="976313" lvl="1" indent="-293688">
              <a:buClr>
                <a:srgbClr val="006600"/>
              </a:buClr>
              <a:buSzPct val="115000"/>
              <a:buFont typeface="Wingdings" pitchFamily="2" charset="2"/>
              <a:buChar char="§"/>
            </a:pPr>
            <a:r>
              <a:rPr lang="en-US" sz="2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New class structure</a:t>
            </a:r>
          </a:p>
          <a:p>
            <a:pPr marL="976313" lvl="1" indent="-293688">
              <a:buClr>
                <a:srgbClr val="006600"/>
              </a:buClr>
              <a:buSzPct val="115000"/>
              <a:buFont typeface="Wingdings" pitchFamily="2" charset="2"/>
              <a:buChar char="§"/>
            </a:pPr>
            <a:r>
              <a:rPr lang="en-US" sz="2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Slow but steady rise in standard of living</a:t>
            </a:r>
          </a:p>
          <a:p>
            <a:pPr marL="976313" lvl="1" indent="-293688">
              <a:buClr>
                <a:srgbClr val="006600"/>
              </a:buClr>
              <a:buSzPct val="115000"/>
              <a:buFont typeface="Wingdings" pitchFamily="2" charset="2"/>
              <a:buChar char="§"/>
            </a:pPr>
            <a:r>
              <a:rPr lang="en-US" sz="2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Mass consumption of goods</a:t>
            </a:r>
            <a:endParaRPr lang="en-US" sz="26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4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4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4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4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ext Box 2"/>
          <p:cNvSpPr txBox="1">
            <a:spLocks noChangeArrowheads="1"/>
          </p:cNvSpPr>
          <p:nvPr/>
        </p:nvSpPr>
        <p:spPr bwMode="auto">
          <a:xfrm>
            <a:off x="1295400" y="228600"/>
            <a:ext cx="784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3399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smtClean="0">
                <a:solidFill>
                  <a:srgbClr val="993300"/>
                </a:solidFill>
                <a:latin typeface="Lombardic Narrow" pitchFamily="2" charset="0"/>
              </a:rPr>
              <a:t>Industrialization on the Continent</a:t>
            </a:r>
            <a:endParaRPr lang="en-US" sz="4000" b="1" dirty="0">
              <a:solidFill>
                <a:srgbClr val="993300"/>
              </a:solidFill>
              <a:latin typeface="Lombardic Narrow" pitchFamily="2" charset="0"/>
            </a:endParaRPr>
          </a:p>
        </p:txBody>
      </p:sp>
      <p:sp>
        <p:nvSpPr>
          <p:cNvPr id="157699" name="Rectangle 3"/>
          <p:cNvSpPr>
            <a:spLocks noChangeArrowheads="1"/>
          </p:cNvSpPr>
          <p:nvPr/>
        </p:nvSpPr>
        <p:spPr bwMode="auto">
          <a:xfrm>
            <a:off x="1905000" y="974066"/>
            <a:ext cx="7010400" cy="558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indent="-457200">
              <a:buClr>
                <a:srgbClr val="000066"/>
              </a:buClr>
              <a:buSzPct val="90000"/>
              <a:buFont typeface="Carta-Normal" pitchFamily="2" charset="0"/>
              <a:buChar char="ù"/>
            </a:pPr>
            <a:r>
              <a:rPr lang="en-US" sz="2600" dirty="0">
                <a:solidFill>
                  <a:srgbClr val="744D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State ownership of some industries.</a:t>
            </a:r>
          </a:p>
          <a:p>
            <a:pPr marL="1031875" lvl="1" indent="-460375">
              <a:buClr>
                <a:srgbClr val="DC0000"/>
              </a:buClr>
              <a:buSzPct val="90000"/>
              <a:buFont typeface="Even More Dings JL" pitchFamily="34" charset="0"/>
              <a:buChar char=")"/>
            </a:pPr>
            <a:r>
              <a:rPr lang="en-US" sz="2000" dirty="0">
                <a:solidFill>
                  <a:srgbClr val="744D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RRs </a:t>
            </a:r>
            <a:r>
              <a:rPr lang="en-US" sz="2000" dirty="0">
                <a:solidFill>
                  <a:srgbClr val="744D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 Belgium &amp; most of Germany.</a:t>
            </a:r>
          </a:p>
          <a:p>
            <a:pPr marL="457200" indent="-457200">
              <a:buClr>
                <a:srgbClr val="000066"/>
              </a:buClr>
              <a:buSzPct val="90000"/>
              <a:buFont typeface="Carta-Normal" pitchFamily="2" charset="0"/>
              <a:buChar char="ù"/>
            </a:pPr>
            <a:r>
              <a:rPr lang="en-US" sz="2600" dirty="0" smtClean="0">
                <a:solidFill>
                  <a:srgbClr val="744D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Tariffs </a:t>
            </a:r>
            <a:endParaRPr lang="en-US" sz="2600" dirty="0">
              <a:solidFill>
                <a:srgbClr val="744D2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sym typeface="Wingdings" pitchFamily="2" charset="2"/>
            </a:endParaRPr>
          </a:p>
          <a:p>
            <a:pPr marL="457200" indent="-457200">
              <a:buClr>
                <a:srgbClr val="000066"/>
              </a:buClr>
              <a:buSzPct val="90000"/>
              <a:buFont typeface="Carta-Normal" pitchFamily="2" charset="0"/>
              <a:buChar char="ù"/>
            </a:pPr>
            <a:r>
              <a:rPr lang="en-US" sz="2600" dirty="0">
                <a:solidFill>
                  <a:srgbClr val="744D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National Banks granted a monopoly on </a:t>
            </a:r>
            <a:br>
              <a:rPr lang="en-US" sz="2600" dirty="0">
                <a:solidFill>
                  <a:srgbClr val="744D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</a:br>
            <a:r>
              <a:rPr lang="en-US" sz="2600" dirty="0">
                <a:solidFill>
                  <a:srgbClr val="744D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issuing bank notes.</a:t>
            </a:r>
          </a:p>
          <a:p>
            <a:pPr marL="1031875" lvl="1" indent="-460375">
              <a:buClr>
                <a:srgbClr val="DC0000"/>
              </a:buClr>
              <a:buSzPct val="90000"/>
              <a:buFont typeface="Even More Dings JL" pitchFamily="34" charset="0"/>
              <a:buChar char=")"/>
            </a:pPr>
            <a:r>
              <a:rPr lang="en-US" sz="2000" dirty="0" err="1" smtClean="0">
                <a:solidFill>
                  <a:srgbClr val="744D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Société</a:t>
            </a:r>
            <a:r>
              <a:rPr lang="en-US" sz="2000" dirty="0" smtClean="0">
                <a:solidFill>
                  <a:srgbClr val="744D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2000" dirty="0" err="1" smtClean="0">
                <a:solidFill>
                  <a:srgbClr val="744D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Général</a:t>
            </a:r>
            <a:r>
              <a:rPr lang="en-US" sz="2000" dirty="0" smtClean="0">
                <a:solidFill>
                  <a:srgbClr val="744D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 &amp; </a:t>
            </a:r>
            <a:r>
              <a:rPr lang="en-US" sz="2000" dirty="0" err="1" smtClean="0">
                <a:solidFill>
                  <a:srgbClr val="744D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Banque</a:t>
            </a:r>
            <a:r>
              <a:rPr lang="en-US" sz="2000" dirty="0" smtClean="0">
                <a:solidFill>
                  <a:srgbClr val="744D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 de </a:t>
            </a:r>
            <a:r>
              <a:rPr lang="en-US" sz="2000" dirty="0" err="1" smtClean="0">
                <a:solidFill>
                  <a:srgbClr val="744D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Belgique</a:t>
            </a:r>
            <a:r>
              <a:rPr lang="en-US" sz="2000" dirty="0" smtClean="0">
                <a:solidFill>
                  <a:srgbClr val="744D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 (Belgium)</a:t>
            </a:r>
            <a:endParaRPr lang="en-US" sz="2000" dirty="0">
              <a:solidFill>
                <a:srgbClr val="744D2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sym typeface="Wingdings" pitchFamily="2" charset="2"/>
            </a:endParaRPr>
          </a:p>
          <a:p>
            <a:pPr marL="1031875" lvl="1" indent="-460375">
              <a:buClr>
                <a:srgbClr val="DC0000"/>
              </a:buClr>
              <a:buSzPct val="90000"/>
              <a:buFont typeface="Even More Dings JL" pitchFamily="34" charset="0"/>
              <a:buChar char=")"/>
            </a:pPr>
            <a:r>
              <a:rPr lang="en-US" sz="2000" dirty="0" err="1" smtClean="0">
                <a:solidFill>
                  <a:srgbClr val="744D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Crédit</a:t>
            </a:r>
            <a:r>
              <a:rPr lang="en-US" sz="2000" dirty="0" smtClean="0">
                <a:solidFill>
                  <a:srgbClr val="744D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2000" dirty="0" err="1" smtClean="0">
                <a:solidFill>
                  <a:srgbClr val="744D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Mobilier</a:t>
            </a:r>
            <a:r>
              <a:rPr lang="en-US" sz="2000" dirty="0" smtClean="0">
                <a:solidFill>
                  <a:srgbClr val="744D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 (France)</a:t>
            </a:r>
          </a:p>
          <a:p>
            <a:pPr marL="1031875" lvl="1" indent="-460375">
              <a:buClr>
                <a:srgbClr val="DC0000"/>
              </a:buClr>
              <a:buSzPct val="90000"/>
              <a:buFont typeface="Even More Dings JL" pitchFamily="34" charset="0"/>
              <a:buChar char=")"/>
            </a:pPr>
            <a:r>
              <a:rPr lang="en-US" sz="2000" dirty="0" smtClean="0">
                <a:solidFill>
                  <a:srgbClr val="744D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Darmstadt Bank (Germany)</a:t>
            </a:r>
            <a:endParaRPr lang="en-US" sz="2000" dirty="0">
              <a:solidFill>
                <a:srgbClr val="744D2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sym typeface="Wingdings" pitchFamily="2" charset="2"/>
            </a:endParaRPr>
          </a:p>
          <a:p>
            <a:pPr marL="457200" indent="-457200">
              <a:buClr>
                <a:srgbClr val="000066"/>
              </a:buClr>
              <a:buSzPct val="90000"/>
              <a:buFont typeface="Carta-Normal" pitchFamily="2" charset="0"/>
              <a:buChar char="ù"/>
            </a:pPr>
            <a:r>
              <a:rPr lang="en-US" sz="2600" dirty="0">
                <a:solidFill>
                  <a:srgbClr val="744D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Companies required to register with the government &amp; publish annual budgets.</a:t>
            </a:r>
          </a:p>
          <a:p>
            <a:pPr marL="457200" indent="-457200">
              <a:buClr>
                <a:srgbClr val="000066"/>
              </a:buClr>
              <a:buSzPct val="90000"/>
              <a:buFont typeface="Carta-Normal" pitchFamily="2" charset="0"/>
              <a:buChar char="ù"/>
            </a:pPr>
            <a:r>
              <a:rPr lang="en-US" sz="2600" dirty="0">
                <a:solidFill>
                  <a:srgbClr val="744D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New legislation to:</a:t>
            </a:r>
          </a:p>
          <a:p>
            <a:pPr marL="1031875" lvl="1" indent="-460375">
              <a:buClr>
                <a:srgbClr val="DC0000"/>
              </a:buClr>
              <a:buSzPct val="90000"/>
              <a:buFont typeface="Even More Dings JL" pitchFamily="34" charset="0"/>
              <a:buChar char=")"/>
            </a:pPr>
            <a:r>
              <a:rPr lang="en-US" sz="2000" dirty="0">
                <a:solidFill>
                  <a:srgbClr val="744D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Establish limited liability.</a:t>
            </a:r>
          </a:p>
          <a:p>
            <a:pPr marL="1031875" lvl="1" indent="-460375">
              <a:buClr>
                <a:srgbClr val="DC0000"/>
              </a:buClr>
              <a:buSzPct val="90000"/>
              <a:buFont typeface="Even More Dings JL" pitchFamily="34" charset="0"/>
              <a:buChar char=")"/>
            </a:pPr>
            <a:r>
              <a:rPr lang="en-US" sz="2000" dirty="0">
                <a:solidFill>
                  <a:srgbClr val="744D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Create rules for the formation of corporations.</a:t>
            </a:r>
          </a:p>
          <a:p>
            <a:pPr marL="457200" indent="-457200">
              <a:buClr>
                <a:srgbClr val="000066"/>
              </a:buClr>
              <a:buSzPct val="90000"/>
              <a:buFont typeface="Carta-Normal" pitchFamily="2" charset="0"/>
              <a:buChar char="ù"/>
            </a:pPr>
            <a:r>
              <a:rPr lang="en-US" sz="2600" dirty="0">
                <a:solidFill>
                  <a:srgbClr val="744D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Postal </a:t>
            </a:r>
            <a:r>
              <a:rPr lang="en-US" sz="2600" dirty="0" smtClean="0">
                <a:solidFill>
                  <a:srgbClr val="744D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system</a:t>
            </a:r>
            <a:endParaRPr lang="en-US" sz="2600" dirty="0">
              <a:solidFill>
                <a:srgbClr val="744D2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sym typeface="Wingdings" pitchFamily="2" charset="2"/>
            </a:endParaRPr>
          </a:p>
          <a:p>
            <a:pPr marL="457200" indent="-457200">
              <a:buClr>
                <a:srgbClr val="000066"/>
              </a:buClr>
              <a:buSzPct val="90000"/>
              <a:buFont typeface="Carta-Normal" pitchFamily="2" charset="0"/>
              <a:buChar char="ù"/>
            </a:pPr>
            <a:r>
              <a:rPr lang="en-US" sz="2600" dirty="0">
                <a:solidFill>
                  <a:srgbClr val="744D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Free trade zones  Ger. </a:t>
            </a:r>
            <a:r>
              <a:rPr lang="en-US" sz="2600" i="1" dirty="0">
                <a:solidFill>
                  <a:srgbClr val="D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Zollverein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7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7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7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7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7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7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7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76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WordArt 2"/>
          <p:cNvSpPr>
            <a:spLocks noChangeArrowheads="1" noChangeShapeType="1" noTextEdit="1"/>
          </p:cNvSpPr>
          <p:nvPr/>
        </p:nvSpPr>
        <p:spPr bwMode="auto">
          <a:xfrm>
            <a:off x="1981200" y="1066800"/>
            <a:ext cx="6553200" cy="457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Lombardic Narrow"/>
              </a:rPr>
              <a:t>The Social</a:t>
            </a:r>
            <a:r>
              <a:rPr lang="en-US" sz="3600" kern="10" dirty="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Lombardic Narrow"/>
              </a:rPr>
              <a:t> </a:t>
            </a:r>
            <a:r>
              <a:rPr lang="en-US" sz="3600" kern="10" dirty="0" smtClean="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Lombardic Narrow"/>
              </a:rPr>
              <a:t>Impact</a:t>
            </a:r>
          </a:p>
          <a:p>
            <a:pPr algn="ctr"/>
            <a:r>
              <a:rPr lang="en-US" sz="3600" kern="10" dirty="0" smtClean="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Lombardic Narrow"/>
              </a:rPr>
              <a:t>of the </a:t>
            </a:r>
          </a:p>
          <a:p>
            <a:pPr algn="ctr"/>
            <a:r>
              <a:rPr lang="en-US" sz="3600" kern="10" dirty="0" smtClean="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Lombardic Narrow"/>
              </a:rPr>
              <a:t>Industrial Revolution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ext Box 2"/>
          <p:cNvSpPr txBox="1">
            <a:spLocks noChangeArrowheads="1"/>
          </p:cNvSpPr>
          <p:nvPr/>
        </p:nvSpPr>
        <p:spPr bwMode="auto">
          <a:xfrm>
            <a:off x="1676400" y="228600"/>
            <a:ext cx="7162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003399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smtClean="0">
                <a:solidFill>
                  <a:srgbClr val="993300"/>
                </a:solidFill>
                <a:latin typeface="Lombardic Narrow" pitchFamily="2" charset="0"/>
              </a:rPr>
              <a:t>New Industrial Social Order</a:t>
            </a:r>
            <a:endParaRPr lang="en-US" sz="3600" b="1" dirty="0">
              <a:solidFill>
                <a:srgbClr val="993300"/>
              </a:solidFill>
              <a:latin typeface="Lombardic Narrow" pitchFamily="2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371600" y="2286000"/>
          <a:ext cx="6400800" cy="424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V="1">
            <a:off x="4800600" y="1752600"/>
            <a:ext cx="1066800" cy="914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943600" y="2590800"/>
            <a:ext cx="320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“</a:t>
            </a:r>
            <a:r>
              <a:rPr lang="en-US" sz="1600" b="1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Proletariat”</a:t>
            </a:r>
          </a:p>
          <a:p>
            <a:pPr algn="ctr"/>
            <a:r>
              <a:rPr lang="en-US" sz="1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Skilled &amp; Semi-skilled workers in cities &amp; rural areas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/>
              <a:t> </a:t>
            </a:r>
            <a:r>
              <a:rPr lang="en-US" sz="1400" dirty="0" smtClean="0"/>
              <a:t>80% of pop; 40% of wealth </a:t>
            </a:r>
            <a:endParaRPr lang="en-US" sz="1400" dirty="0"/>
          </a:p>
        </p:txBody>
      </p:sp>
      <p:cxnSp>
        <p:nvCxnSpPr>
          <p:cNvPr id="12" name="Straight Arrow Connector 11"/>
          <p:cNvCxnSpPr/>
          <p:nvPr/>
        </p:nvCxnSpPr>
        <p:spPr>
          <a:xfrm rot="16200000" flipV="1">
            <a:off x="3238500" y="2476500"/>
            <a:ext cx="838200" cy="609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371600" y="990600"/>
            <a:ext cx="35052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“</a:t>
            </a:r>
            <a:r>
              <a:rPr lang="en-US" sz="1600" b="1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Bourgeoisie”</a:t>
            </a:r>
          </a:p>
          <a:p>
            <a:pPr algn="ctr"/>
            <a:r>
              <a:rPr lang="en-US" sz="1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Nouveau Riche Industrialists,</a:t>
            </a:r>
          </a:p>
          <a:p>
            <a:pPr algn="ctr"/>
            <a:r>
              <a:rPr lang="en-US" sz="1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Professionals, &amp; White-collar workers 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/>
              <a:t> </a:t>
            </a:r>
            <a:r>
              <a:rPr lang="en-US" sz="1400" dirty="0" smtClean="0"/>
              <a:t>15% of pop; 27% of wealth </a:t>
            </a:r>
            <a:endParaRPr lang="en-US" sz="1400" dirty="0"/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6248400" y="3962400"/>
            <a:ext cx="533400" cy="533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867400" y="12954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Old Landed Aristocracy &amp; Wealthiest Industrial Families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/>
              <a:t> </a:t>
            </a:r>
            <a:r>
              <a:rPr lang="en-US" sz="1400" dirty="0" smtClean="0"/>
              <a:t>5% of pop; 33% of wealth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2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WordArt 2"/>
          <p:cNvSpPr>
            <a:spLocks noChangeArrowheads="1" noChangeShapeType="1" noTextEdit="1"/>
          </p:cNvSpPr>
          <p:nvPr/>
        </p:nvSpPr>
        <p:spPr bwMode="auto">
          <a:xfrm>
            <a:off x="1676400" y="1447800"/>
            <a:ext cx="7162800" cy="403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Lombardic Narrow"/>
              </a:rPr>
              <a:t>Reactions to &amp; New</a:t>
            </a:r>
          </a:p>
          <a:p>
            <a:pPr algn="ctr"/>
            <a:r>
              <a:rPr lang="en-US" sz="3600" kern="10" dirty="0" smtClean="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Lombardic Narrow"/>
              </a:rPr>
              <a:t>Ways of Thinking </a:t>
            </a:r>
          </a:p>
          <a:p>
            <a:pPr algn="ctr"/>
            <a:r>
              <a:rPr lang="en-US" sz="3600" kern="10" dirty="0" smtClean="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Lombardic Narrow"/>
              </a:rPr>
              <a:t>About Industrialization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2"/>
          <p:cNvSpPr txBox="1">
            <a:spLocks noChangeArrowheads="1"/>
          </p:cNvSpPr>
          <p:nvPr/>
        </p:nvSpPr>
        <p:spPr bwMode="auto">
          <a:xfrm>
            <a:off x="1676400" y="228600"/>
            <a:ext cx="71628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003399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600" b="1">
                <a:solidFill>
                  <a:srgbClr val="993300"/>
                </a:solidFill>
                <a:latin typeface="Lombardic Narrow" pitchFamily="2" charset="0"/>
              </a:rPr>
              <a:t>Thomas Malthus</a:t>
            </a:r>
          </a:p>
        </p:txBody>
      </p:sp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4419600" y="1439863"/>
            <a:ext cx="4419600" cy="465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396875">
              <a:spcBef>
                <a:spcPct val="50000"/>
              </a:spcBef>
              <a:buClr>
                <a:srgbClr val="000066"/>
              </a:buClr>
              <a:buSzPct val="90000"/>
              <a:buFont typeface="PressWriter Symbols" pitchFamily="2" charset="2"/>
              <a:buChar char="×"/>
            </a:pPr>
            <a:r>
              <a:rPr lang="en-US">
                <a:solidFill>
                  <a:srgbClr val="744D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Population growth will</a:t>
            </a:r>
            <a:br>
              <a:rPr lang="en-US">
                <a:solidFill>
                  <a:srgbClr val="744D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>
                <a:solidFill>
                  <a:srgbClr val="744D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outpace the food supply.</a:t>
            </a:r>
            <a:br>
              <a:rPr lang="en-US">
                <a:solidFill>
                  <a:srgbClr val="744D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endParaRPr lang="en-US">
              <a:solidFill>
                <a:srgbClr val="744D2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457200" indent="-396875">
              <a:spcBef>
                <a:spcPct val="50000"/>
              </a:spcBef>
              <a:buClr>
                <a:srgbClr val="000066"/>
              </a:buClr>
              <a:buSzPct val="90000"/>
              <a:buFont typeface="PressWriter Symbols" pitchFamily="2" charset="2"/>
              <a:buChar char="×"/>
            </a:pPr>
            <a:r>
              <a:rPr lang="en-US">
                <a:solidFill>
                  <a:srgbClr val="744D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War, disease, or famine</a:t>
            </a:r>
            <a:br>
              <a:rPr lang="en-US">
                <a:solidFill>
                  <a:srgbClr val="744D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>
                <a:solidFill>
                  <a:srgbClr val="744D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could control population.</a:t>
            </a:r>
            <a:br>
              <a:rPr lang="en-US">
                <a:solidFill>
                  <a:srgbClr val="744D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endParaRPr lang="en-US">
              <a:solidFill>
                <a:srgbClr val="744D2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457200" indent="-396875">
              <a:spcBef>
                <a:spcPct val="50000"/>
              </a:spcBef>
              <a:buClr>
                <a:srgbClr val="000066"/>
              </a:buClr>
              <a:buSzPct val="90000"/>
              <a:buFont typeface="PressWriter Symbols" pitchFamily="2" charset="2"/>
              <a:buChar char="×"/>
            </a:pPr>
            <a:r>
              <a:rPr lang="en-US">
                <a:solidFill>
                  <a:srgbClr val="744D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The poor should have </a:t>
            </a:r>
            <a:br>
              <a:rPr lang="en-US">
                <a:solidFill>
                  <a:srgbClr val="744D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>
                <a:solidFill>
                  <a:srgbClr val="744D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less children.</a:t>
            </a:r>
            <a:br>
              <a:rPr lang="en-US">
                <a:solidFill>
                  <a:srgbClr val="744D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endParaRPr lang="en-US">
              <a:solidFill>
                <a:srgbClr val="744D2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457200" indent="-396875">
              <a:spcBef>
                <a:spcPct val="50000"/>
              </a:spcBef>
              <a:buClr>
                <a:srgbClr val="000066"/>
              </a:buClr>
              <a:buSzPct val="90000"/>
              <a:buFont typeface="PressWriter Symbols" pitchFamily="2" charset="2"/>
              <a:buChar char="×"/>
            </a:pPr>
            <a:r>
              <a:rPr lang="en-US">
                <a:solidFill>
                  <a:srgbClr val="744D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Food supply will then keep up with population.</a:t>
            </a:r>
          </a:p>
        </p:txBody>
      </p:sp>
      <p:pic>
        <p:nvPicPr>
          <p:cNvPr id="108548" name="Picture 4" descr="Man and Chart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/>
          <a:stretch>
            <a:fillRect/>
          </a:stretch>
        </p:blipFill>
        <p:spPr bwMode="auto">
          <a:xfrm>
            <a:off x="1676400" y="3276600"/>
            <a:ext cx="2563813" cy="3200400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</p:spPr>
      </p:pic>
      <p:pic>
        <p:nvPicPr>
          <p:cNvPr id="108550" name="Picture 6" descr="malthus"/>
          <p:cNvPicPr>
            <a:picLocks noChangeAspect="1" noChangeArrowheads="1"/>
          </p:cNvPicPr>
          <p:nvPr/>
        </p:nvPicPr>
        <p:blipFill>
          <a:blip r:embed="rId4" cstate="print">
            <a:lum bright="6000" contrast="12000"/>
          </a:blip>
          <a:srcRect/>
          <a:stretch>
            <a:fillRect/>
          </a:stretch>
        </p:blipFill>
        <p:spPr bwMode="auto">
          <a:xfrm>
            <a:off x="1600200" y="1219200"/>
            <a:ext cx="2657475" cy="1847850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2"/>
          <p:cNvSpPr txBox="1">
            <a:spLocks noChangeArrowheads="1"/>
          </p:cNvSpPr>
          <p:nvPr/>
        </p:nvSpPr>
        <p:spPr bwMode="auto">
          <a:xfrm>
            <a:off x="1676400" y="563563"/>
            <a:ext cx="71628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003399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600" b="1">
                <a:solidFill>
                  <a:srgbClr val="993300"/>
                </a:solidFill>
                <a:latin typeface="Lombardic Narrow" pitchFamily="2" charset="0"/>
              </a:rPr>
              <a:t>David Ricardo</a:t>
            </a:r>
          </a:p>
        </p:txBody>
      </p:sp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1600200" y="1752600"/>
            <a:ext cx="41148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50838" indent="-350838">
              <a:spcBef>
                <a:spcPct val="50000"/>
              </a:spcBef>
              <a:buClr>
                <a:srgbClr val="744D26"/>
              </a:buClr>
              <a:buSzPct val="90000"/>
              <a:buFont typeface="PressWriter Symbols" pitchFamily="2" charset="2"/>
              <a:buChar char="×"/>
            </a:pPr>
            <a: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“Iron Law of Wages.”</a:t>
            </a:r>
            <a:b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endParaRPr lang="en-US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350838" indent="-350838">
              <a:spcBef>
                <a:spcPct val="50000"/>
              </a:spcBef>
              <a:buClr>
                <a:srgbClr val="744D26"/>
              </a:buClr>
              <a:buSzPct val="90000"/>
              <a:buFont typeface="PressWriter Symbols" pitchFamily="2" charset="2"/>
              <a:buChar char="×"/>
            </a:pPr>
            <a: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When wages are high,</a:t>
            </a:r>
            <a:b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workers have more</a:t>
            </a:r>
            <a:b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children.</a:t>
            </a:r>
            <a:b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endParaRPr lang="en-US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350838" indent="-350838">
              <a:spcBef>
                <a:spcPct val="50000"/>
              </a:spcBef>
              <a:buClr>
                <a:srgbClr val="744D26"/>
              </a:buClr>
              <a:buSzPct val="90000"/>
              <a:buFont typeface="PressWriter Symbols" pitchFamily="2" charset="2"/>
              <a:buChar char="×"/>
            </a:pPr>
            <a: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More children create a</a:t>
            </a:r>
            <a:b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large labor surplus that</a:t>
            </a:r>
            <a:b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depresses wages.</a:t>
            </a:r>
          </a:p>
        </p:txBody>
      </p:sp>
      <p:pic>
        <p:nvPicPr>
          <p:cNvPr id="109572" name="Picture 4" descr="Girls Working in Silk Factory"/>
          <p:cNvPicPr>
            <a:picLocks noChangeAspect="1" noChangeArrowheads="1"/>
          </p:cNvPicPr>
          <p:nvPr/>
        </p:nvPicPr>
        <p:blipFill>
          <a:blip r:embed="rId3" cstate="print">
            <a:lum bright="12000" contrast="12000"/>
          </a:blip>
          <a:srcRect l="3999" r="6000" b="4903"/>
          <a:stretch>
            <a:fillRect/>
          </a:stretch>
        </p:blipFill>
        <p:spPr bwMode="auto">
          <a:xfrm>
            <a:off x="5791200" y="1981200"/>
            <a:ext cx="3111500" cy="3352800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2"/>
          <p:cNvSpPr txBox="1">
            <a:spLocks noChangeArrowheads="1"/>
          </p:cNvSpPr>
          <p:nvPr/>
        </p:nvSpPr>
        <p:spPr bwMode="auto">
          <a:xfrm>
            <a:off x="1524000" y="228600"/>
            <a:ext cx="74676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5400000" algn="ctr" rotWithShape="0">
              <a:srgbClr val="003399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smtClean="0">
                <a:solidFill>
                  <a:srgbClr val="993300"/>
                </a:solidFill>
                <a:latin typeface="Lombardic Narrow" pitchFamily="2" charset="0"/>
              </a:rPr>
              <a:t>The Romantics: </a:t>
            </a:r>
            <a:r>
              <a:rPr lang="en-US" sz="4000" b="1" dirty="0">
                <a:solidFill>
                  <a:srgbClr val="993300"/>
                </a:solidFill>
                <a:latin typeface="Lombardic Narrow" pitchFamily="2" charset="0"/>
              </a:rPr>
              <a:t/>
            </a:r>
            <a:br>
              <a:rPr lang="en-US" sz="4000" b="1" dirty="0">
                <a:solidFill>
                  <a:srgbClr val="993300"/>
                </a:solidFill>
                <a:latin typeface="Lombardic Narrow" pitchFamily="2" charset="0"/>
              </a:rPr>
            </a:br>
            <a:endParaRPr lang="en-US" sz="3400" b="1" dirty="0">
              <a:solidFill>
                <a:srgbClr val="993300"/>
              </a:solidFill>
              <a:latin typeface="Lombardic Narrow" pitchFamily="2" charset="0"/>
            </a:endParaRPr>
          </a:p>
        </p:txBody>
      </p:sp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1676400" y="5029200"/>
            <a:ext cx="7162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98463" indent="-398463">
              <a:spcBef>
                <a:spcPct val="50000"/>
              </a:spcBef>
              <a:buClr>
                <a:srgbClr val="744D26"/>
              </a:buClr>
              <a:buSzPct val="90000"/>
              <a:buFont typeface="PressWriter Symbols" pitchFamily="2" charset="2"/>
              <a:buChar char="×"/>
            </a:pPr>
            <a:r>
              <a:rPr lang="en-US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Lamented the loss of the rural lifestyle</a:t>
            </a:r>
            <a:endParaRPr lang="en-US" i="1" dirty="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398463" indent="-398463">
              <a:spcBef>
                <a:spcPct val="50000"/>
              </a:spcBef>
              <a:buClr>
                <a:srgbClr val="744D26"/>
              </a:buClr>
              <a:buSzPct val="90000"/>
              <a:buFont typeface="PressWriter Symbols" pitchFamily="2" charset="2"/>
              <a:buChar char="×"/>
            </a:pPr>
            <a:r>
              <a:rPr lang="en-US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Protested against the conditions of the urban poor</a:t>
            </a:r>
            <a:endParaRPr lang="en-US" dirty="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2050" name="Picture 2" descr="http://www.litkicks.com/Images/williamblak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990600"/>
            <a:ext cx="2496505" cy="3076576"/>
          </a:xfrm>
          <a:prstGeom prst="rect">
            <a:avLst/>
          </a:prstGeom>
          <a:noFill/>
        </p:spPr>
      </p:pic>
      <p:pic>
        <p:nvPicPr>
          <p:cNvPr id="2052" name="Picture 4" descr="http://4.bp.blogspot.com/_V8jLXmiL7vc/TNQrl5VJuYI/AAAAAAAAB9c/jw7I0l3sRTQ/s1600/WordsworthL_468x7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914400"/>
            <a:ext cx="1990725" cy="3076575"/>
          </a:xfrm>
          <a:prstGeom prst="rect">
            <a:avLst/>
          </a:prstGeom>
          <a:noFill/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362200" y="4114800"/>
            <a:ext cx="2209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William Blake</a:t>
            </a:r>
            <a:endParaRPr lang="en-US" sz="2000" dirty="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562600" y="4114800"/>
            <a:ext cx="3200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William Wordsworth</a:t>
            </a:r>
            <a:endParaRPr lang="en-US" sz="2000" dirty="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2"/>
          <p:cNvSpPr txBox="1">
            <a:spLocks noChangeArrowheads="1"/>
          </p:cNvSpPr>
          <p:nvPr/>
        </p:nvSpPr>
        <p:spPr bwMode="auto">
          <a:xfrm>
            <a:off x="1524000" y="228600"/>
            <a:ext cx="7467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5400000" algn="ctr" rotWithShape="0">
              <a:srgbClr val="003399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993300"/>
                </a:solidFill>
                <a:latin typeface="Lombardic Narrow" pitchFamily="2" charset="0"/>
              </a:rPr>
              <a:t>The Utilitarians:</a:t>
            </a:r>
            <a:br>
              <a:rPr lang="en-US" sz="4000" b="1">
                <a:solidFill>
                  <a:srgbClr val="993300"/>
                </a:solidFill>
                <a:latin typeface="Lombardic Narrow" pitchFamily="2" charset="0"/>
              </a:rPr>
            </a:br>
            <a:r>
              <a:rPr lang="en-US" sz="3400" b="1">
                <a:solidFill>
                  <a:srgbClr val="993300"/>
                </a:solidFill>
                <a:latin typeface="Lombardic Narrow" pitchFamily="2" charset="0"/>
              </a:rPr>
              <a:t>Jeremy Bentham &amp; John Stuart Mill</a:t>
            </a:r>
          </a:p>
        </p:txBody>
      </p:sp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1676400" y="1676400"/>
            <a:ext cx="71628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98463" indent="-398463">
              <a:spcBef>
                <a:spcPct val="50000"/>
              </a:spcBef>
              <a:buClr>
                <a:srgbClr val="744D26"/>
              </a:buClr>
              <a:buSzPct val="90000"/>
              <a:buFont typeface="PressWriter Symbols" pitchFamily="2" charset="2"/>
              <a:buChar char="×"/>
            </a:pPr>
            <a: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The goal of society is </a:t>
            </a:r>
            <a:r>
              <a:rPr lang="en-US" i="1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the greatest good for the greatest number.</a:t>
            </a:r>
          </a:p>
          <a:p>
            <a:pPr marL="398463" indent="-398463">
              <a:spcBef>
                <a:spcPct val="50000"/>
              </a:spcBef>
              <a:buClr>
                <a:srgbClr val="744D26"/>
              </a:buClr>
              <a:buSzPct val="90000"/>
              <a:buFont typeface="PressWriter Symbols" pitchFamily="2" charset="2"/>
              <a:buChar char="×"/>
            </a:pPr>
            <a: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There is a role to play for government </a:t>
            </a:r>
            <a: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/>
            </a:r>
            <a:b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</a:br>
            <a: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intervention to provide some social safety</a:t>
            </a:r>
            <a:b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</a:br>
            <a: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net.</a:t>
            </a:r>
            <a:endParaRPr lang="en-US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110596" name="Picture 4" descr="uwsocga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3657600"/>
            <a:ext cx="3429000" cy="2711450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2"/>
          <p:cNvSpPr txBox="1">
            <a:spLocks noChangeArrowheads="1"/>
          </p:cNvSpPr>
          <p:nvPr/>
        </p:nvSpPr>
        <p:spPr bwMode="auto">
          <a:xfrm>
            <a:off x="1524000" y="152400"/>
            <a:ext cx="7162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003399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200" b="1">
                <a:solidFill>
                  <a:srgbClr val="993300"/>
                </a:solidFill>
                <a:latin typeface="Lombardic Narrow" pitchFamily="2" charset="0"/>
              </a:rPr>
              <a:t>  The Socialists:</a:t>
            </a:r>
            <a:r>
              <a:rPr lang="en-US" sz="3800" b="1">
                <a:solidFill>
                  <a:srgbClr val="993300"/>
                </a:solidFill>
                <a:latin typeface="Lombardic Narrow" pitchFamily="2" charset="0"/>
              </a:rPr>
              <a:t>  </a:t>
            </a:r>
            <a:br>
              <a:rPr lang="en-US" sz="3800" b="1">
                <a:solidFill>
                  <a:srgbClr val="993300"/>
                </a:solidFill>
                <a:latin typeface="Lombardic Narrow" pitchFamily="2" charset="0"/>
              </a:rPr>
            </a:br>
            <a:r>
              <a:rPr lang="en-US" sz="3800" b="1">
                <a:solidFill>
                  <a:srgbClr val="993300"/>
                </a:solidFill>
                <a:latin typeface="Lombardic Narrow" pitchFamily="2" charset="0"/>
              </a:rPr>
              <a:t>Utopians &amp; Marxists</a:t>
            </a:r>
          </a:p>
        </p:txBody>
      </p:sp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1524000" y="4191000"/>
            <a:ext cx="7391400" cy="219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15938" indent="-393700">
              <a:spcBef>
                <a:spcPct val="50000"/>
              </a:spcBef>
              <a:buClr>
                <a:srgbClr val="744D26"/>
              </a:buClr>
              <a:buSzPct val="90000"/>
              <a:buFont typeface="PressWriter Symbols" pitchFamily="2" charset="2"/>
              <a:buChar char="×"/>
            </a:pPr>
            <a:r>
              <a:rPr lang="en-US" sz="23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People as a society would operate and own the</a:t>
            </a:r>
            <a:br>
              <a:rPr lang="en-US" sz="23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sz="23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means of production, not individuals.</a:t>
            </a:r>
          </a:p>
          <a:p>
            <a:pPr marL="515938" indent="-393700">
              <a:spcBef>
                <a:spcPct val="50000"/>
              </a:spcBef>
              <a:buClr>
                <a:srgbClr val="744D26"/>
              </a:buClr>
              <a:buSzPct val="90000"/>
              <a:buFont typeface="PressWriter Symbols" pitchFamily="2" charset="2"/>
              <a:buChar char="×"/>
            </a:pPr>
            <a:r>
              <a:rPr lang="en-US" sz="23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Their goal was a society that benefited </a:t>
            </a:r>
            <a:br>
              <a:rPr lang="en-US" sz="23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sz="23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everyone, not just a rich, well-connected few.</a:t>
            </a:r>
          </a:p>
          <a:p>
            <a:pPr marL="515938" indent="-393700">
              <a:spcBef>
                <a:spcPct val="50000"/>
              </a:spcBef>
              <a:buClr>
                <a:srgbClr val="744D26"/>
              </a:buClr>
              <a:buSzPct val="90000"/>
              <a:buFont typeface="PressWriter Symbols" pitchFamily="2" charset="2"/>
              <a:buChar char="×"/>
            </a:pPr>
            <a:r>
              <a:rPr lang="en-US" sz="23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Tried to build perfect communities [</a:t>
            </a:r>
            <a:r>
              <a:rPr lang="en-US" sz="2300">
                <a:solidFill>
                  <a:srgbClr val="D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utopias</a:t>
            </a:r>
            <a:r>
              <a:rPr lang="en-US" sz="23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].</a:t>
            </a:r>
          </a:p>
        </p:txBody>
      </p:sp>
      <p:pic>
        <p:nvPicPr>
          <p:cNvPr id="111620" name="Picture 4" descr="newlanark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/>
          <a:stretch>
            <a:fillRect/>
          </a:stretch>
        </p:blipFill>
        <p:spPr bwMode="auto">
          <a:xfrm>
            <a:off x="2057400" y="1676400"/>
            <a:ext cx="3657600" cy="2292350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</p:spPr>
      </p:pic>
      <p:pic>
        <p:nvPicPr>
          <p:cNvPr id="111621" name="Picture 5" descr="72km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685800"/>
            <a:ext cx="2430463" cy="2971800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</p:spPr>
      </p:pic>
      <p:sp>
        <p:nvSpPr>
          <p:cNvPr id="111622" name="Line 6"/>
          <p:cNvSpPr>
            <a:spLocks noChangeShapeType="1"/>
          </p:cNvSpPr>
          <p:nvPr/>
        </p:nvSpPr>
        <p:spPr bwMode="auto">
          <a:xfrm>
            <a:off x="2667000" y="1447800"/>
            <a:ext cx="152400" cy="6096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623" name="Line 7"/>
          <p:cNvSpPr>
            <a:spLocks noChangeShapeType="1"/>
          </p:cNvSpPr>
          <p:nvPr/>
        </p:nvSpPr>
        <p:spPr bwMode="auto">
          <a:xfrm>
            <a:off x="5638800" y="1371600"/>
            <a:ext cx="83820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ext Box 2"/>
          <p:cNvSpPr txBox="1">
            <a:spLocks noChangeArrowheads="1"/>
          </p:cNvSpPr>
          <p:nvPr/>
        </p:nvSpPr>
        <p:spPr bwMode="auto">
          <a:xfrm>
            <a:off x="1676400" y="228600"/>
            <a:ext cx="7162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003399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smtClean="0">
                <a:solidFill>
                  <a:srgbClr val="993300"/>
                </a:solidFill>
                <a:latin typeface="Lombardic Narrow" pitchFamily="2" charset="0"/>
              </a:rPr>
              <a:t>Chartism: The </a:t>
            </a:r>
            <a:r>
              <a:rPr lang="en-US" sz="3600" b="1" dirty="0">
                <a:solidFill>
                  <a:srgbClr val="993300"/>
                </a:solidFill>
                <a:latin typeface="Lombardic Narrow" pitchFamily="2" charset="0"/>
              </a:rPr>
              <a:t>“Peoples’ Charter”</a:t>
            </a:r>
          </a:p>
        </p:txBody>
      </p:sp>
      <p:sp>
        <p:nvSpPr>
          <p:cNvPr id="167939" name="Text Box 3"/>
          <p:cNvSpPr txBox="1">
            <a:spLocks noChangeArrowheads="1"/>
          </p:cNvSpPr>
          <p:nvPr/>
        </p:nvSpPr>
        <p:spPr bwMode="auto">
          <a:xfrm>
            <a:off x="1828800" y="1190625"/>
            <a:ext cx="69342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98463" indent="-398463">
              <a:buClr>
                <a:srgbClr val="000066"/>
              </a:buClr>
              <a:buSzPct val="90000"/>
              <a:buFont typeface="Law &amp; Order" pitchFamily="2" charset="0"/>
              <a:buChar char="V"/>
            </a:pPr>
            <a:r>
              <a:rPr lang="en-US" sz="2800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Drafted in 1838 by </a:t>
            </a:r>
            <a:r>
              <a:rPr lang="en-US" sz="2800" dirty="0">
                <a:solidFill>
                  <a:srgbClr val="D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William Lovett</a:t>
            </a:r>
            <a:r>
              <a:rPr lang="en-US" sz="28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</a:p>
          <a:p>
            <a:pPr marL="398463" indent="-398463">
              <a:buClr>
                <a:srgbClr val="000066"/>
              </a:buClr>
              <a:buSzPct val="90000"/>
              <a:buFont typeface="Law &amp; Order" pitchFamily="2" charset="0"/>
              <a:buChar char="V"/>
            </a:pPr>
            <a:r>
              <a:rPr lang="en-US" sz="28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Goal </a:t>
            </a:r>
            <a:r>
              <a:rPr lang="en-US" sz="2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28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achieve political democracy</a:t>
            </a:r>
            <a:endParaRPr lang="en-US" sz="2800" dirty="0">
              <a:solidFill>
                <a:srgbClr val="99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398463" indent="-398463">
              <a:buClr>
                <a:srgbClr val="000066"/>
              </a:buClr>
              <a:buSzPct val="90000"/>
              <a:buFont typeface="Law &amp; Order" pitchFamily="2" charset="0"/>
              <a:buChar char="V"/>
            </a:pPr>
            <a:r>
              <a:rPr lang="en-US" sz="2800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Radical campaign for Parliamentary reform of the inequalities created by the Reform Bill of 1832.</a:t>
            </a:r>
          </a:p>
        </p:txBody>
      </p:sp>
      <p:sp>
        <p:nvSpPr>
          <p:cNvPr id="167940" name="Text Box 4"/>
          <p:cNvSpPr txBox="1">
            <a:spLocks noChangeArrowheads="1"/>
          </p:cNvSpPr>
          <p:nvPr/>
        </p:nvSpPr>
        <p:spPr bwMode="auto">
          <a:xfrm>
            <a:off x="2590800" y="3429000"/>
            <a:ext cx="61722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buClr>
                <a:srgbClr val="993300"/>
              </a:buClr>
              <a:buSzPct val="80000"/>
              <a:buFont typeface="PressWriter Symbols" pitchFamily="2" charset="2"/>
              <a:buChar char="×"/>
            </a:pPr>
            <a:r>
              <a:rPr lang="en-US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Votes for all men.</a:t>
            </a:r>
          </a:p>
          <a:p>
            <a:pPr marL="457200" indent="-457200">
              <a:buClr>
                <a:srgbClr val="993300"/>
              </a:buClr>
              <a:buSzPct val="80000"/>
              <a:buFont typeface="PressWriter Symbols" pitchFamily="2" charset="2"/>
              <a:buChar char="×"/>
            </a:pPr>
            <a:r>
              <a:rPr lang="en-US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Equal electoral districts.</a:t>
            </a:r>
          </a:p>
          <a:p>
            <a:pPr marL="457200" indent="-457200">
              <a:buClr>
                <a:srgbClr val="993300"/>
              </a:buClr>
              <a:buSzPct val="80000"/>
              <a:buFont typeface="PressWriter Symbols" pitchFamily="2" charset="2"/>
              <a:buChar char="×"/>
            </a:pPr>
            <a:r>
              <a:rPr lang="en-US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Abolition of the requirement that Members of Parliament [MPs] be property owners.</a:t>
            </a:r>
          </a:p>
          <a:p>
            <a:pPr marL="457200" indent="-457200">
              <a:buClr>
                <a:srgbClr val="993300"/>
              </a:buClr>
              <a:buSzPct val="80000"/>
              <a:buFont typeface="PressWriter Symbols" pitchFamily="2" charset="2"/>
              <a:buChar char="×"/>
            </a:pPr>
            <a:r>
              <a:rPr lang="en-US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Payment for Members of Parliament.</a:t>
            </a:r>
          </a:p>
          <a:p>
            <a:pPr marL="457200" indent="-457200">
              <a:buClr>
                <a:srgbClr val="993300"/>
              </a:buClr>
              <a:buSzPct val="80000"/>
              <a:buFont typeface="PressWriter Symbols" pitchFamily="2" charset="2"/>
              <a:buChar char="×"/>
            </a:pPr>
            <a:r>
              <a:rPr lang="en-US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Annual general elections.</a:t>
            </a:r>
          </a:p>
          <a:p>
            <a:pPr marL="457200" indent="-457200">
              <a:buClr>
                <a:srgbClr val="993300"/>
              </a:buClr>
              <a:buSzPct val="80000"/>
              <a:buFont typeface="PressWriter Symbols" pitchFamily="2" charset="2"/>
              <a:buChar char="×"/>
            </a:pPr>
            <a:r>
              <a:rPr lang="en-US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The secret ballot.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WordArt 2"/>
          <p:cNvSpPr>
            <a:spLocks noChangeArrowheads="1" noChangeShapeType="1" noTextEdit="1"/>
          </p:cNvSpPr>
          <p:nvPr/>
        </p:nvSpPr>
        <p:spPr bwMode="auto">
          <a:xfrm>
            <a:off x="2209800" y="914400"/>
            <a:ext cx="6019800" cy="480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Lombardic Narrow"/>
              </a:rPr>
              <a:t>Why Did</a:t>
            </a:r>
          </a:p>
          <a:p>
            <a:pPr algn="ctr"/>
            <a:r>
              <a:rPr lang="en-US" sz="3600" kern="10" dirty="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Lombardic Narrow"/>
              </a:rPr>
              <a:t>Industrialization</a:t>
            </a:r>
          </a:p>
          <a:p>
            <a:pPr algn="ctr"/>
            <a:r>
              <a:rPr lang="en-US" sz="3600" kern="10" dirty="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Lombardic Narrow"/>
              </a:rPr>
              <a:t>Begin in </a:t>
            </a:r>
          </a:p>
          <a:p>
            <a:pPr algn="ctr"/>
            <a:r>
              <a:rPr lang="en-US" sz="3600" kern="10" dirty="0" smtClean="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Lombardic Narrow"/>
              </a:rPr>
              <a:t>Great Britain?</a:t>
            </a:r>
            <a:endParaRPr lang="en-US" sz="3600" kern="10" dirty="0">
              <a:ln w="19050">
                <a:solidFill>
                  <a:srgbClr val="993300"/>
                </a:solidFill>
                <a:round/>
                <a:headEnd/>
                <a:tailEnd/>
              </a:ln>
              <a:solidFill>
                <a:srgbClr val="003399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Lombardic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WordArt 2"/>
          <p:cNvSpPr>
            <a:spLocks noChangeArrowheads="1" noChangeShapeType="1" noTextEdit="1"/>
          </p:cNvSpPr>
          <p:nvPr/>
        </p:nvSpPr>
        <p:spPr bwMode="auto">
          <a:xfrm>
            <a:off x="1676400" y="1295400"/>
            <a:ext cx="7162800" cy="403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Lombardic Narrow"/>
              </a:rPr>
              <a:t>Responses to </a:t>
            </a:r>
          </a:p>
          <a:p>
            <a:pPr algn="ctr"/>
            <a:r>
              <a:rPr lang="en-US" sz="3600" kern="10" dirty="0" smtClean="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Lombardic Narrow"/>
              </a:rPr>
              <a:t>the new </a:t>
            </a:r>
          </a:p>
          <a:p>
            <a:pPr algn="ctr"/>
            <a:r>
              <a:rPr lang="en-US" sz="3600" kern="10" dirty="0" smtClean="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Lombardic Narrow"/>
              </a:rPr>
              <a:t>Industrial Revolution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2"/>
          <p:cNvSpPr txBox="1">
            <a:spLocks noChangeArrowheads="1"/>
          </p:cNvSpPr>
          <p:nvPr/>
        </p:nvSpPr>
        <p:spPr bwMode="auto">
          <a:xfrm>
            <a:off x="1676400" y="228600"/>
            <a:ext cx="7162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003399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rgbClr val="993300"/>
                </a:solidFill>
                <a:latin typeface="Lombardic Narrow" pitchFamily="2" charset="0"/>
              </a:rPr>
              <a:t>The Luddites: </a:t>
            </a:r>
            <a:r>
              <a:rPr lang="en-US" sz="4100" b="1">
                <a:solidFill>
                  <a:srgbClr val="993300"/>
                </a:solidFill>
                <a:latin typeface="Lombardic Narrow" pitchFamily="2" charset="0"/>
              </a:rPr>
              <a:t>1811-1816</a:t>
            </a:r>
            <a:r>
              <a:rPr lang="en-US" sz="4400" b="1">
                <a:solidFill>
                  <a:srgbClr val="993300"/>
                </a:solidFill>
                <a:latin typeface="Lombardic Narrow" pitchFamily="2" charset="0"/>
              </a:rPr>
              <a:t>  </a:t>
            </a:r>
          </a:p>
        </p:txBody>
      </p:sp>
      <p:pic>
        <p:nvPicPr>
          <p:cNvPr id="123907" name="Picture 3" descr="LudditesSmashingLoomLarge"/>
          <p:cNvPicPr>
            <a:picLocks noChangeAspect="1" noChangeArrowheads="1"/>
          </p:cNvPicPr>
          <p:nvPr/>
        </p:nvPicPr>
        <p:blipFill>
          <a:blip r:embed="rId3" cstate="print">
            <a:lum bright="12000" contrast="18000"/>
          </a:blip>
          <a:srcRect/>
          <a:stretch>
            <a:fillRect/>
          </a:stretch>
        </p:blipFill>
        <p:spPr bwMode="auto">
          <a:xfrm>
            <a:off x="3200400" y="1219200"/>
            <a:ext cx="4191000" cy="3919538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</p:spPr>
      </p:pic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1981200" y="5943600"/>
            <a:ext cx="6629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200">
                <a:solidFill>
                  <a:srgbClr val="D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Ned Ludd</a:t>
            </a:r>
            <a:r>
              <a:rPr lang="en-US" sz="22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[a mythical figure supposed to live in Sherwood Forest]</a:t>
            </a:r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1981200" y="5440363"/>
            <a:ext cx="66294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200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Attacks on the “frames” [power looms].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ext Box 2"/>
          <p:cNvSpPr txBox="1">
            <a:spLocks noChangeArrowheads="1"/>
          </p:cNvSpPr>
          <p:nvPr/>
        </p:nvSpPr>
        <p:spPr bwMode="auto">
          <a:xfrm>
            <a:off x="1676400" y="228600"/>
            <a:ext cx="71628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003399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600" b="1" dirty="0" smtClean="0">
                <a:solidFill>
                  <a:srgbClr val="993300"/>
                </a:solidFill>
                <a:latin typeface="Lombardic Narrow" pitchFamily="2" charset="0"/>
              </a:rPr>
              <a:t>Trade Union Movement</a:t>
            </a:r>
            <a:endParaRPr lang="en-US" sz="4600" b="1" dirty="0">
              <a:solidFill>
                <a:srgbClr val="993300"/>
              </a:solidFill>
              <a:latin typeface="Lombardic Narrow" pitchFamily="2" charset="0"/>
            </a:endParaRPr>
          </a:p>
        </p:txBody>
      </p:sp>
      <p:sp>
        <p:nvSpPr>
          <p:cNvPr id="167939" name="Text Box 3"/>
          <p:cNvSpPr txBox="1">
            <a:spLocks noChangeArrowheads="1"/>
          </p:cNvSpPr>
          <p:nvPr/>
        </p:nvSpPr>
        <p:spPr bwMode="auto">
          <a:xfrm>
            <a:off x="1828800" y="1190625"/>
            <a:ext cx="69342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98463" indent="-398463">
              <a:buClr>
                <a:srgbClr val="000066"/>
              </a:buClr>
              <a:buSzPct val="90000"/>
              <a:buFont typeface="Law &amp; Order" pitchFamily="2" charset="0"/>
              <a:buChar char="V"/>
            </a:pPr>
            <a:r>
              <a:rPr lang="en-US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Became legal in 1824 (after repeal of Combination Acts)</a:t>
            </a:r>
          </a:p>
          <a:p>
            <a:pPr marL="398463" indent="-398463">
              <a:buClr>
                <a:srgbClr val="000066"/>
              </a:buClr>
              <a:buSzPct val="90000"/>
            </a:pPr>
            <a:endParaRPr lang="en-US" dirty="0" smtClean="0">
              <a:solidFill>
                <a:srgbClr val="99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398463" indent="-398463">
              <a:buClr>
                <a:srgbClr val="000066"/>
              </a:buClr>
              <a:buSzPct val="90000"/>
              <a:buFont typeface="Law &amp; Order" pitchFamily="2" charset="0"/>
              <a:buChar char="V"/>
            </a:pPr>
            <a:r>
              <a:rPr lang="en-US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New associations formed by skilled laborers in # of new industries</a:t>
            </a:r>
          </a:p>
          <a:p>
            <a:pPr marL="398463" indent="-398463">
              <a:buClr>
                <a:srgbClr val="000066"/>
              </a:buClr>
              <a:buSzPct val="90000"/>
            </a:pPr>
            <a:endParaRPr lang="en-US" sz="2800" dirty="0" smtClean="0">
              <a:solidFill>
                <a:srgbClr val="99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398463" indent="-398463">
              <a:buClr>
                <a:srgbClr val="000066"/>
              </a:buClr>
              <a:buSzPct val="90000"/>
              <a:buFont typeface="Law &amp; Order" pitchFamily="2" charset="0"/>
              <a:buChar char="V"/>
            </a:pPr>
            <a:r>
              <a:rPr lang="en-US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Served two purposes</a:t>
            </a:r>
          </a:p>
          <a:p>
            <a:pPr marL="1371600" lvl="2" indent="-457200">
              <a:buClr>
                <a:srgbClr val="993300"/>
              </a:buClr>
              <a:buSzPct val="80000"/>
              <a:buFont typeface="PressWriter Symbols" pitchFamily="2" charset="2"/>
              <a:buChar char="×"/>
            </a:pPr>
            <a:r>
              <a:rPr lang="en-US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Preserve workers position by limited entry into their trade</a:t>
            </a:r>
          </a:p>
          <a:p>
            <a:pPr marL="1371600" lvl="2" indent="-457200">
              <a:buClr>
                <a:srgbClr val="993300"/>
              </a:buClr>
              <a:buSzPct val="80000"/>
              <a:buFont typeface="PressWriter Symbols" pitchFamily="2" charset="2"/>
              <a:buChar char="×"/>
            </a:pPr>
            <a:r>
              <a:rPr lang="en-US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Gain benefits from employers</a:t>
            </a:r>
          </a:p>
          <a:p>
            <a:pPr marL="1371600" lvl="2" indent="-457200">
              <a:buClr>
                <a:srgbClr val="993300"/>
              </a:buClr>
              <a:buSzPct val="80000"/>
            </a:pPr>
            <a:endParaRPr lang="en-US" dirty="0" smtClean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398463" indent="-398463">
              <a:buClr>
                <a:srgbClr val="000066"/>
              </a:buClr>
              <a:buSzPct val="90000"/>
              <a:buFont typeface="Law &amp; Order" pitchFamily="2" charset="0"/>
              <a:buChar char="V"/>
            </a:pPr>
            <a:r>
              <a:rPr lang="en-US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Willing to strike to obtain goals</a:t>
            </a:r>
          </a:p>
          <a:p>
            <a:pPr marL="398463" indent="-398463">
              <a:buClr>
                <a:srgbClr val="000066"/>
              </a:buClr>
              <a:buSzPct val="90000"/>
            </a:pPr>
            <a:endParaRPr lang="en-US" dirty="0" smtClean="0">
              <a:solidFill>
                <a:srgbClr val="99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398463" indent="-398463">
              <a:buClr>
                <a:srgbClr val="000066"/>
              </a:buClr>
              <a:buSzPct val="90000"/>
              <a:buFont typeface="Law &amp; Order" pitchFamily="2" charset="0"/>
              <a:buChar char="V"/>
            </a:pPr>
            <a:r>
              <a:rPr lang="en-US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National trade unions attempted but ultimately failed</a:t>
            </a:r>
            <a:endParaRPr lang="en-US" dirty="0">
              <a:solidFill>
                <a:srgbClr val="99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ext Box 2"/>
          <p:cNvSpPr txBox="1">
            <a:spLocks noChangeArrowheads="1"/>
          </p:cNvSpPr>
          <p:nvPr/>
        </p:nvSpPr>
        <p:spPr bwMode="auto">
          <a:xfrm>
            <a:off x="1676400" y="228600"/>
            <a:ext cx="71628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003399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600" b="1">
                <a:solidFill>
                  <a:srgbClr val="993300"/>
                </a:solidFill>
                <a:latin typeface="Lombardic Narrow" pitchFamily="2" charset="0"/>
              </a:rPr>
              <a:t>Government Response</a:t>
            </a:r>
          </a:p>
        </p:txBody>
      </p:sp>
      <p:sp>
        <p:nvSpPr>
          <p:cNvPr id="147459" name="Text Box 3"/>
          <p:cNvSpPr txBox="1">
            <a:spLocks noChangeArrowheads="1"/>
          </p:cNvSpPr>
          <p:nvPr/>
        </p:nvSpPr>
        <p:spPr bwMode="auto">
          <a:xfrm>
            <a:off x="1600200" y="1066800"/>
            <a:ext cx="7162800" cy="667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15938" indent="-515938">
              <a:buClr>
                <a:srgbClr val="744D26"/>
              </a:buClr>
              <a:buSzPct val="90000"/>
              <a:buFont typeface="Law &amp; Order" pitchFamily="2" charset="0"/>
              <a:buChar char="k"/>
            </a:pPr>
            <a:r>
              <a:rPr lang="en-US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Parliament forbids the employment of pauper children </a:t>
            </a: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(1802)</a:t>
            </a:r>
          </a:p>
          <a:p>
            <a:pPr marL="515938" indent="-515938">
              <a:buClr>
                <a:srgbClr val="744D26"/>
              </a:buClr>
              <a:buSzPct val="90000"/>
            </a:pPr>
            <a:endParaRPr lang="en-US" b="1" dirty="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515938" indent="-515938">
              <a:buClr>
                <a:srgbClr val="744D26"/>
              </a:buClr>
              <a:buSzPct val="90000"/>
              <a:buFont typeface="Law &amp; Order" pitchFamily="2" charset="0"/>
              <a:buChar char="k"/>
            </a:pPr>
            <a:r>
              <a:rPr lang="en-US" b="1" dirty="0" smtClean="0">
                <a:solidFill>
                  <a:srgbClr val="D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Sadler </a:t>
            </a:r>
            <a:r>
              <a:rPr lang="en-US" b="1" dirty="0">
                <a:solidFill>
                  <a:srgbClr val="D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Commission</a:t>
            </a:r>
            <a:r>
              <a:rPr lang="en-US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to look into</a:t>
            </a:r>
            <a:br>
              <a:rPr lang="en-US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working </a:t>
            </a:r>
            <a:r>
              <a:rPr lang="en-US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conditions</a:t>
            </a:r>
          </a:p>
          <a:p>
            <a:pPr marL="515938" indent="-515938">
              <a:buClr>
                <a:srgbClr val="744D26"/>
              </a:buClr>
              <a:buSzPct val="90000"/>
            </a:pPr>
            <a:endParaRPr lang="en-US" b="1" dirty="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1084263" lvl="1" indent="-277813">
              <a:buClr>
                <a:schemeClr val="tx2"/>
              </a:buClr>
              <a:buSzPct val="120000"/>
              <a:buFont typeface="Wingdings" pitchFamily="2" charset="2"/>
              <a:buChar char="§"/>
            </a:pPr>
            <a:r>
              <a:rPr lang="en-US" sz="2000" b="1" dirty="0">
                <a:solidFill>
                  <a:srgbClr val="D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Factory Act</a:t>
            </a:r>
            <a:r>
              <a:rPr lang="en-US" sz="20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[1833] </a:t>
            </a:r>
            <a:r>
              <a:rPr lang="en-US" sz="2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– </a:t>
            </a:r>
            <a:r>
              <a:rPr lang="en-US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limited working hours of children in factories; est. minimum age of 9.</a:t>
            </a:r>
          </a:p>
          <a:p>
            <a:pPr marL="1084263" lvl="1" indent="-277813">
              <a:buClr>
                <a:schemeClr val="tx2"/>
              </a:buClr>
              <a:buSzPct val="120000"/>
            </a:pPr>
            <a:endParaRPr lang="en-US" sz="2000" b="1" dirty="0" smtClean="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515938" indent="-515938">
              <a:buClr>
                <a:srgbClr val="744D26"/>
              </a:buClr>
              <a:buSzPct val="90000"/>
              <a:buFont typeface="Law &amp; Order" pitchFamily="2" charset="0"/>
              <a:buChar char="k"/>
            </a:pPr>
            <a:r>
              <a:rPr lang="en-US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Other important labor acts…</a:t>
            </a:r>
          </a:p>
          <a:p>
            <a:pPr marL="515938" indent="-515938">
              <a:buClr>
                <a:srgbClr val="744D26"/>
              </a:buClr>
              <a:buSzPct val="90000"/>
            </a:pPr>
            <a:endParaRPr lang="en-US" b="1" dirty="0" smtClean="0">
              <a:solidFill>
                <a:srgbClr val="D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1084263" lvl="1" indent="-277813">
              <a:buClr>
                <a:schemeClr val="tx2"/>
              </a:buClr>
              <a:buSzPct val="120000"/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D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Mines Act </a:t>
            </a:r>
            <a:r>
              <a:rPr lang="en-US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[1842] </a:t>
            </a:r>
            <a:r>
              <a:rPr lang="en-US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– women &amp; boys under 10 prohibited from working in mines</a:t>
            </a:r>
          </a:p>
          <a:p>
            <a:pPr marL="1084263" lvl="1" indent="-277813">
              <a:buClr>
                <a:schemeClr val="tx2"/>
              </a:buClr>
              <a:buSzPct val="120000"/>
            </a:pPr>
            <a:endParaRPr lang="en-US" sz="2000" b="1" dirty="0" smtClean="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1084263" lvl="1" indent="-277813">
              <a:buClr>
                <a:schemeClr val="tx2"/>
              </a:buClr>
              <a:buSzPct val="120000"/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D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Ten Hour Act </a:t>
            </a:r>
            <a:r>
              <a:rPr lang="en-US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[1847] </a:t>
            </a:r>
            <a:r>
              <a:rPr lang="en-US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– limited workday for women &amp; children</a:t>
            </a:r>
          </a:p>
          <a:p>
            <a:pPr marL="1084263" lvl="1" indent="-277813">
              <a:buClr>
                <a:schemeClr val="tx2"/>
              </a:buClr>
              <a:buSzPct val="120000"/>
            </a:pPr>
            <a:r>
              <a:rPr lang="en-US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en-US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endParaRPr lang="en-US" b="1" dirty="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515938" indent="-515938">
              <a:buClr>
                <a:srgbClr val="744D26"/>
              </a:buClr>
              <a:buSzPct val="90000"/>
            </a:pPr>
            <a:endParaRPr lang="en-US" sz="2800" dirty="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ext Box 2"/>
          <p:cNvSpPr txBox="1">
            <a:spLocks noChangeArrowheads="1"/>
          </p:cNvSpPr>
          <p:nvPr/>
        </p:nvSpPr>
        <p:spPr bwMode="auto">
          <a:xfrm>
            <a:off x="1676400" y="228600"/>
            <a:ext cx="71628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003399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600" b="1">
                <a:solidFill>
                  <a:srgbClr val="993300"/>
                </a:solidFill>
                <a:latin typeface="Lombardic Narrow" pitchFamily="2" charset="0"/>
              </a:rPr>
              <a:t>Government Response</a:t>
            </a:r>
          </a:p>
        </p:txBody>
      </p:sp>
      <p:sp>
        <p:nvSpPr>
          <p:cNvPr id="147459" name="Text Box 3"/>
          <p:cNvSpPr txBox="1">
            <a:spLocks noChangeArrowheads="1"/>
          </p:cNvSpPr>
          <p:nvPr/>
        </p:nvSpPr>
        <p:spPr bwMode="auto">
          <a:xfrm>
            <a:off x="1600200" y="1066800"/>
            <a:ext cx="7162800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15938" indent="-515938">
              <a:buClr>
                <a:srgbClr val="744D26"/>
              </a:buClr>
              <a:buSzPct val="90000"/>
            </a:pPr>
            <a:endParaRPr lang="en-US" b="1" dirty="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515938" indent="-515938">
              <a:buClr>
                <a:srgbClr val="744D26"/>
              </a:buClr>
              <a:buSzPct val="90000"/>
              <a:buFont typeface="Law &amp; Order" pitchFamily="2" charset="0"/>
              <a:buChar char="k"/>
            </a:pPr>
            <a:r>
              <a:rPr lang="en-US" b="1" dirty="0" smtClean="0">
                <a:solidFill>
                  <a:srgbClr val="D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Reform Bill</a:t>
            </a: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[1832] </a:t>
            </a:r>
          </a:p>
          <a:p>
            <a:pPr marL="1084263" lvl="1" indent="-277813">
              <a:buClr>
                <a:schemeClr val="tx1"/>
              </a:buClr>
              <a:buSzPct val="120000"/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Broadens the vote for the cities</a:t>
            </a:r>
          </a:p>
          <a:p>
            <a:pPr marL="1084263" lvl="1" indent="-277813">
              <a:buClr>
                <a:schemeClr val="tx1"/>
              </a:buClr>
              <a:buSzPct val="120000"/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Industrial middle-class now represented</a:t>
            </a:r>
          </a:p>
          <a:p>
            <a:pPr marL="1084263" lvl="1" indent="-277813">
              <a:buClr>
                <a:schemeClr val="tx1"/>
              </a:buClr>
              <a:buSzPct val="120000"/>
            </a:pPr>
            <a:endParaRPr lang="en-US" dirty="0" smtClean="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515938" indent="-515938">
              <a:buClr>
                <a:srgbClr val="744D26"/>
              </a:buClr>
              <a:buSzPct val="90000"/>
              <a:buFont typeface="Law &amp; Order" pitchFamily="2" charset="0"/>
              <a:buChar char="k"/>
            </a:pPr>
            <a:r>
              <a:rPr lang="en-US" b="1" dirty="0" smtClean="0">
                <a:solidFill>
                  <a:srgbClr val="D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New Poor Law</a:t>
            </a:r>
            <a:r>
              <a:rPr lang="en-US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[1834] – indoor relief</a:t>
            </a:r>
            <a:r>
              <a:rPr lang="en-US" sz="28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</a:p>
          <a:p>
            <a:pPr marL="1084263" lvl="1" indent="-277813">
              <a:buClr>
                <a:schemeClr val="tx1"/>
              </a:buClr>
              <a:buSzPct val="120000"/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Est. poor workhouses.</a:t>
            </a:r>
          </a:p>
          <a:p>
            <a:pPr marL="1084263" lvl="1" indent="-277813">
              <a:buClr>
                <a:schemeClr val="tx1"/>
              </a:buClr>
              <a:buSzPct val="120000"/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Assumption that poor were responsible for their condition</a:t>
            </a:r>
          </a:p>
          <a:p>
            <a:pPr marL="1084263" lvl="1" indent="-277813">
              <a:buClr>
                <a:schemeClr val="tx1"/>
              </a:buClr>
              <a:buSzPct val="120000"/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Families separated, forced to work &amp; fed dreadful food</a:t>
            </a:r>
            <a:r>
              <a:rPr lang="en-US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en-US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endParaRPr lang="en-US" b="1" dirty="0" smtClean="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515938" indent="-515938">
              <a:buClr>
                <a:srgbClr val="744D26"/>
              </a:buClr>
              <a:buSzPct val="90000"/>
              <a:buFont typeface="Law &amp; Order" pitchFamily="2" charset="0"/>
              <a:buChar char="k"/>
            </a:pPr>
            <a:r>
              <a:rPr lang="en-US" b="1" dirty="0" smtClean="0">
                <a:solidFill>
                  <a:srgbClr val="D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Public Health Law </a:t>
            </a: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[1846]</a:t>
            </a:r>
          </a:p>
          <a:p>
            <a:pPr marL="1084263" lvl="1" indent="-277813">
              <a:buClr>
                <a:schemeClr val="tx1"/>
              </a:buClr>
              <a:buSzPct val="120000"/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Based on 1842 report by Edwin Chadwick</a:t>
            </a:r>
          </a:p>
          <a:p>
            <a:pPr marL="1084263" lvl="1" indent="-277813">
              <a:buClr>
                <a:schemeClr val="tx1"/>
              </a:buClr>
              <a:buSzPct val="120000"/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Created national health board</a:t>
            </a:r>
          </a:p>
          <a:p>
            <a:pPr marL="1084263" lvl="1" indent="-277813">
              <a:buClr>
                <a:schemeClr val="tx1"/>
              </a:buClr>
              <a:buSzPct val="120000"/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Gave cities authority to build sanitary systems</a:t>
            </a:r>
            <a:r>
              <a:rPr lang="en-US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en-US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Text Box 2"/>
          <p:cNvSpPr txBox="1">
            <a:spLocks noChangeArrowheads="1"/>
          </p:cNvSpPr>
          <p:nvPr/>
        </p:nvSpPr>
        <p:spPr bwMode="auto">
          <a:xfrm>
            <a:off x="1676400" y="349250"/>
            <a:ext cx="71628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003399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600" b="1">
                <a:solidFill>
                  <a:srgbClr val="993300"/>
                </a:solidFill>
                <a:latin typeface="Lombardic Narrow" pitchFamily="2" charset="0"/>
              </a:rPr>
              <a:t>British Reform Bills</a:t>
            </a:r>
          </a:p>
        </p:txBody>
      </p:sp>
      <p:pic>
        <p:nvPicPr>
          <p:cNvPr id="172035" name="Picture 3" descr="chart-British reforms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/>
          <a:stretch>
            <a:fillRect/>
          </a:stretch>
        </p:blipFill>
        <p:spPr bwMode="auto">
          <a:xfrm>
            <a:off x="2133600" y="1447800"/>
            <a:ext cx="6172200" cy="4629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ext Box 2"/>
          <p:cNvSpPr txBox="1">
            <a:spLocks noChangeArrowheads="1"/>
          </p:cNvSpPr>
          <p:nvPr/>
        </p:nvSpPr>
        <p:spPr bwMode="auto">
          <a:xfrm>
            <a:off x="1371600" y="1676400"/>
            <a:ext cx="32766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003399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993300"/>
                </a:solidFill>
                <a:latin typeface="Lombardic Narrow" pitchFamily="2" charset="0"/>
              </a:rPr>
              <a:t>Industrial Great Britain</a:t>
            </a:r>
            <a:endParaRPr lang="en-US" sz="5400" b="1" dirty="0">
              <a:solidFill>
                <a:srgbClr val="993300"/>
              </a:solidFill>
              <a:latin typeface="Lombardic Narrow" pitchFamily="2" charset="0"/>
            </a:endParaRPr>
          </a:p>
        </p:txBody>
      </p:sp>
      <p:pic>
        <p:nvPicPr>
          <p:cNvPr id="4" name="Picture 2" descr="E:\Media\Image_Library\chapter20\20M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-108488"/>
            <a:ext cx="4267200" cy="6966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ext Box 2"/>
          <p:cNvSpPr txBox="1">
            <a:spLocks noChangeArrowheads="1"/>
          </p:cNvSpPr>
          <p:nvPr/>
        </p:nvSpPr>
        <p:spPr bwMode="auto">
          <a:xfrm>
            <a:off x="1752600" y="304800"/>
            <a:ext cx="7162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003399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smtClean="0">
                <a:solidFill>
                  <a:srgbClr val="993300"/>
                </a:solidFill>
                <a:latin typeface="Lombardic Narrow" pitchFamily="2" charset="0"/>
              </a:rPr>
              <a:t>Why Britain? </a:t>
            </a:r>
            <a:endParaRPr lang="en-US" sz="4800" b="1" dirty="0">
              <a:solidFill>
                <a:srgbClr val="993300"/>
              </a:solidFill>
              <a:latin typeface="Lombardic Narrow" pitchFamily="2" charset="0"/>
            </a:endParaRPr>
          </a:p>
        </p:txBody>
      </p:sp>
      <p:sp>
        <p:nvSpPr>
          <p:cNvPr id="144387" name="Text Box 3"/>
          <p:cNvSpPr txBox="1">
            <a:spLocks noChangeArrowheads="1"/>
          </p:cNvSpPr>
          <p:nvPr/>
        </p:nvSpPr>
        <p:spPr bwMode="auto">
          <a:xfrm>
            <a:off x="1447800" y="1143000"/>
            <a:ext cx="7391400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65138" indent="-465138">
              <a:buClr>
                <a:srgbClr val="744D26"/>
              </a:buClr>
              <a:buSzPct val="90000"/>
              <a:buFont typeface="Carta-Normal" pitchFamily="2" charset="0"/>
              <a:buChar char="ù"/>
            </a:pPr>
            <a:r>
              <a:rPr lang="en-US" sz="2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Highly productive &amp; innovative farmers </a:t>
            </a:r>
            <a:r>
              <a:rPr lang="en-US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(Agricultural Revolution)</a:t>
            </a:r>
          </a:p>
          <a:p>
            <a:pPr marL="465138" indent="-465138">
              <a:buClr>
                <a:srgbClr val="744D26"/>
              </a:buClr>
              <a:buSzPct val="90000"/>
              <a:buFont typeface="Carta-Normal" pitchFamily="2" charset="0"/>
              <a:buChar char="ù"/>
            </a:pPr>
            <a:r>
              <a:rPr lang="en-US" sz="2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National bank </a:t>
            </a:r>
            <a:r>
              <a:rPr lang="en-US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(supplied credit)</a:t>
            </a:r>
          </a:p>
          <a:p>
            <a:pPr marL="465138" indent="-465138">
              <a:buClr>
                <a:srgbClr val="744D26"/>
              </a:buClr>
              <a:buSzPct val="90000"/>
              <a:buFont typeface="Carta-Normal" pitchFamily="2" charset="0"/>
              <a:buChar char="ù"/>
            </a:pPr>
            <a:r>
              <a:rPr lang="en-US" sz="2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Substantial natural &amp; mineral resources </a:t>
            </a:r>
            <a:r>
              <a:rPr lang="en-US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(coal &amp; iron)</a:t>
            </a:r>
          </a:p>
          <a:p>
            <a:pPr marL="465138" indent="-465138">
              <a:buClr>
                <a:srgbClr val="744D26"/>
              </a:buClr>
              <a:buSzPct val="90000"/>
              <a:buFont typeface="Carta-Normal" pitchFamily="2" charset="0"/>
              <a:buChar char="ù"/>
            </a:pPr>
            <a:r>
              <a:rPr lang="en-US" sz="2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Plentiful rivers &amp; well-developed system of canals</a:t>
            </a:r>
          </a:p>
          <a:p>
            <a:pPr marL="465138" indent="-465138">
              <a:buClr>
                <a:srgbClr val="744D26"/>
              </a:buClr>
              <a:buSzPct val="90000"/>
              <a:buFont typeface="Carta-Normal" pitchFamily="2" charset="0"/>
              <a:buChar char="ù"/>
            </a:pPr>
            <a:r>
              <a:rPr lang="en-US" sz="2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Stable political life </a:t>
            </a:r>
            <a:r>
              <a:rPr lang="en-US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(after 1688)</a:t>
            </a:r>
          </a:p>
          <a:p>
            <a:pPr marL="465138" indent="-465138">
              <a:buClr>
                <a:srgbClr val="744D26"/>
              </a:buClr>
              <a:buSzPct val="90000"/>
              <a:buFont typeface="Carta-Normal" pitchFamily="2" charset="0"/>
              <a:buChar char="ù"/>
            </a:pPr>
            <a:r>
              <a:rPr lang="en-US" sz="2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Mobile labor force </a:t>
            </a:r>
            <a:r>
              <a:rPr lang="en-US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(due to enclosure)</a:t>
            </a:r>
            <a:endParaRPr lang="en-US" sz="26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465138" indent="-465138">
              <a:buClr>
                <a:srgbClr val="744D26"/>
              </a:buClr>
              <a:buSzPct val="90000"/>
              <a:buFont typeface="Carta-Normal" pitchFamily="2" charset="0"/>
              <a:buChar char="ù"/>
            </a:pPr>
            <a:r>
              <a:rPr lang="en-US" sz="26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Colonial empire </a:t>
            </a:r>
            <a:r>
              <a:rPr lang="en-US" sz="2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(wealth + markets)</a:t>
            </a:r>
          </a:p>
          <a:p>
            <a:pPr marL="465138" indent="-465138">
              <a:buClr>
                <a:srgbClr val="744D26"/>
              </a:buClr>
              <a:buSzPct val="90000"/>
              <a:buFont typeface="Carta-Normal" pitchFamily="2" charset="0"/>
              <a:buChar char="ù"/>
            </a:pPr>
            <a:r>
              <a:rPr lang="en-US" sz="2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Patent System</a:t>
            </a:r>
            <a:r>
              <a:rPr lang="en-US" sz="26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2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26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2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William Rosen (historian)</a:t>
            </a:r>
            <a:endParaRPr lang="en-US" sz="28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4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4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WordArt 2"/>
          <p:cNvSpPr>
            <a:spLocks noChangeArrowheads="1" noChangeShapeType="1" noTextEdit="1"/>
          </p:cNvSpPr>
          <p:nvPr/>
        </p:nvSpPr>
        <p:spPr bwMode="auto">
          <a:xfrm>
            <a:off x="2286000" y="1066800"/>
            <a:ext cx="5562600" cy="434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Lombardic Narrow"/>
              </a:rPr>
              <a:t>From Cottage</a:t>
            </a:r>
          </a:p>
          <a:p>
            <a:pPr algn="ctr"/>
            <a:r>
              <a:rPr lang="en-US" sz="3600" kern="10" dirty="0" smtClean="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Lombardic Narrow"/>
              </a:rPr>
              <a:t>to </a:t>
            </a:r>
          </a:p>
          <a:p>
            <a:pPr algn="ctr"/>
            <a:r>
              <a:rPr lang="en-US" sz="3600" kern="10" dirty="0" smtClean="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Lombardic Narrow"/>
              </a:rPr>
              <a:t>Factory</a:t>
            </a:r>
            <a:endParaRPr lang="en-US" sz="3600" kern="10" dirty="0">
              <a:ln w="19050">
                <a:solidFill>
                  <a:srgbClr val="993300"/>
                </a:solidFill>
                <a:round/>
                <a:headEnd/>
                <a:tailEnd/>
              </a:ln>
              <a:solidFill>
                <a:srgbClr val="003399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Lombardic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ext Box 2"/>
          <p:cNvSpPr txBox="1">
            <a:spLocks noChangeArrowheads="1"/>
          </p:cNvSpPr>
          <p:nvPr/>
        </p:nvSpPr>
        <p:spPr bwMode="auto">
          <a:xfrm>
            <a:off x="1600200" y="457200"/>
            <a:ext cx="7162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003399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smtClean="0">
                <a:solidFill>
                  <a:srgbClr val="993300"/>
                </a:solidFill>
                <a:latin typeface="Lombardic Narrow" pitchFamily="2" charset="0"/>
              </a:rPr>
              <a:t>Enclosed Fields:</a:t>
            </a:r>
            <a:endParaRPr lang="en-US" sz="4000" b="1" dirty="0">
              <a:solidFill>
                <a:srgbClr val="993300"/>
              </a:solidFill>
              <a:latin typeface="Lombardic Narrow" pitchFamily="2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/>
          <a:stretch>
            <a:fillRect/>
          </a:stretch>
        </p:blipFill>
        <p:spPr bwMode="auto">
          <a:xfrm>
            <a:off x="2514600" y="1219200"/>
            <a:ext cx="5243513" cy="5297487"/>
          </a:xfrm>
          <a:prstGeom prst="rect">
            <a:avLst/>
          </a:prstGeom>
          <a:noFill/>
          <a:ln w="9525">
            <a:solidFill>
              <a:srgbClr val="0046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ext Box 2"/>
          <p:cNvSpPr txBox="1">
            <a:spLocks noChangeArrowheads="1"/>
          </p:cNvSpPr>
          <p:nvPr/>
        </p:nvSpPr>
        <p:spPr bwMode="auto">
          <a:xfrm>
            <a:off x="1371600" y="457200"/>
            <a:ext cx="7772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003399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993300"/>
                </a:solidFill>
                <a:latin typeface="Lombardic Narrow" pitchFamily="2" charset="0"/>
              </a:rPr>
              <a:t>Cottage Industry </a:t>
            </a:r>
            <a:r>
              <a:rPr lang="en-US" sz="3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3200" b="1" dirty="0" smtClean="0">
                <a:solidFill>
                  <a:srgbClr val="993300"/>
                </a:solidFill>
                <a:latin typeface="Lombardic Narrow" pitchFamily="2" charset="0"/>
              </a:rPr>
              <a:t>supplemental income </a:t>
            </a:r>
            <a:endParaRPr lang="en-US" sz="3200" b="1" dirty="0">
              <a:solidFill>
                <a:srgbClr val="993300"/>
              </a:solidFill>
              <a:latin typeface="Lombardic Narrow" pitchFamily="2" charset="0"/>
            </a:endParaRPr>
          </a:p>
        </p:txBody>
      </p:sp>
      <p:pic>
        <p:nvPicPr>
          <p:cNvPr id="5" name="Picture 2" descr="CottageWeav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447800"/>
            <a:ext cx="7543800" cy="4914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2047</TotalTime>
  <Words>851</Words>
  <Application>Microsoft Office PowerPoint</Application>
  <PresentationFormat>On-screen Show (4:3)</PresentationFormat>
  <Paragraphs>258</Paragraphs>
  <Slides>45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6" baseType="lpstr">
      <vt:lpstr>Arial</vt:lpstr>
      <vt:lpstr>Lombardic Narrow</vt:lpstr>
      <vt:lpstr>Comic Sans MS</vt:lpstr>
      <vt:lpstr>Carta-Normal</vt:lpstr>
      <vt:lpstr>Wingdings</vt:lpstr>
      <vt:lpstr>PressWriter Symbols</vt:lpstr>
      <vt:lpstr>DavysOtherDingbats</vt:lpstr>
      <vt:lpstr>Even More Dings JL</vt:lpstr>
      <vt:lpstr>Law &amp; Order</vt:lpstr>
      <vt:lpstr>Calibri</vt:lpstr>
      <vt:lpstr>Blank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</vt:vector>
  </TitlesOfParts>
  <Company>Horace Greeley HS     CHappaqua, 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Industrial Revolution</dc:title>
  <dc:creator>Susan M. Pojer</dc:creator>
  <cp:lastModifiedBy>Alex Ott</cp:lastModifiedBy>
  <cp:revision>216</cp:revision>
  <cp:lastPrinted>1601-01-01T00:00:00Z</cp:lastPrinted>
  <dcterms:created xsi:type="dcterms:W3CDTF">2004-02-06T00:57:13Z</dcterms:created>
  <dcterms:modified xsi:type="dcterms:W3CDTF">2016-01-28T14:45:40Z</dcterms:modified>
</cp:coreProperties>
</file>