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58" r:id="rId9"/>
    <p:sldId id="260" r:id="rId10"/>
    <p:sldId id="262" r:id="rId11"/>
    <p:sldId id="293" r:id="rId12"/>
    <p:sldId id="294" r:id="rId13"/>
    <p:sldId id="295" r:id="rId14"/>
    <p:sldId id="296" r:id="rId15"/>
    <p:sldId id="297" r:id="rId16"/>
    <p:sldId id="298" r:id="rId17"/>
    <p:sldId id="263" r:id="rId18"/>
    <p:sldId id="266" r:id="rId19"/>
    <p:sldId id="268" r:id="rId20"/>
    <p:sldId id="269" r:id="rId21"/>
    <p:sldId id="272" r:id="rId22"/>
    <p:sldId id="286" r:id="rId23"/>
    <p:sldId id="285" r:id="rId24"/>
    <p:sldId id="26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B7DB933-AA04-4694-A661-F936C3CBA1F6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5A070D-A0EC-42DC-B535-8E88D1E0B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5A376F-2C1E-4227-95E3-A5096145DEF7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BCC3CE-FBD8-4753-AEEF-C312D7067324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C0A08-B58D-430F-9A31-A358E5292F72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2248A1-03BD-4055-AD0C-62972D42B080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1D986D-D346-4E17-8EC8-780D68054785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BFD3B6-8AB5-4BDE-AF59-4939B1B7E3F2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CAA2F1-0C92-4488-BB6C-43A0DF253DA5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2C5FEB-826E-4E1E-BA97-FF2EDCA8724E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C6ADA7-F995-4322-A076-BCE107AA830D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23CDC4-C778-4DAD-A65E-8ABE4E28A280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8C7A2198-AEB4-4875-8CB2-1D8A92E5A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2050A-E785-4539-A1B7-5A09585AD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29D40-6307-4F2C-A66A-9BE95C7A1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DDED-029E-419B-ACA4-C78F8EEFE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D2244782-26A8-4499-B65D-0C33E4145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1F45A-0059-45D9-ACE9-BD3D1BC67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4CBB0-4BF1-46A3-917B-3BD665FEEC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39360-6B4B-47CC-9093-3ABEE85232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E270A-EF31-42FF-992C-1DB60CEDB3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FEC80-9C1B-4E15-AF90-DEC1F060F5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BB117-0581-40EA-8100-E4CB819FC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1F3AC5-303B-451E-8076-8026B4D0E9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Interwar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1919-1939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8534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4" name="Picture 2" descr="http://1.bp.blogspot.com/-7ustdOG8XZk/UGcULy7nbVI/AAAAAAAACtA/7TUQcpCfD5E/s640/Fascist_Headquarters_-_1934-774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572000" cy="3164681"/>
          </a:xfrm>
          <a:prstGeom prst="rect">
            <a:avLst/>
          </a:prstGeom>
          <a:noFill/>
        </p:spPr>
      </p:pic>
      <p:pic>
        <p:nvPicPr>
          <p:cNvPr id="59396" name="Picture 4" descr="http://4.bp.blogspot.com/-s-2LRw_8UR4/UGcYEtzHNBI/AAAAAAAACtY/fWOcJllbgq8/s320/mussolini_propaganda_poster-rd24d2c60b23848db9c493d11a55f1b26_2bgic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2105025" cy="3048001"/>
          </a:xfrm>
          <a:prstGeom prst="rect">
            <a:avLst/>
          </a:prstGeom>
          <a:noFill/>
        </p:spPr>
      </p:pic>
      <p:pic>
        <p:nvPicPr>
          <p:cNvPr id="59398" name="Picture 6" descr="http://3.bp.blogspot.com/-Rfc0EKifS5k/UGcVu4KJtiI/AAAAAAAACtI/QhNCqxfNenM/s1600/highres_30009971+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990600"/>
            <a:ext cx="2117925" cy="2895600"/>
          </a:xfrm>
          <a:prstGeom prst="rect">
            <a:avLst/>
          </a:prstGeom>
          <a:noFill/>
        </p:spPr>
      </p:pic>
      <p:pic>
        <p:nvPicPr>
          <p:cNvPr id="59400" name="Picture 8" descr="http://1.bp.blogspot.com/-wjKLvwmMyRw/UF4KT7S45FI/AAAAAAAACao/9kM9CSNcsC0/s640/soviet02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191000"/>
            <a:ext cx="3429000" cy="2502098"/>
          </a:xfrm>
          <a:prstGeom prst="rect">
            <a:avLst/>
          </a:prstGeom>
          <a:noFill/>
        </p:spPr>
      </p:pic>
      <p:pic>
        <p:nvPicPr>
          <p:cNvPr id="59402" name="Picture 10" descr="http://4.bp.blogspot.com/-Hjo7M8uVFQk/UxZV3BnXuTI/AAAAAAAAA90/art5-x-fG5I/s1600/_46611240_newspaper_getty5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191000"/>
            <a:ext cx="42672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Short-term Effects of the Great Depression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Millions</a:t>
            </a:r>
            <a:r>
              <a:rPr lang="en-US" sz="3200" dirty="0" smtClean="0"/>
              <a:t> become </a:t>
            </a:r>
            <a:r>
              <a:rPr lang="en-US" sz="3200" dirty="0" smtClean="0">
                <a:solidFill>
                  <a:srgbClr val="C00000"/>
                </a:solidFill>
              </a:rPr>
              <a:t>unemployed worldwide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Businesses go bankrupt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Governments take emergency measures to protect their economies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Citizens</a:t>
            </a:r>
            <a:r>
              <a:rPr lang="en-US" sz="3200" dirty="0" smtClean="0"/>
              <a:t> lose faith in </a:t>
            </a:r>
            <a:r>
              <a:rPr lang="en-US" sz="3200" dirty="0" smtClean="0">
                <a:solidFill>
                  <a:srgbClr val="C00000"/>
                </a:solidFill>
              </a:rPr>
              <a:t>capitalism, democracy, and the banking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Some nations turn toward authoritarian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4488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The Democratic </a:t>
            </a:r>
            <a:r>
              <a:rPr lang="en-US" sz="4000" b="1" dirty="0" smtClean="0"/>
              <a:t>States: </a:t>
            </a:r>
            <a:r>
              <a:rPr lang="en-US" sz="4000" b="1" dirty="0" smtClean="0">
                <a:solidFill>
                  <a:srgbClr val="C00000"/>
                </a:solidFill>
              </a:rPr>
              <a:t>Great Britain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Loss of overseas markets and unemployment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Liberals under Lloyd George falter while </a:t>
            </a:r>
            <a:r>
              <a:rPr lang="en-US" dirty="0" err="1" smtClean="0"/>
              <a:t>Labour</a:t>
            </a:r>
            <a:r>
              <a:rPr lang="en-US" dirty="0" smtClean="0"/>
              <a:t> Party gains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dirty="0" err="1" smtClean="0"/>
              <a:t>Labour</a:t>
            </a:r>
            <a:r>
              <a:rPr lang="en-US" dirty="0" smtClean="0"/>
              <a:t>-Liberal Coalition’s short reign under MacDonald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Conservatives under Baldwin 1925-1929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Depression ousts Baldwin and </a:t>
            </a:r>
            <a:r>
              <a:rPr lang="en-US" dirty="0" err="1" smtClean="0"/>
              <a:t>Labour</a:t>
            </a:r>
            <a:r>
              <a:rPr lang="en-US" dirty="0" smtClean="0"/>
              <a:t> takes helm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dirty="0" err="1" smtClean="0"/>
              <a:t>Labour</a:t>
            </a:r>
            <a:r>
              <a:rPr lang="en-US" dirty="0" smtClean="0"/>
              <a:t> Party failed to solve problems; coalition “National Government” takes over 1931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Coalition claimed credit for prosperity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</a:pPr>
            <a:r>
              <a:rPr lang="en-US" b="1" dirty="0" smtClean="0">
                <a:solidFill>
                  <a:srgbClr val="C00000"/>
                </a:solidFill>
              </a:rPr>
              <a:t>John Maynard Keynes (1883-1946) - economist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</a:rPr>
              <a:t>Keynes says the government should create jobs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</a:rPr>
              <a:t>Government should spend even if in debt – to stimulate economy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</a:rPr>
              <a:t>Ignored by government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The Democratic States: </a:t>
            </a:r>
            <a:r>
              <a:rPr lang="en-US" sz="4000" b="1" dirty="0" smtClean="0">
                <a:solidFill>
                  <a:srgbClr val="C00000"/>
                </a:solidFill>
              </a:rPr>
              <a:t>France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46609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Was the strongest power in Europe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Poincare and the National Bloc 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Ruhr Valley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fiasco (Assignment)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Cartel of the Left: socialists and radicals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Poincare’s return and the Depression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Government volatility: could not solve financial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Popular Front of socialists, radicals and communists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chemeClr val="tx1"/>
                </a:solidFill>
              </a:rPr>
              <a:t>Reaction to threat of fascism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chemeClr val="tx1"/>
                </a:solidFill>
              </a:rPr>
              <a:t>Leon Blum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chemeClr val="tx1"/>
                </a:solidFill>
              </a:rPr>
              <a:t>French “New Deal”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chemeClr val="tx1"/>
                </a:solidFill>
              </a:rPr>
              <a:t>Takes World War II to end the depression</a:t>
            </a:r>
          </a:p>
        </p:txBody>
      </p:sp>
      <p:pic>
        <p:nvPicPr>
          <p:cNvPr id="22531" name="Picture 2" descr="http://www.amitm.com/thecon/poin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0"/>
            <a:ext cx="1231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http://renovaction06.files.wordpress.com/2007/07/1936_leon_bl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343400"/>
            <a:ext cx="28956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324600" y="6334125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/>
              <a:t>Raymond Poincare (L) Leon Blum and his Popular Front (R)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The Democratic States </a:t>
            </a:r>
            <a:r>
              <a:rPr lang="en-US" sz="2400" b="1" dirty="0" smtClean="0"/>
              <a:t>(cont)</a:t>
            </a:r>
            <a:endParaRPr lang="en-US" sz="4000" b="1" dirty="0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69225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Scandinavian States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Socialist parties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Expanded social services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High taxes and large bureaucracies</a:t>
            </a:r>
          </a:p>
          <a:p>
            <a:pPr eaLnBrk="1" hangingPunct="1"/>
            <a:r>
              <a:rPr lang="en-US" sz="2800" dirty="0" smtClean="0"/>
              <a:t>The United States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Herbert Hoover, (1929-1933)</a:t>
            </a:r>
          </a:p>
          <a:p>
            <a:pPr lvl="2" eaLnBrk="1" hangingPunct="1"/>
            <a:r>
              <a:rPr lang="en-US" dirty="0" smtClean="0"/>
              <a:t>Great Depression: Stock Market crash/15 million unemployed</a:t>
            </a:r>
          </a:p>
          <a:p>
            <a:pPr lvl="2" eaLnBrk="1" hangingPunct="1"/>
            <a:r>
              <a:rPr lang="en-US" dirty="0" smtClean="0"/>
              <a:t>No unemployment or poor relief</a:t>
            </a:r>
          </a:p>
          <a:p>
            <a:pPr lvl="1" eaLnBrk="1" hangingPunct="1"/>
            <a:r>
              <a:rPr lang="en-US" sz="2300" dirty="0" smtClean="0">
                <a:solidFill>
                  <a:schemeClr val="tx1"/>
                </a:solidFill>
              </a:rPr>
              <a:t>Franklin D. Roosevelt, (1933-1945)</a:t>
            </a:r>
          </a:p>
          <a:p>
            <a:pPr lvl="2" eaLnBrk="1" hangingPunct="1"/>
            <a:r>
              <a:rPr lang="en-US" sz="2000" dirty="0" smtClean="0"/>
              <a:t>New Deal</a:t>
            </a:r>
          </a:p>
          <a:p>
            <a:pPr lvl="2" eaLnBrk="1" hangingPunct="1"/>
            <a:r>
              <a:rPr lang="en-US" sz="2000" dirty="0" smtClean="0"/>
              <a:t>Public Works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The Colonial </a:t>
            </a:r>
            <a:r>
              <a:rPr lang="en-US" sz="4000" b="1" dirty="0" smtClean="0"/>
              <a:t>Empires: </a:t>
            </a:r>
            <a:r>
              <a:rPr lang="en-US" sz="2700" b="1" dirty="0" smtClean="0">
                <a:solidFill>
                  <a:srgbClr val="C00000"/>
                </a:solidFill>
              </a:rPr>
              <a:t>Middle East and India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066800"/>
            <a:ext cx="7467600" cy="57912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GB and France tried to maintain their colonial empires, but Depression opened door to change in Middle East, India and Africa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Middle East</a:t>
            </a:r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Turkey, Iran, Saudi </a:t>
            </a:r>
            <a:r>
              <a:rPr lang="en-US" sz="2000" dirty="0" smtClean="0"/>
              <a:t>Arabia and Iraq gain independence while Euros maintain control of Syria, Lebanon, Jordan and Palestine</a:t>
            </a:r>
            <a:endParaRPr lang="en-US" sz="2000" dirty="0"/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Colonel Mustafa </a:t>
            </a:r>
            <a:r>
              <a:rPr lang="en-US" dirty="0" err="1" smtClean="0"/>
              <a:t>Kemal</a:t>
            </a:r>
            <a:r>
              <a:rPr lang="en-US" dirty="0" smtClean="0"/>
              <a:t> – “Ataturk”</a:t>
            </a:r>
          </a:p>
          <a:p>
            <a:pPr lvl="2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Republic of Turkey, 1923: westernized!</a:t>
            </a:r>
          </a:p>
          <a:p>
            <a:pPr lvl="2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Secular republic: Islamic control of politics ends; women given rights</a:t>
            </a:r>
            <a:endParaRPr lang="en-US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India</a:t>
            </a:r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Mahatma (“great soul”) </a:t>
            </a:r>
            <a:r>
              <a:rPr lang="en-US" sz="2000" dirty="0"/>
              <a:t>Gandhi</a:t>
            </a:r>
          </a:p>
          <a:p>
            <a:pPr lvl="2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Push for Indian independence and improved conditions for poor</a:t>
            </a:r>
          </a:p>
          <a:p>
            <a:pPr lvl="2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peaceful </a:t>
            </a:r>
            <a:r>
              <a:rPr lang="en-US" sz="1800" dirty="0"/>
              <a:t>policy of civil </a:t>
            </a:r>
            <a:r>
              <a:rPr lang="en-US" sz="1800" dirty="0" smtClean="0"/>
              <a:t>disobedience</a:t>
            </a:r>
          </a:p>
          <a:p>
            <a:pPr lvl="2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GB grants internal self-government in 1935, but not independence</a:t>
            </a:r>
            <a:endParaRPr lang="en-US" sz="1800" dirty="0"/>
          </a:p>
        </p:txBody>
      </p:sp>
      <p:pic>
        <p:nvPicPr>
          <p:cNvPr id="24579" name="Picture 2" descr="http://z.about.com/d/journalism/1/0/i/-/-/-/atatu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1676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englishnews.mywebdunia.com/images/gand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6200"/>
            <a:ext cx="17510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239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The Colonial Empires: </a:t>
            </a:r>
            <a:r>
              <a:rPr lang="en-US" sz="4000" b="1" dirty="0" smtClean="0">
                <a:solidFill>
                  <a:srgbClr val="C00000"/>
                </a:solidFill>
              </a:rPr>
              <a:t>Africa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73914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200" dirty="0"/>
              <a:t>After World War I, </a:t>
            </a:r>
            <a:r>
              <a:rPr lang="en-US" sz="2200" dirty="0" smtClean="0"/>
              <a:t> Africa </a:t>
            </a:r>
            <a:r>
              <a:rPr lang="en-US" sz="2200" dirty="0"/>
              <a:t>became more politically active</a:t>
            </a:r>
          </a:p>
          <a:p>
            <a:pPr eaLnBrk="1" hangingPunct="1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200" dirty="0"/>
              <a:t>Protest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British Nigeria in 1929: women’s protest over high taxes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Brits kill 50 women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i="1" dirty="0" smtClean="0">
                <a:solidFill>
                  <a:schemeClr val="tx1"/>
                </a:solidFill>
              </a:rPr>
              <a:t>Did</a:t>
            </a:r>
            <a:r>
              <a:rPr lang="en-US" sz="2200" dirty="0" smtClean="0">
                <a:solidFill>
                  <a:schemeClr val="tx1"/>
                </a:solidFill>
              </a:rPr>
              <a:t> prompt reform – too little too late:  these areas wanted independence!</a:t>
            </a:r>
            <a:endParaRPr lang="en-US" sz="2200" i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/>
              <a:t>African leaders speak up – many were educated in US or GB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W. E. B. Du Bois: make all Africans aware of their cultural heritage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Marcus Garvey: unity for all Africans!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err="1" smtClean="0">
                <a:solidFill>
                  <a:schemeClr val="tx1"/>
                </a:solidFill>
              </a:rPr>
              <a:t>Jomo</a:t>
            </a:r>
            <a:r>
              <a:rPr lang="en-US" sz="2200" dirty="0" smtClean="0">
                <a:solidFill>
                  <a:schemeClr val="tx1"/>
                </a:solidFill>
              </a:rPr>
              <a:t> Kenyatta: </a:t>
            </a:r>
            <a:r>
              <a:rPr lang="en-US" sz="2200" i="1" dirty="0" smtClean="0">
                <a:solidFill>
                  <a:schemeClr val="tx1"/>
                </a:solidFill>
              </a:rPr>
              <a:t>Facing Mount Kenya</a:t>
            </a:r>
            <a:r>
              <a:rPr lang="en-US" sz="2200" dirty="0" smtClean="0">
                <a:solidFill>
                  <a:schemeClr val="tx1"/>
                </a:solidFill>
              </a:rPr>
              <a:t> argues that British rule is destroying African culture/tradition</a:t>
            </a:r>
          </a:p>
        </p:txBody>
      </p:sp>
      <p:pic>
        <p:nvPicPr>
          <p:cNvPr id="25603" name="Picture 6" descr="http://upload.wikimedia.org/wikipedia/commons/1/12/WEB_DuBois_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2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http://www.thechessdrum.net/newsbriefs/2003/NB_photos/Marcus_Garve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1752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http://www.marionkaplan.com/lib/mkafm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1698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04850"/>
            <a:ext cx="8382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Retreat from Democracy: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rgbClr val="C00000"/>
                </a:solidFill>
              </a:rPr>
              <a:t>The </a:t>
            </a:r>
            <a:r>
              <a:rPr lang="en-US" sz="4000" b="1" dirty="0">
                <a:solidFill>
                  <a:srgbClr val="C00000"/>
                </a:solidFill>
              </a:rPr>
              <a:t>Authoritarian and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Totalitarian </a:t>
            </a:r>
            <a:r>
              <a:rPr lang="en-US" sz="4000" b="1" dirty="0">
                <a:solidFill>
                  <a:srgbClr val="C00000"/>
                </a:solidFill>
              </a:rPr>
              <a:t>States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935163"/>
            <a:ext cx="8915400" cy="49228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By </a:t>
            </a:r>
            <a:r>
              <a:rPr lang="en-US" dirty="0"/>
              <a:t>1939 only </a:t>
            </a:r>
            <a:r>
              <a:rPr lang="en-US" dirty="0" smtClean="0"/>
              <a:t>major states to remain democratic are France </a:t>
            </a:r>
            <a:r>
              <a:rPr lang="en-US" dirty="0"/>
              <a:t>and Great Britain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Wasn’t WWI fought to make the world “safe for democracy?”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Postwar societies were divided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Class: unions strengthened during war; middle class lost ground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Gender: women booted from workplace; many single women; women encouraged to go home and have kids (abortion, birth control outlawed)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Great Depression exacerbated these divisions</a:t>
            </a:r>
            <a:endParaRPr lang="en-US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modern totalitarian state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</a:rPr>
              <a:t>Active commitment of citizens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</a:rPr>
              <a:t>Mass propaganda techniques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</a:rPr>
              <a:t>High speed communication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</a:rPr>
              <a:t>Led by single leader and single </a:t>
            </a:r>
            <a:r>
              <a:rPr lang="en-US" dirty="0" smtClean="0">
                <a:solidFill>
                  <a:schemeClr val="tx1"/>
                </a:solidFill>
              </a:rPr>
              <a:t>party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Individual freedom was subordinate to collective will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What were the long-term effects of the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Great Depression?</a:t>
            </a:r>
            <a:endParaRPr lang="en-US" sz="36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2819400"/>
            <a:ext cx="89185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ADOLF HITLER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027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JOSEF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STALIN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HIDEKI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TOJO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867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BENITO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MUSSOLINI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GERMANY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133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SOVIET UNION (USSR)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JAPAN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ITALY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066800"/>
            <a:ext cx="7315200" cy="8679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Some nations turn toward 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authoritarian leaders (Dictators)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is totalitarianism?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685800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/>
              <a:t>Totalitarianism is a form of government in which the ruler has total control over every aspect of public and private life.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2883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What are some characteristics of totalitarian states?</a:t>
            </a:r>
            <a:endParaRPr lang="en-US" sz="4400" b="1" dirty="0"/>
          </a:p>
        </p:txBody>
      </p:sp>
      <p:pic>
        <p:nvPicPr>
          <p:cNvPr id="10242" name="Picture 2" descr="http://dailygarlic.com/userImages/oc-quotthe-great-strength-of-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934200" cy="389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2400"/>
            <a:ext cx="8763000" cy="56229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dirty="0" smtClean="0"/>
              <a:t>Some characteristics of totalitarian states are</a:t>
            </a:r>
            <a:r>
              <a:rPr lang="en-US" sz="3600" dirty="0" smtClean="0"/>
              <a:t>:</a:t>
            </a:r>
          </a:p>
          <a:p>
            <a:pPr eaLnBrk="1" hangingPunct="1"/>
            <a:endParaRPr lang="en-US" sz="3600" dirty="0" smtClean="0"/>
          </a:p>
          <a:p>
            <a:pPr lvl="1" eaLnBrk="1" hangingPunct="1"/>
            <a:r>
              <a:rPr lang="en-US" sz="4000" dirty="0" smtClean="0"/>
              <a:t>Dictatorship and one-party rule</a:t>
            </a:r>
          </a:p>
          <a:p>
            <a:pPr lvl="1" eaLnBrk="1" hangingPunct="1"/>
            <a:r>
              <a:rPr lang="en-US" sz="4000" dirty="0" smtClean="0"/>
              <a:t>Dynamic leader</a:t>
            </a:r>
          </a:p>
          <a:p>
            <a:pPr lvl="1" eaLnBrk="1" hangingPunct="1"/>
            <a:r>
              <a:rPr lang="en-US" sz="4000" dirty="0" smtClean="0"/>
              <a:t>Organized violence</a:t>
            </a:r>
          </a:p>
          <a:p>
            <a:pPr lvl="1" eaLnBrk="1" hangingPunct="1"/>
            <a:r>
              <a:rPr lang="en-US" sz="4000" dirty="0" smtClean="0"/>
              <a:t>Anti-democratic</a:t>
            </a:r>
          </a:p>
          <a:p>
            <a:pPr lvl="1" eaLnBrk="1" hangingPunct="1"/>
            <a:endParaRPr lang="en-US" sz="4000" dirty="0" smtClean="0"/>
          </a:p>
          <a:p>
            <a:pPr lvl="1" eaLnBrk="1" hangingPunct="1"/>
            <a:endParaRPr lang="en-US" sz="4000" dirty="0" smtClean="0"/>
          </a:p>
          <a:p>
            <a:pPr lvl="1" eaLnBrk="1" hangingPunct="1"/>
            <a:r>
              <a:rPr lang="en-US" sz="4000" dirty="0" smtClean="0"/>
              <a:t>State control over all sectors of society</a:t>
            </a:r>
          </a:p>
          <a:p>
            <a:pPr lvl="1" eaLnBrk="1" hangingPunct="1"/>
            <a:r>
              <a:rPr lang="en-US" sz="4000" dirty="0" smtClean="0"/>
              <a:t>Dependence on modern technology</a:t>
            </a:r>
          </a:p>
          <a:p>
            <a:pPr lvl="1" eaLnBrk="1" hangingPunct="1"/>
            <a:r>
              <a:rPr lang="en-US" sz="4000" dirty="0" smtClean="0"/>
              <a:t>Ideology to win over the masses</a:t>
            </a:r>
            <a:endParaRPr lang="en-US" sz="4000" dirty="0" smtClean="0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676" y="1828800"/>
            <a:ext cx="4675324" cy="223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19812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An Uncertain Peace:  </a:t>
            </a: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Search for Security</a:t>
            </a:r>
          </a:p>
        </p:txBody>
      </p:sp>
      <p:sp>
        <p:nvSpPr>
          <p:cNvPr id="17410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696200" cy="4694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 smtClean="0"/>
              <a:t>Shortcomings of Versailles Treaty and German dissatisfaction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b="1" dirty="0" smtClean="0">
                <a:solidFill>
                  <a:srgbClr val="C00000"/>
                </a:solidFill>
              </a:rPr>
              <a:t>Weaknesses of the League of Nations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 smtClean="0"/>
              <a:t>French search for security: GB/US isolationism and the “</a:t>
            </a:r>
            <a:r>
              <a:rPr lang="en-US" sz="2800" b="1" dirty="0" smtClean="0"/>
              <a:t>Little Entente</a:t>
            </a:r>
            <a:r>
              <a:rPr lang="en-US" sz="2800" dirty="0" smtClean="0"/>
              <a:t>”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b="1" dirty="0" smtClean="0"/>
              <a:t>Allied Reparations Commission</a:t>
            </a:r>
            <a:r>
              <a:rPr lang="en-US" sz="2800" dirty="0" smtClean="0"/>
              <a:t>,  April 1921: $33 billion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Paid in annual installments of billion gold marks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Germany unable to pay in 1922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French occupation of the Ruhr Valley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 2" pitchFamily="18" charset="2"/>
              <a:buNone/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Who were the major totalitarian leaders and governments of </a:t>
            </a:r>
            <a:r>
              <a:rPr lang="en-US" sz="3600" b="1" dirty="0" smtClean="0"/>
              <a:t>pre-war world?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44958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Soviet Union – Joseph Stalin</a:t>
            </a:r>
          </a:p>
          <a:p>
            <a:pPr eaLnBrk="1" hangingPunct="1"/>
            <a:r>
              <a:rPr lang="en-US" dirty="0" smtClean="0"/>
              <a:t>Germany – Adolf Hitler</a:t>
            </a:r>
          </a:p>
          <a:p>
            <a:pPr eaLnBrk="1" hangingPunct="1"/>
            <a:r>
              <a:rPr lang="en-US" dirty="0" smtClean="0"/>
              <a:t>Italy – Benito Mussolini</a:t>
            </a:r>
          </a:p>
          <a:p>
            <a:pPr eaLnBrk="1" hangingPunct="1"/>
            <a:r>
              <a:rPr lang="en-US" dirty="0" smtClean="0"/>
              <a:t>Japan </a:t>
            </a:r>
            <a:r>
              <a:rPr lang="en-US" dirty="0" smtClean="0"/>
              <a:t>– </a:t>
            </a:r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endParaRPr lang="en-US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1981200" cy="267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657600"/>
            <a:ext cx="22193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62400"/>
            <a:ext cx="19843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40386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What are four different types of totalitarian governments?</a:t>
            </a:r>
            <a:endParaRPr lang="en-US" sz="36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219200"/>
            <a:ext cx="1905000" cy="237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Totalitarian Governments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Fascism, Nazism, Marxist-Leninist Communism,  and Communism are the four different types of totalitarian governments.</a:t>
            </a:r>
          </a:p>
        </p:txBody>
      </p:sp>
      <p:pic>
        <p:nvPicPr>
          <p:cNvPr id="32774" name="Picture 6" descr="http://aryanism.net/wp-content/uploads/NS-Fascis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90800"/>
            <a:ext cx="5874230" cy="3505200"/>
          </a:xfrm>
          <a:prstGeom prst="rect">
            <a:avLst/>
          </a:prstGeom>
          <a:noFill/>
        </p:spPr>
      </p:pic>
      <p:pic>
        <p:nvPicPr>
          <p:cNvPr id="4098" name="Picture 2" descr="http://userscontent2.emaze.com/images/c39ca94f-6038-429d-a5e7-4550d3e0a0d2/a066e536-2521-4829-95cb-4f431be49c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264831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848600" cy="563880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en-US" sz="2400" b="1" dirty="0"/>
              <a:t>Fascism</a:t>
            </a:r>
            <a:r>
              <a:rPr lang="en-US" sz="2400" dirty="0"/>
              <a:t>: a dictatorial/totalitarian form of government with a </a:t>
            </a:r>
            <a:r>
              <a:rPr lang="en-US" sz="2400" b="1" i="1" dirty="0">
                <a:solidFill>
                  <a:srgbClr val="A50021"/>
                </a:solidFill>
              </a:rPr>
              <a:t>extreme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A50021"/>
                </a:solidFill>
              </a:rPr>
              <a:t>nationalism, militarism, totalitarianism </a:t>
            </a:r>
            <a:r>
              <a:rPr lang="en-US" sz="2400" dirty="0" smtClean="0"/>
              <a:t>that </a:t>
            </a:r>
            <a:r>
              <a:rPr lang="en-US" sz="2400" dirty="0"/>
              <a:t>values the state over the individuals; fascist governments forbid and suppress criticism and opposition to the government </a:t>
            </a:r>
            <a:endParaRPr lang="en-US" sz="2400" dirty="0" smtClean="0"/>
          </a:p>
          <a:p>
            <a:pPr>
              <a:lnSpc>
                <a:spcPct val="73000"/>
              </a:lnSpc>
            </a:pPr>
            <a:endParaRPr lang="en-US" sz="2400" dirty="0" smtClean="0"/>
          </a:p>
          <a:p>
            <a:pPr>
              <a:lnSpc>
                <a:spcPct val="73000"/>
              </a:lnSpc>
            </a:pPr>
            <a:r>
              <a:rPr lang="en-US" sz="2400" b="1" dirty="0" smtClean="0"/>
              <a:t>Nazism: </a:t>
            </a:r>
            <a:r>
              <a:rPr lang="en-US" sz="2400" dirty="0" smtClean="0"/>
              <a:t>Germany’s version of Fascism with </a:t>
            </a:r>
            <a:r>
              <a:rPr lang="en-US" sz="2400" b="1" i="1" dirty="0" smtClean="0">
                <a:solidFill>
                  <a:srgbClr val="A50021"/>
                </a:solidFill>
              </a:rPr>
              <a:t>anti-</a:t>
            </a:r>
            <a:r>
              <a:rPr lang="en-US" sz="2400" b="1" i="1" dirty="0" err="1" smtClean="0">
                <a:solidFill>
                  <a:srgbClr val="A50021"/>
                </a:solidFill>
              </a:rPr>
              <a:t>semitism</a:t>
            </a:r>
            <a:r>
              <a:rPr lang="en-US" sz="2400" dirty="0" smtClean="0"/>
              <a:t>, and superior race theory.</a:t>
            </a:r>
          </a:p>
          <a:p>
            <a:pPr>
              <a:lnSpc>
                <a:spcPct val="73000"/>
              </a:lnSpc>
            </a:pPr>
            <a:endParaRPr lang="en-US" sz="2400" b="1" dirty="0"/>
          </a:p>
          <a:p>
            <a:pPr>
              <a:lnSpc>
                <a:spcPct val="73000"/>
              </a:lnSpc>
            </a:pPr>
            <a:r>
              <a:rPr lang="en-US" sz="2400" b="1" dirty="0"/>
              <a:t>Marxist-Leninist Communism:</a:t>
            </a:r>
            <a:r>
              <a:rPr lang="en-US" sz="2400" dirty="0"/>
              <a:t> version of a classless society in which capitalism is overthrown by a working-class revolution that gives ownership and control of wealth and property to the state    </a:t>
            </a:r>
          </a:p>
          <a:p>
            <a:pPr>
              <a:lnSpc>
                <a:spcPct val="73000"/>
              </a:lnSpc>
            </a:pPr>
            <a:endParaRPr lang="en-US" sz="2400" b="1" dirty="0"/>
          </a:p>
          <a:p>
            <a:pPr>
              <a:lnSpc>
                <a:spcPct val="73000"/>
              </a:lnSpc>
            </a:pPr>
            <a:r>
              <a:rPr lang="en-US" sz="2400" b="1" dirty="0"/>
              <a:t>Communism (beginning with Stalin):</a:t>
            </a:r>
            <a:r>
              <a:rPr lang="en-US" sz="2400" dirty="0"/>
              <a:t> any system of government in which a single, usually </a:t>
            </a:r>
            <a:r>
              <a:rPr lang="en-US" sz="2400" b="1" dirty="0"/>
              <a:t>totalitarian</a:t>
            </a:r>
            <a:r>
              <a:rPr lang="en-US" sz="2400" dirty="0"/>
              <a:t>, party holds power, and the </a:t>
            </a:r>
            <a:r>
              <a:rPr lang="en-US" sz="2400" b="1" dirty="0">
                <a:solidFill>
                  <a:srgbClr val="A50021"/>
                </a:solidFill>
              </a:rPr>
              <a:t>state controls the economy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90600" y="152400"/>
            <a:ext cx="6934200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Vocabulary </a:t>
            </a:r>
            <a:endParaRPr lang="en-US" sz="37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ages.delcampe.com/img_large/auction/000/306/481/851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700373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4745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Cow Scenario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Long-term Effects of </a:t>
            </a:r>
            <a:r>
              <a:rPr lang="en-US" b="1" dirty="0" smtClean="0">
                <a:solidFill>
                  <a:schemeClr val="tx1"/>
                </a:solidFill>
              </a:rPr>
              <a:t>the Great </a:t>
            </a:r>
            <a:r>
              <a:rPr lang="en-US" b="1" dirty="0" smtClean="0">
                <a:solidFill>
                  <a:schemeClr val="tx1"/>
                </a:solidFill>
              </a:rPr>
              <a:t>Depression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Nazis take control of Germany</a:t>
            </a: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Fascists come to power in other </a:t>
            </a:r>
            <a:r>
              <a:rPr lang="en-US" sz="3600" dirty="0" smtClean="0">
                <a:solidFill>
                  <a:schemeClr val="tx1"/>
                </a:solidFill>
              </a:rPr>
              <a:t>countries</a:t>
            </a: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Soviet Union strengthens its grip on its people with Stalinist Communism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Democracies try social welfare programs</a:t>
            </a: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Japan expands in East Asia</a:t>
            </a:r>
          </a:p>
          <a:p>
            <a:pPr lvl="1" eaLnBrk="1" hangingPunct="1"/>
            <a:r>
              <a:rPr lang="en-US" sz="3600" dirty="0" smtClean="0">
                <a:solidFill>
                  <a:schemeClr val="tx1"/>
                </a:solidFill>
              </a:rPr>
              <a:t>World War II breaks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Rectangle 9"/>
          <p:cNvSpPr>
            <a:spLocks noGrp="1" noChangeArrowheads="1"/>
          </p:cNvSpPr>
          <p:nvPr>
            <p:ph type="title"/>
          </p:nvPr>
        </p:nvSpPr>
        <p:spPr>
          <a:xfrm>
            <a:off x="6172200" y="381000"/>
            <a:ext cx="22860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The Little Entente</a:t>
            </a:r>
          </a:p>
        </p:txBody>
      </p:sp>
      <p:pic>
        <p:nvPicPr>
          <p:cNvPr id="18434" name="Picture 10" descr="WCB3e_unm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7435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Hopeful Years: 1924-29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48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German mark falls to 4.2 trillion to $1, end of November 1923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Dawes Plan</a:t>
            </a:r>
            <a:r>
              <a:rPr lang="en-US" sz="2800" dirty="0" smtClean="0"/>
              <a:t> – $200 million loan &amp; sympathy for Germany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Gustav </a:t>
            </a:r>
            <a:r>
              <a:rPr lang="en-US" sz="2800" b="1" dirty="0" smtClean="0"/>
              <a:t>Stresemann</a:t>
            </a:r>
            <a:r>
              <a:rPr lang="en-US" sz="2800" dirty="0" smtClean="0"/>
              <a:t> (1878-1929) and German cooperation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Treaty of Locarno</a:t>
            </a:r>
            <a:r>
              <a:rPr lang="en-US" sz="2800" dirty="0" smtClean="0"/>
              <a:t>, 1925 guarantees Germany’s western borders with France and Belgium.  What about the East?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Germany joins League of Nations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Kellogg-Briand Pact</a:t>
            </a:r>
            <a:r>
              <a:rPr lang="en-US" dirty="0" smtClean="0"/>
              <a:t>: NO MORE WAR!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(Unsuccessful) push for disarmament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Improved relations with Soviet </a:t>
            </a:r>
            <a:r>
              <a:rPr lang="en-US" dirty="0" err="1" smtClean="0"/>
              <a:t>Russi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Causes of Worldwide Depression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lvl="1"/>
            <a:r>
              <a:rPr lang="en-US" sz="2400"/>
              <a:t>German </a:t>
            </a:r>
            <a:r>
              <a:rPr lang="en-US" sz="2400">
                <a:solidFill>
                  <a:srgbClr val="A50021"/>
                </a:solidFill>
              </a:rPr>
              <a:t>reparations</a:t>
            </a:r>
          </a:p>
          <a:p>
            <a:pPr lvl="1"/>
            <a:r>
              <a:rPr lang="en-US" sz="2400"/>
              <a:t>Expansion of production capacities and dominance of the United States in the </a:t>
            </a:r>
            <a:r>
              <a:rPr lang="en-US" sz="2400">
                <a:solidFill>
                  <a:srgbClr val="A50021"/>
                </a:solidFill>
              </a:rPr>
              <a:t>global economy </a:t>
            </a:r>
          </a:p>
          <a:p>
            <a:pPr lvl="2"/>
            <a:r>
              <a:rPr lang="en-US" sz="2000"/>
              <a:t>Britain and France owed huge war debts to the U.S.</a:t>
            </a:r>
          </a:p>
          <a:p>
            <a:pPr lvl="2"/>
            <a:r>
              <a:rPr lang="en-US" sz="2000"/>
              <a:t>Better technologies allowed factories to make more products faster, leading to </a:t>
            </a:r>
            <a:r>
              <a:rPr lang="en-US" sz="2000">
                <a:solidFill>
                  <a:srgbClr val="A50021"/>
                </a:solidFill>
              </a:rPr>
              <a:t>overproduction</a:t>
            </a:r>
          </a:p>
          <a:p>
            <a:pPr lvl="1"/>
            <a:r>
              <a:rPr lang="en-US" sz="2400"/>
              <a:t>Excessive </a:t>
            </a:r>
            <a:r>
              <a:rPr lang="en-US" sz="2400">
                <a:solidFill>
                  <a:srgbClr val="A50021"/>
                </a:solidFill>
              </a:rPr>
              <a:t>expansion</a:t>
            </a:r>
            <a:r>
              <a:rPr lang="en-US" sz="2400"/>
              <a:t> of </a:t>
            </a:r>
            <a:r>
              <a:rPr lang="en-US" sz="2400">
                <a:solidFill>
                  <a:srgbClr val="A50021"/>
                </a:solidFill>
              </a:rPr>
              <a:t>credit</a:t>
            </a:r>
            <a:r>
              <a:rPr lang="en-US" sz="2400"/>
              <a:t> (people spending money they don’t have)</a:t>
            </a:r>
          </a:p>
          <a:p>
            <a:pPr lvl="1"/>
            <a:r>
              <a:rPr lang="en-US" sz="2400">
                <a:solidFill>
                  <a:srgbClr val="A50021"/>
                </a:solidFill>
              </a:rPr>
              <a:t>Stock Market Crash</a:t>
            </a:r>
            <a:r>
              <a:rPr lang="en-US" sz="2400"/>
              <a:t> of 1929</a:t>
            </a:r>
          </a:p>
          <a:p>
            <a:pPr lvl="2"/>
            <a:r>
              <a:rPr lang="en-US" sz="2000"/>
              <a:t>Buying stock on </a:t>
            </a:r>
            <a:r>
              <a:rPr lang="en-US" sz="2000">
                <a:solidFill>
                  <a:srgbClr val="A50021"/>
                </a:solidFill>
              </a:rPr>
              <a:t>margin</a:t>
            </a:r>
          </a:p>
          <a:p>
            <a:pPr lvl="2"/>
            <a:r>
              <a:rPr lang="en-US" sz="2000"/>
              <a:t>A crisis in finance that led the Federal Reserve to raise interest rates</a:t>
            </a:r>
          </a:p>
          <a:p>
            <a:pPr lvl="2"/>
            <a:r>
              <a:rPr lang="en-US" sz="2000">
                <a:solidFill>
                  <a:srgbClr val="A50021"/>
                </a:solidFill>
              </a:rPr>
              <a:t>Panic</a:t>
            </a:r>
            <a:r>
              <a:rPr lang="en-US" sz="2000"/>
              <a:t> set in when stock prices crashed</a:t>
            </a:r>
          </a:p>
          <a:p>
            <a:pPr lvl="1"/>
            <a:r>
              <a:rPr lang="en-US" sz="2400"/>
              <a:t>Inability of the League of Nations to stop </a:t>
            </a:r>
            <a:r>
              <a:rPr lang="en-US" sz="2400">
                <a:solidFill>
                  <a:srgbClr val="A50021"/>
                </a:solidFill>
              </a:rPr>
              <a:t>aggression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Versailles Goes Awry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4953000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en-US" sz="2800">
                <a:solidFill>
                  <a:srgbClr val="A50021"/>
                </a:solidFill>
              </a:rPr>
              <a:t>Treaty of Versailles</a:t>
            </a:r>
            <a:r>
              <a:rPr lang="en-US" sz="2800"/>
              <a:t> was supposed to ensure peace, satisfy nationalistic desires, and exact revenge on Germany</a:t>
            </a:r>
          </a:p>
          <a:p>
            <a:endParaRPr lang="en-US" sz="2800"/>
          </a:p>
          <a:p>
            <a:r>
              <a:rPr lang="en-US" sz="2800"/>
              <a:t>Unfortunately, the terms of the treaty did not have the intended results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"/>
            <a:ext cx="3581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SuperStock_463-6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3562350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Ensuring Peace &amp; Protecting New Nations?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248400" cy="5562600"/>
          </a:xfrm>
        </p:spPr>
        <p:txBody>
          <a:bodyPr>
            <a:noAutofit/>
          </a:bodyPr>
          <a:lstStyle/>
          <a:p>
            <a:r>
              <a:rPr lang="en-US" sz="3200" dirty="0"/>
              <a:t>The League of Nations is </a:t>
            </a:r>
            <a:r>
              <a:rPr lang="en-US" sz="3200" dirty="0">
                <a:solidFill>
                  <a:srgbClr val="A50021"/>
                </a:solidFill>
              </a:rPr>
              <a:t>weak</a:t>
            </a:r>
          </a:p>
          <a:p>
            <a:pPr lvl="1"/>
            <a:r>
              <a:rPr lang="en-US" sz="2800" dirty="0"/>
              <a:t>It cannot convince countries to disarm</a:t>
            </a:r>
          </a:p>
          <a:p>
            <a:pPr lvl="2"/>
            <a:r>
              <a:rPr lang="en-US" sz="2800" dirty="0"/>
              <a:t>Why might that be the case?</a:t>
            </a:r>
          </a:p>
          <a:p>
            <a:pPr lvl="1"/>
            <a:r>
              <a:rPr lang="en-US" sz="2800" dirty="0"/>
              <a:t>It cannot help all of the new, struggling nations that were created</a:t>
            </a:r>
          </a:p>
          <a:p>
            <a:pPr lvl="1"/>
            <a:r>
              <a:rPr lang="en-US" sz="2800" dirty="0"/>
              <a:t>It does not include the U.S., Germany, or the newly created Soviet Union</a:t>
            </a:r>
          </a:p>
          <a:p>
            <a:pPr lvl="2"/>
            <a:r>
              <a:rPr lang="en-US" sz="2800" dirty="0"/>
              <a:t>Why would this make it weaker?</a:t>
            </a:r>
          </a:p>
        </p:txBody>
      </p:sp>
      <p:pic>
        <p:nvPicPr>
          <p:cNvPr id="4101" name="Picture 5" descr="e7df00d22afda672cf55397b4d40451f_1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90600"/>
            <a:ext cx="2667000" cy="2647950"/>
          </a:xfrm>
          <a:prstGeom prst="rect">
            <a:avLst/>
          </a:prstGeom>
          <a:noFill/>
        </p:spPr>
      </p:pic>
      <p:pic>
        <p:nvPicPr>
          <p:cNvPr id="4103" name="Picture 7" descr="treaty_of_versailles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657600"/>
            <a:ext cx="235902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causes of the Great Depression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33400"/>
            <a:ext cx="8915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Many countries had huge </a:t>
            </a:r>
            <a:r>
              <a:rPr lang="en-US" b="1" u="sng" dirty="0" smtClean="0">
                <a:solidFill>
                  <a:srgbClr val="C00000"/>
                </a:solidFill>
              </a:rPr>
              <a:t>war debts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World War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Germany</a:t>
            </a:r>
            <a:r>
              <a:rPr lang="en-US" dirty="0" smtClean="0"/>
              <a:t> had to </a:t>
            </a:r>
            <a:r>
              <a:rPr lang="en-US" b="1" u="sng" dirty="0" smtClean="0">
                <a:solidFill>
                  <a:srgbClr val="C00000"/>
                </a:solidFill>
              </a:rPr>
              <a:t>reparations</a:t>
            </a:r>
            <a:r>
              <a:rPr lang="en-US" dirty="0" smtClean="0"/>
              <a:t> for WWI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European countries relied on American loans and investments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world economies were </a:t>
            </a:r>
            <a:r>
              <a:rPr lang="en-US" b="1" u="sng" dirty="0" smtClean="0">
                <a:solidFill>
                  <a:srgbClr val="C00000"/>
                </a:solidFill>
              </a:rPr>
              <a:t>interconnected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so when the </a:t>
            </a:r>
            <a:r>
              <a:rPr lang="en-US" b="1" dirty="0" smtClean="0">
                <a:solidFill>
                  <a:srgbClr val="C00000"/>
                </a:solidFill>
              </a:rPr>
              <a:t>United States economy (largest) failed, it affected the world economy severely.</a:t>
            </a:r>
            <a:endParaRPr lang="en-US" b="1" u="sng" dirty="0" smtClean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0400"/>
            <a:ext cx="4225925" cy="34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Short-term causes of the Great Depression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143000"/>
            <a:ext cx="8153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US </a:t>
            </a:r>
            <a:r>
              <a:rPr lang="en-US" sz="3000" b="1" dirty="0" smtClean="0">
                <a:solidFill>
                  <a:srgbClr val="C00000"/>
                </a:solidFill>
              </a:rPr>
              <a:t>stock market crashed in 1929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Banks demanded repayment of loans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Farms fail and factories close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US reduced foreign trade to protect their economy (they </a:t>
            </a:r>
            <a:r>
              <a:rPr lang="en-US" sz="3000" b="1" u="sng" dirty="0" smtClean="0">
                <a:solidFill>
                  <a:srgbClr val="C00000"/>
                </a:solidFill>
              </a:rPr>
              <a:t>increase tariffs</a:t>
            </a:r>
            <a:r>
              <a:rPr lang="en-US" sz="3000" b="1" u="sng" dirty="0" smtClean="0"/>
              <a:t> </a:t>
            </a:r>
            <a:r>
              <a:rPr lang="en-US" sz="3000" dirty="0" smtClean="0"/>
              <a:t>which cause other countries to increase tariffs which causes a </a:t>
            </a:r>
            <a:r>
              <a:rPr lang="en-US" sz="3000" b="1" dirty="0" smtClean="0">
                <a:solidFill>
                  <a:srgbClr val="C00000"/>
                </a:solidFill>
              </a:rPr>
              <a:t>world wide decline in trade</a:t>
            </a:r>
            <a:r>
              <a:rPr lang="en-US" sz="3000" dirty="0" smtClean="0"/>
              <a:t> worsening the Great Depression)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</a:t>
            </a:r>
            <a:r>
              <a:rPr lang="en-US" sz="3000" b="1" dirty="0" smtClean="0">
                <a:solidFill>
                  <a:srgbClr val="C00000"/>
                </a:solidFill>
              </a:rPr>
              <a:t>US stops loans to foreign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</a:t>
            </a:r>
            <a:r>
              <a:rPr lang="en-US" sz="3000" b="1" dirty="0" smtClean="0">
                <a:solidFill>
                  <a:srgbClr val="C00000"/>
                </a:solidFill>
              </a:rPr>
              <a:t>American banking system collapses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1649</TotalTime>
  <Words>1359</Words>
  <Application>Microsoft Office PowerPoint</Application>
  <PresentationFormat>On-screen Show (4:3)</PresentationFormat>
  <Paragraphs>191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The Interwar Years 1919-1939 </vt:lpstr>
      <vt:lpstr>An Uncertain Peace:  The Search for Security</vt:lpstr>
      <vt:lpstr>The Little Entente</vt:lpstr>
      <vt:lpstr>The Hopeful Years: 1924-29</vt:lpstr>
      <vt:lpstr>Causes of Worldwide Depression</vt:lpstr>
      <vt:lpstr>Versailles Goes Awry</vt:lpstr>
      <vt:lpstr>Ensuring Peace &amp; Protecting New Nations?</vt:lpstr>
      <vt:lpstr>Long-term causes of the Great Depression</vt:lpstr>
      <vt:lpstr>Short-term causes of the Great Depression</vt:lpstr>
      <vt:lpstr>Short-term Effects of the Great Depression </vt:lpstr>
      <vt:lpstr>The Democratic States: Great Britain</vt:lpstr>
      <vt:lpstr>The Democratic States: France</vt:lpstr>
      <vt:lpstr>The Democratic States (cont)</vt:lpstr>
      <vt:lpstr>The Colonial Empires: Middle East and India</vt:lpstr>
      <vt:lpstr>The Colonial Empires: Africa</vt:lpstr>
      <vt:lpstr>Retreat from Democracy:  The Authoritarian and  Totalitarian States</vt:lpstr>
      <vt:lpstr>What were the long-term effects of the  Great Depression?</vt:lpstr>
      <vt:lpstr>What is totalitarianism?</vt:lpstr>
      <vt:lpstr>Slide 19</vt:lpstr>
      <vt:lpstr>Who were the major totalitarian leaders and governments of pre-war world? </vt:lpstr>
      <vt:lpstr>Types of Totalitarian Governments</vt:lpstr>
      <vt:lpstr>Slide 22</vt:lpstr>
      <vt:lpstr>Slide 23</vt:lpstr>
      <vt:lpstr>Long-term Effects of the Great Depression </vt:lpstr>
    </vt:vector>
  </TitlesOfParts>
  <Company>LCPS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Interwar Years The Great Depression</dc:title>
  <dc:creator>LCPS</dc:creator>
  <cp:lastModifiedBy>Alex Ott</cp:lastModifiedBy>
  <cp:revision>42</cp:revision>
  <dcterms:created xsi:type="dcterms:W3CDTF">2008-05-16T14:22:49Z</dcterms:created>
  <dcterms:modified xsi:type="dcterms:W3CDTF">2016-03-20T19:10:01Z</dcterms:modified>
</cp:coreProperties>
</file>