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4" r:id="rId2"/>
    <p:sldId id="301" r:id="rId3"/>
    <p:sldId id="334" r:id="rId4"/>
    <p:sldId id="302" r:id="rId5"/>
    <p:sldId id="305" r:id="rId6"/>
    <p:sldId id="308" r:id="rId7"/>
    <p:sldId id="309" r:id="rId8"/>
    <p:sldId id="310" r:id="rId9"/>
    <p:sldId id="311" r:id="rId10"/>
    <p:sldId id="347" r:id="rId11"/>
    <p:sldId id="348" r:id="rId12"/>
    <p:sldId id="349" r:id="rId13"/>
    <p:sldId id="350" r:id="rId14"/>
    <p:sldId id="317" r:id="rId15"/>
    <p:sldId id="318" r:id="rId16"/>
    <p:sldId id="320" r:id="rId17"/>
    <p:sldId id="343" r:id="rId18"/>
    <p:sldId id="322" r:id="rId19"/>
    <p:sldId id="323" r:id="rId20"/>
    <p:sldId id="283" r:id="rId21"/>
    <p:sldId id="32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9" d="100"/>
          <a:sy n="69" d="100"/>
        </p:scale>
        <p:origin x="-77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0"/>
    </p:cViewPr>
  </p:sorterViewPr>
  <p:notesViewPr>
    <p:cSldViewPr>
      <p:cViewPr>
        <p:scale>
          <a:sx n="200" d="100"/>
          <a:sy n="200" d="100"/>
        </p:scale>
        <p:origin x="-60" y="393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52EA4B-BFDB-4B38-A88B-A74627EA2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705DC7-8E24-4675-84DD-EA08C0FF1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70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Kennan and Khrushchev ACT readings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0E345E-BF60-4960-B5F2-D1153BC6121D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4683BE-1122-4020-B749-F6F9D5F90C3A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000" smtClean="0"/>
              <a:t>Top Alexander Dubcek replacing Stalinist Novotny</a:t>
            </a:r>
          </a:p>
          <a:p>
            <a:pPr eaLnBrk="1" hangingPunct="1"/>
            <a:r>
              <a:rPr lang="en-US" altLang="en-US" sz="2000" smtClean="0"/>
              <a:t>Alexander Dubcek and other party officials in a parade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E0773C-6D19-4ECA-86C0-02E65FFA1E90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000" smtClean="0"/>
              <a:t>August 20</a:t>
            </a:r>
            <a:r>
              <a:rPr lang="en-US" altLang="en-US" sz="2000" baseline="30000" smtClean="0"/>
              <a:t>th</a:t>
            </a:r>
            <a:r>
              <a:rPr lang="en-US" altLang="en-US" sz="2000" smtClean="0"/>
              <a:t> 1968 a young Czech protests the presence of Soviet tanks in Prague</a:t>
            </a:r>
          </a:p>
          <a:p>
            <a:pPr eaLnBrk="1" hangingPunct="1"/>
            <a:r>
              <a:rPr lang="en-US" altLang="en-US" sz="2000" smtClean="0"/>
              <a:t>Czech youth watch as Soviet tanks patrol the streets of Prague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2A911A-0931-40F3-AE68-E0F844BB0C2A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2A82A9-9D9F-4846-AEF3-282B030B6A09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06F1F9-F267-4953-B4CF-12CC80292D8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58135C-B56B-423F-B4D0-C81A918D2B24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000" smtClean="0"/>
              <a:t>West Germany had 75% of population &amp; 52% of the land, but it already exceeded all of prewar Germany in economic productivity.</a:t>
            </a:r>
          </a:p>
          <a:p>
            <a:pPr eaLnBrk="1" hangingPunct="1"/>
            <a:r>
              <a:rPr lang="en-US" altLang="en-US" sz="2000" smtClean="0"/>
              <a:t>The economic miracle was largely guided by Adenauer’s finance minister Ludwig Erhard, who served as Chancellor after Adenauer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4F103B-7904-47F7-BB58-D368E1D19D98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000" smtClean="0"/>
              <a:t>President under the 5</a:t>
            </a:r>
            <a:r>
              <a:rPr lang="en-US" altLang="en-US" sz="2000" baseline="30000" smtClean="0"/>
              <a:t>th</a:t>
            </a:r>
            <a:r>
              <a:rPr lang="en-US" altLang="en-US" sz="2000" smtClean="0"/>
              <a:t> Republic had the power to dissolve Parliament, choose the Prime Minister and supervise the defense and foreign policy</a:t>
            </a:r>
          </a:p>
          <a:p>
            <a:pPr eaLnBrk="1" hangingPunct="1"/>
            <a:endParaRPr lang="en-US" altLang="en-US" sz="20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8DE4F3-EBF0-4B5B-ACF5-E4F9FB4C4371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B15FE0-7CE6-44BA-ABE0-6603DA7BC0F8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800" smtClean="0"/>
              <a:t>Photo at right Clement Atlee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562B49-FC8B-461D-93FA-B39DFBCEB36C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08A8D6-89BD-41EE-8AF7-78574D56B0AB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z="2000" smtClean="0"/>
              <a:t>Stalin’s body was removed from Red Square and buried</a:t>
            </a:r>
          </a:p>
          <a:p>
            <a:pPr eaLnBrk="1" hangingPunct="1"/>
            <a:r>
              <a:rPr lang="en-US" altLang="en-US" sz="2000" smtClean="0"/>
              <a:t>Stalingrad was renamed Volgograd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10D548-CCA0-493A-9CE4-E56A6A98A699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81C33E-D19B-4BF5-AEEE-768EF370F5C5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39634A-8C9B-44DB-AF54-6B8CD8F12786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000" smtClean="0"/>
              <a:t>The Aral Sea has lost ¾ of its surface area in 25 years</a:t>
            </a:r>
          </a:p>
          <a:p>
            <a:pPr eaLnBrk="1" hangingPunct="1"/>
            <a:r>
              <a:rPr lang="en-US" altLang="en-US" sz="2000" smtClean="0"/>
              <a:t>Many areas of the world also will suffer from a shortage of water</a:t>
            </a:r>
          </a:p>
          <a:p>
            <a:pPr eaLnBrk="1" hangingPunct="1"/>
            <a:r>
              <a:rPr lang="en-US" altLang="en-US" sz="2000" smtClean="0"/>
              <a:t>The Southwest US is increasing in population with insufficient water supplies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BE309E-E3CE-43BD-BB73-25258FC020FB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096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z="20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5873D3-18F2-4FE8-A46E-D5E43FDA1B4A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000" smtClean="0"/>
              <a:t>Alexander Solzhenitsyn was expelled from the Soviet Union in 1974 and settled in Vermont.  A critic of communism, but also the unbridled greed and materialism of the West.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8F96CA-3C1F-4D0F-9BB5-E72EB8C1E09A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41A094-74A2-4312-B8E9-B37809A7F8A2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000" smtClean="0"/>
              <a:t>Photo at right-Gomulka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8F751F-6CB9-482A-AE10-43B7E1FF4BF2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000" smtClean="0"/>
              <a:t>Top Imry Nagy</a:t>
            </a:r>
          </a:p>
          <a:p>
            <a:pPr eaLnBrk="1" hangingPunct="1"/>
            <a:r>
              <a:rPr lang="en-US" altLang="en-US" sz="2000" smtClean="0"/>
              <a:t>Bottom Hungarian Revolutionaries in action early November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784114-71D0-4EE2-9896-2F6F21CD62A2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000" smtClean="0"/>
              <a:t>Top Budapest in the aftermath of the Revolution</a:t>
            </a:r>
          </a:p>
          <a:p>
            <a:pPr eaLnBrk="1" hangingPunct="1"/>
            <a:r>
              <a:rPr lang="en-US" altLang="en-US" sz="2000" smtClean="0"/>
              <a:t>Bottom Janos Kadar when he first came to power &amp; in old age.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45AD7-6286-4A8F-A521-307AD4780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6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37AF8-2941-482A-B85D-3D68C889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4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DA730-AB80-4E3F-AE42-9377B5587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2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70C1-561B-4449-AE8A-22EDA6157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05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9685-A970-4E64-83AB-15C446DBC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54DC-8472-4F8D-BF5E-9F20F06FC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6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9576-3932-4FEC-86DE-9E5931C89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9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450A0-677E-41F3-9CB1-4FE99223C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0F278-0E33-497E-BD1F-099080E6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4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48FAF-1EBD-4DB7-800E-A5DD27BB8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0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596F-8C66-4017-A78F-7ADC5ACF3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6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47CA6-8C25-44BA-80FC-69C4E4784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ECCC3-84B3-4724-BDCE-F2A7F15DC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B8CE4A-924B-444F-9CCC-6D334129E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971_150_khrushch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5369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http://www.trumanlibrary.org/photos/mkenn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36385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4862" y="228600"/>
            <a:ext cx="690503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East &amp; West Sides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the Iron Curtain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Upheaval in Eastern Europe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53340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Brezhnev Doctrine</a:t>
            </a:r>
            <a:r>
              <a:rPr lang="en-US" altLang="en-US" smtClean="0"/>
              <a:t>-Soviets reserved the right to intervene wherever socialism was threatened.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Czechoslovakia-spring of 1968 </a:t>
            </a:r>
            <a:r>
              <a:rPr lang="en-US" altLang="en-US" b="1" smtClean="0"/>
              <a:t>Alexander Dubcek</a:t>
            </a:r>
            <a:r>
              <a:rPr lang="en-US" altLang="en-US" smtClean="0"/>
              <a:t> (1921-1992), proposed “socialism with a human face”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Curbed police repression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Allowed freedom of the press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Legalized other political parties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Neutrality &amp; withdrawal from Soviet bloc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11268" name="Picture 6" descr="dubc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7528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Upheaval in Eastern Europe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4876800" cy="6096000"/>
          </a:xfrm>
        </p:spPr>
        <p:txBody>
          <a:bodyPr/>
          <a:lstStyle/>
          <a:p>
            <a:pPr eaLnBrk="1" hangingPunct="1"/>
            <a:r>
              <a:rPr lang="en-US" altLang="en-US" smtClean="0"/>
              <a:t>Brezhnev and the Politburo were threatened by “Prague Spring” as the reforms were called.</a:t>
            </a:r>
          </a:p>
          <a:p>
            <a:pPr eaLnBrk="1" hangingPunct="1"/>
            <a:r>
              <a:rPr lang="en-US" altLang="en-US" smtClean="0"/>
              <a:t>In August 1968 the Warsaw Pact invaded Czechoslovakia and Dubcek was imprisoned and replaced by Gustav Husak (1913-1991).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12292" name="Picture 4" descr="Prague Sp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838200"/>
            <a:ext cx="4081462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Pragu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24275"/>
            <a:ext cx="38862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ch29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25"/>
            <a:ext cx="83820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5715000"/>
            <a:ext cx="899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 the summer of 1968, Soviet tanks rolled into Czechoslovakia, ending that country’s experiment in liberalized communism. This picture shows defiant flag-waving Czechs on a truck rolling past a Soviet tank in the immediate aftermath of the invasion.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zech uprising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296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4724400"/>
            <a:ext cx="8839200" cy="1828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Soviet tank crewman holds a rifle on a young Czech student demonstrator who holds a sign.  Armed resistance was futile and generally avoided by the Czechs and Slovaks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0010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Western Europe: The Revival of Democracy and the Economy</a:t>
            </a:r>
            <a:b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410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Women pushed out of jobs as soldiers came home.</a:t>
            </a:r>
          </a:p>
          <a:p>
            <a:pPr eaLnBrk="1" hangingPunct="1"/>
            <a:r>
              <a:rPr lang="en-US" altLang="en-US" sz="2800" smtClean="0"/>
              <a:t>Most rejected Communism, but feared dependence on US (memories of stock market crash)</a:t>
            </a:r>
          </a:p>
          <a:p>
            <a:pPr eaLnBrk="1" hangingPunct="1"/>
            <a:r>
              <a:rPr lang="en-US" altLang="en-US" sz="2800" smtClean="0"/>
              <a:t>Britain, France &amp; Italy: heavy industry was nationalized &amp; extensive economic planning, govt. intervention, social services created the “Welfare State”</a:t>
            </a:r>
          </a:p>
          <a:p>
            <a:pPr eaLnBrk="1" hangingPunct="1"/>
            <a:r>
              <a:rPr lang="en-US" altLang="en-US" sz="2800" smtClean="0"/>
              <a:t>From 1948 to 1974 unprecedented economic growth.</a:t>
            </a:r>
          </a:p>
          <a:p>
            <a:pPr eaLnBrk="1" hangingPunct="1"/>
            <a:r>
              <a:rPr lang="en-US" altLang="en-US" sz="2800" smtClean="0"/>
              <a:t>Marshall Plan accelerated Western European &amp; world market growth-the US benefited the most.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West Germany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0292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Nuremberg War Crimes Trial of 22 top Nazis &amp; denazification took place.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Konrad Adenauer (1876-1967) </a:t>
            </a:r>
            <a:r>
              <a:rPr lang="en-US" altLang="en-US" sz="2800" smtClean="0"/>
              <a:t>leader of Christian Democrats, was Chancellor for 14 yrs.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i="1" smtClean="0"/>
              <a:t>Wirtschaftswunder </a:t>
            </a:r>
            <a:r>
              <a:rPr lang="en-US" altLang="en-US" sz="2800" smtClean="0"/>
              <a:t>“Economic miracle” by ‘58 Germany was the leading economic power-guest workers from Turkey, etc.</a:t>
            </a:r>
            <a:endParaRPr lang="en-US" altLang="en-US" sz="2800" b="1" i="1" smtClean="0"/>
          </a:p>
        </p:txBody>
      </p:sp>
      <p:pic>
        <p:nvPicPr>
          <p:cNvPr id="16388" name="Picture 6" descr="Adenauer st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0"/>
            <a:ext cx="22526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Adenau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276600"/>
            <a:ext cx="268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00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47244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Charles de Gaulle</a:t>
            </a:r>
            <a:r>
              <a:rPr lang="en-US" altLang="en-US" sz="2400" smtClean="0"/>
              <a:t> </a:t>
            </a:r>
            <a:r>
              <a:rPr lang="en-US" altLang="en-US" sz="2800" smtClean="0"/>
              <a:t>(1890-1970) provisional president-symbol of resistance-Petain &amp; Laval tried for collaboration-debated for years &amp; divided the nation.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1946-1958 </a:t>
            </a:r>
            <a:r>
              <a:rPr lang="en-US" altLang="en-US" sz="2800" b="1" smtClean="0"/>
              <a:t>Fourth Republic</a:t>
            </a:r>
            <a:r>
              <a:rPr lang="en-US" altLang="en-US" sz="2800" smtClean="0"/>
              <a:t> had 28 cabinets-no stability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Algerian Crisis &amp; Indochina Crisis ended Fourth Republic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 Gaulle demanded a stronger presidency-Fifth Republic-he solved Algerian Crisis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</p:txBody>
      </p:sp>
      <p:pic>
        <p:nvPicPr>
          <p:cNvPr id="17412" name="Picture 9" descr="de Gau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0"/>
            <a:ext cx="2012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degaul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3431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deGaul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127250"/>
            <a:ext cx="2846387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ch29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0638"/>
            <a:ext cx="8305800" cy="542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486400"/>
            <a:ext cx="8991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 1959, Charles De Gaulle as President of the French Republic visited Algiers to great acclaim from its European inhabitants, known as colons. By 1962, however, he had sponsored a referendum that led to Algerian independence and the flight of most of those people.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Great Britain: The Welfare State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724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Labour leader </a:t>
            </a:r>
            <a:r>
              <a:rPr lang="en-US" altLang="en-US" sz="2800" b="1" smtClean="0"/>
              <a:t>Clement Atlee</a:t>
            </a:r>
            <a:r>
              <a:rPr lang="en-US" altLang="en-US" sz="2800" smtClean="0"/>
              <a:t> (1883-1967), replaced Churchill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Labour nationalized the Bank of England, Coal, Electricity, Gas, Iron &amp; Steel works-4/5 of industry was still in private hands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National Insurance Act &amp; National Health Service Act 1946-comprehensive pension plan &amp; national socialized medicine</a:t>
            </a:r>
          </a:p>
        </p:txBody>
      </p:sp>
      <p:pic>
        <p:nvPicPr>
          <p:cNvPr id="19460" name="Picture 6" descr="atlee-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7038" y="1447800"/>
            <a:ext cx="3036887" cy="41910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Great Britain: The Welfare State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953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Britain’s mixed economy welfare state grew more slowly than the rest of Europe.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Demands of British labor unions outstripped productivity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Unwillingness to adopt new technologies or to update machinery.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Loss of empire &amp; trouble in Ulster (Northern Ireland)</a:t>
            </a:r>
          </a:p>
        </p:txBody>
      </p:sp>
      <p:pic>
        <p:nvPicPr>
          <p:cNvPr id="20484" name="Picture 1029" descr="atlee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1162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30" descr="attl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905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6858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0099"/>
                </a:solidFill>
              </a:rPr>
              <a:t>Nikita S. Khrushchev </a:t>
            </a: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(1894-1971)</a:t>
            </a:r>
            <a:r>
              <a:rPr lang="en-US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53340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Leader from 1953 to 1964-tried to push light industry &amp; consumer goods.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1956 “Crimes of Stalin” speech began the process of De-Stalinization at the Twentieth Congress of the Communist Party, 1956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i="1" smtClean="0"/>
              <a:t>Apparatchki</a:t>
            </a:r>
            <a:r>
              <a:rPr lang="en-US" altLang="en-US" sz="2800" smtClean="0"/>
              <a:t> (party bureaucrats) threatened by Khrushchev’s reforms-sabotaged &amp; resisted</a:t>
            </a:r>
          </a:p>
        </p:txBody>
      </p:sp>
      <p:pic>
        <p:nvPicPr>
          <p:cNvPr id="3076" name="Picture 4" descr="55timenikitakhrushch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1712913"/>
            <a:ext cx="3630612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1971_150_khrushch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17145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Europe Map 1960-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56388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European Coal and Steel Community evolved into the European Economic Community (Common Market) which later became the European Union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Italian Republic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1946 elections-monarchy was dropped-new constitution created democratic republic with a ceremonial president &amp; a cabinet government with legislative supremacy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Alcide de Gaspari</a:t>
            </a:r>
            <a:r>
              <a:rPr lang="en-US" altLang="en-US" sz="2800" smtClean="0"/>
              <a:t> (1881-1954) served as the first Prime Minister from the Christian Democratic Party.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Upper and middle class as well as southern peasants supported the Christian Democrats who were strongly allied with the Roman Catholic Church.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Much political instability, with average cabinet lasting 7 months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Eurocommunism</a:t>
            </a:r>
            <a:r>
              <a:rPr lang="en-US" altLang="en-US" sz="2800" smtClean="0"/>
              <a:t>-Italy’s communist party was the 2</a:t>
            </a:r>
            <a:r>
              <a:rPr lang="en-US" altLang="en-US" sz="2800" baseline="30000" smtClean="0"/>
              <a:t>nd</a:t>
            </a:r>
            <a:r>
              <a:rPr lang="en-US" altLang="en-US" sz="2800" smtClean="0"/>
              <a:t> largest party-US was worried-helped the CDP stop the rise of communism.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Genoa, Milan &amp; Turin the industrial triangle-also an economic miracle-except for the south that remained poor.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al Sea Maps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7772400" cy="3871913"/>
          </a:xfrm>
          <a:noFill/>
        </p:spPr>
      </p:pic>
      <p:pic>
        <p:nvPicPr>
          <p:cNvPr id="4099" name="Picture 3" descr="Aral Sea cam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0625"/>
            <a:ext cx="62484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1816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1957, the USSR launched the first satellite </a:t>
            </a:r>
            <a:r>
              <a:rPr lang="en-US" altLang="en-US" sz="2800" b="1" i="1" smtClean="0"/>
              <a:t>“Sputnik”</a:t>
            </a:r>
            <a:r>
              <a:rPr lang="en-US" altLang="en-US" sz="2800" smtClean="0"/>
              <a:t> and the Space Race began.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Soviet economy 2</a:t>
            </a:r>
            <a:r>
              <a:rPr lang="en-US" altLang="en-US" sz="2800" baseline="30000" smtClean="0"/>
              <a:t>nd</a:t>
            </a:r>
            <a:r>
              <a:rPr lang="en-US" altLang="en-US" sz="2800" smtClean="0"/>
              <a:t> only to the US.  Khrushchev promised that USSR would surpass the US: “We will bury you”, but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“Virgin Lands” of Soviet Central Asia-irrigation to grow cotton-Aral Sea shrank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Did not alter bureaucracy &amp; inefficiency of the collective farm system.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5123" name="Picture 7" descr="Sputnik I 19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295400"/>
            <a:ext cx="3303587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915400" cy="6858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 Khrushchev encouraged the “thaw” in cultural &amp; intellectual freedom</a:t>
            </a:r>
          </a:p>
          <a:p>
            <a:pPr eaLnBrk="1" hangingPunct="1"/>
            <a:r>
              <a:rPr lang="en-US" altLang="en-US" sz="2800" smtClean="0"/>
              <a:t>1962, allowed Alexander Solzhenitsyn to publish, </a:t>
            </a:r>
            <a:r>
              <a:rPr lang="en-US" altLang="en-US" sz="2800" b="1" i="1" smtClean="0"/>
              <a:t>A Day in the Life of Ivan Denisovitch</a:t>
            </a:r>
            <a:r>
              <a:rPr lang="en-US" altLang="en-US" sz="2800" smtClean="0"/>
              <a:t>, which described the “Gulags”. In exile, he wrote the </a:t>
            </a:r>
            <a:r>
              <a:rPr lang="en-US" altLang="en-US" sz="2800" b="1" i="1" smtClean="0"/>
              <a:t>Gulag Archipelago</a:t>
            </a:r>
            <a:r>
              <a:rPr lang="en-US" altLang="en-US" sz="2800" smtClean="0"/>
              <a:t>.</a:t>
            </a:r>
          </a:p>
        </p:txBody>
      </p:sp>
      <p:pic>
        <p:nvPicPr>
          <p:cNvPr id="6147" name="Picture 5" descr="Solzhenitsyn in Vermont-after exile 19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0866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Eastern Europe: Behind the Iron Curtain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7010400" cy="5791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11 nations &amp; 100 million Eastern Europeans fell under Communist style govts. with nationalized economies.</a:t>
            </a:r>
          </a:p>
          <a:p>
            <a:pPr eaLnBrk="1" hangingPunct="1"/>
            <a:r>
              <a:rPr lang="en-US" altLang="en-US" sz="2800" smtClean="0"/>
              <a:t>Collectivized land, but not as extensively as in the USSR-Bulgaria-most docile state-1/2 collectivized, Hungary only 1/3 and Poland almost none.</a:t>
            </a:r>
          </a:p>
          <a:p>
            <a:pPr eaLnBrk="1" hangingPunct="1"/>
            <a:r>
              <a:rPr lang="en-US" altLang="en-US" sz="2800" smtClean="0"/>
              <a:t>East Germany and Czechoslovakia emphasized heavy industry at the expense of consumer goods.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419600" y="12954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endParaRPr lang="en-US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Upheaval in Eastern Europe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5410200" cy="6019800"/>
          </a:xfrm>
        </p:spPr>
        <p:txBody>
          <a:bodyPr/>
          <a:lstStyle/>
          <a:p>
            <a:pPr eaLnBrk="1" hangingPunct="1"/>
            <a:r>
              <a:rPr lang="en-US" altLang="en-US" smtClean="0"/>
              <a:t>After Stalin’s death-unrest &amp; repression-1953 East Berlin riots were squashed.</a:t>
            </a:r>
          </a:p>
          <a:p>
            <a:pPr eaLnBrk="1" hangingPunct="1"/>
            <a:r>
              <a:rPr lang="en-US" altLang="en-US" smtClean="0"/>
              <a:t>After de-Stalinization speech of 1956-unrest in Poland</a:t>
            </a:r>
          </a:p>
          <a:p>
            <a:pPr eaLnBrk="1" hangingPunct="1"/>
            <a:r>
              <a:rPr lang="en-US" altLang="en-US" smtClean="0"/>
              <a:t>Wladyslaw Gomulka came to power in Poland after unrest of 1956</a:t>
            </a:r>
          </a:p>
          <a:p>
            <a:pPr lvl="1" eaLnBrk="1" hangingPunct="1"/>
            <a:r>
              <a:rPr lang="en-US" altLang="en-US" smtClean="0"/>
              <a:t>Relaxed political &amp; economic controls.</a:t>
            </a:r>
          </a:p>
          <a:p>
            <a:pPr lvl="1" eaLnBrk="1" hangingPunct="1"/>
            <a:r>
              <a:rPr lang="en-US" altLang="en-US" smtClean="0"/>
              <a:t>Loosened ties with Moscow</a:t>
            </a:r>
          </a:p>
          <a:p>
            <a:pPr lvl="1" eaLnBrk="1" hangingPunct="1"/>
            <a:r>
              <a:rPr lang="en-US" altLang="en-US" smtClean="0"/>
              <a:t>Halted collectivization</a:t>
            </a:r>
          </a:p>
          <a:p>
            <a:pPr lvl="1" eaLnBrk="1" hangingPunct="1"/>
            <a:r>
              <a:rPr lang="en-US" altLang="en-US" smtClean="0"/>
              <a:t>Improved relations with the Vatican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8196" name="Picture 6" descr="Gomul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733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Budapest 1956 Upri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33528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Upheaval in Eastern Europe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953000" cy="6172200"/>
          </a:xfrm>
        </p:spPr>
        <p:txBody>
          <a:bodyPr/>
          <a:lstStyle/>
          <a:p>
            <a:pPr eaLnBrk="1" hangingPunct="1"/>
            <a:r>
              <a:rPr lang="en-US" altLang="en-US" smtClean="0"/>
              <a:t>Hungarians encouraged by success in Poland topple Stalin’s statue &amp; call for reforms</a:t>
            </a:r>
          </a:p>
          <a:p>
            <a:pPr eaLnBrk="1" hangingPunct="1"/>
            <a:r>
              <a:rPr lang="en-US" altLang="en-US" b="1" smtClean="0"/>
              <a:t>Imry Nagy</a:t>
            </a:r>
            <a:r>
              <a:rPr lang="en-US" altLang="en-US" smtClean="0"/>
              <a:t> (1896-1958) reform minded leader came to power &amp; declared Hungary free, November 1, 1956-promised a free election &amp; other reforms</a:t>
            </a:r>
          </a:p>
          <a:p>
            <a:pPr eaLnBrk="1" hangingPunct="1"/>
            <a:r>
              <a:rPr lang="en-US" altLang="en-US" smtClean="0"/>
              <a:t>Soviets became alarmed-Warsaw Pact troops invaded Budapest 11/3/56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9220" name="Picture 1029" descr="ImreNagy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38100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31" descr="Budapest 1956 Upri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46463"/>
            <a:ext cx="41910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Upheaval in Eastern Europe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48768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Janos Kadar was installed by the Soviets &amp; ruled for the next 30 years.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Ironically-much of the reform proposed by Nagy was gradually carried out by Kadar.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Hungary developed “Goulash Communism” a blend of a market-consumer economy &amp; communism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10244" name="Picture 8" descr="kada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3352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Kad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14414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Budapest_Writing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6588"/>
            <a:ext cx="419100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1265</Words>
  <Application>Microsoft Office PowerPoint</Application>
  <PresentationFormat>On-screen Show (4:3)</PresentationFormat>
  <Paragraphs>121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Times New Roman</vt:lpstr>
      <vt:lpstr>Arial</vt:lpstr>
      <vt:lpstr>Default Design</vt:lpstr>
      <vt:lpstr>PowerPoint Presentation</vt:lpstr>
      <vt:lpstr>Nikita S. Khrushchev (1894-1971) </vt:lpstr>
      <vt:lpstr>PowerPoint Presentation</vt:lpstr>
      <vt:lpstr>PowerPoint Presentation</vt:lpstr>
      <vt:lpstr>PowerPoint Presentation</vt:lpstr>
      <vt:lpstr>Eastern Europe: Behind the Iron Curtain</vt:lpstr>
      <vt:lpstr>Upheaval in Eastern Europe</vt:lpstr>
      <vt:lpstr>Upheaval in Eastern Europe</vt:lpstr>
      <vt:lpstr>Upheaval in Eastern Europe</vt:lpstr>
      <vt:lpstr>Upheaval in Eastern Europe</vt:lpstr>
      <vt:lpstr>Upheaval in Eastern Europe</vt:lpstr>
      <vt:lpstr>PowerPoint Presentation</vt:lpstr>
      <vt:lpstr>PowerPoint Presentation</vt:lpstr>
      <vt:lpstr>Western Europe: The Revival of Democracy and the Economy </vt:lpstr>
      <vt:lpstr>West Germany</vt:lpstr>
      <vt:lpstr>France</vt:lpstr>
      <vt:lpstr>PowerPoint Presentation</vt:lpstr>
      <vt:lpstr>Great Britain: The Welfare State</vt:lpstr>
      <vt:lpstr>Great Britain: The Welfare State</vt:lpstr>
      <vt:lpstr>PowerPoint Presentation</vt:lpstr>
      <vt:lpstr>Italian Republic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Treppa, Jeff</dc:creator>
  <cp:lastModifiedBy>Tokio Marine Management</cp:lastModifiedBy>
  <cp:revision>28</cp:revision>
  <cp:lastPrinted>2016-04-12T11:57:06Z</cp:lastPrinted>
  <dcterms:created xsi:type="dcterms:W3CDTF">2006-03-29T17:55:33Z</dcterms:created>
  <dcterms:modified xsi:type="dcterms:W3CDTF">2016-04-12T14:20:16Z</dcterms:modified>
</cp:coreProperties>
</file>