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1" r:id="rId3"/>
    <p:sldId id="257" r:id="rId4"/>
    <p:sldId id="263" r:id="rId5"/>
    <p:sldId id="264" r:id="rId6"/>
    <p:sldId id="265" r:id="rId7"/>
    <p:sldId id="266" r:id="rId8"/>
    <p:sldId id="267" r:id="rId9"/>
    <p:sldId id="268" r:id="rId10"/>
    <p:sldId id="259" r:id="rId11"/>
    <p:sldId id="260" r:id="rId12"/>
    <p:sldId id="261" r:id="rId13"/>
  </p:sldIdLst>
  <p:sldSz cx="9144000" cy="6858000" type="screen4x3"/>
  <p:notesSz cx="6858000" cy="91170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C7786-17D5-449B-BB3C-12233C93C92B}" type="datetimeFigureOut">
              <a:rPr lang="en-US" smtClean="0"/>
              <a:pPr/>
              <a:t>10/15/2011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5958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5958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7CA42-F6A0-4205-8621-98954ED43A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F0718-BE07-4B6C-9CDC-8D00603A75D5}" type="datetimeFigureOut">
              <a:rPr lang="en-US" smtClean="0"/>
              <a:pPr/>
              <a:t>10/15/2011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84213"/>
            <a:ext cx="4556125" cy="34178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30581"/>
            <a:ext cx="5486400" cy="4102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5958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59580"/>
            <a:ext cx="2971800" cy="455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7B11C1-D59C-4FA8-BFE3-FBE3CA8755D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B11C1-D59C-4FA8-BFE3-FBE3CA8755D6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B11C1-D59C-4FA8-BFE3-FBE3CA8755D6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During</a:t>
            </a:r>
            <a:r>
              <a:rPr lang="en-US" baseline="0" dirty="0" smtClean="0"/>
              <a:t> Reading: Think aloud need questions and answers for what you </a:t>
            </a:r>
            <a:r>
              <a:rPr lang="en-US" baseline="0" smtClean="0"/>
              <a:t>are thinking.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B11C1-D59C-4FA8-BFE3-FBE3CA8755D6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B11C1-D59C-4FA8-BFE3-FBE3CA8755D6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B11C1-D59C-4FA8-BFE3-FBE3CA8755D6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B11C1-D59C-4FA8-BFE3-FBE3CA8755D6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B11C1-D59C-4FA8-BFE3-FBE3CA8755D6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B11C1-D59C-4FA8-BFE3-FBE3CA8755D6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B11C1-D59C-4FA8-BFE3-FBE3CA8755D6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B11C1-D59C-4FA8-BFE3-FBE3CA8755D6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B11C1-D59C-4FA8-BFE3-FBE3CA8755D6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7B11C1-D59C-4FA8-BFE3-FBE3CA8755D6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62339-DE81-4705-BA50-7538E2E5BD7A}" type="datetimeFigureOut">
              <a:rPr lang="en-US" smtClean="0"/>
              <a:pPr/>
              <a:t>10/15/2011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F827-1C10-417F-8F27-8041A81F5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62339-DE81-4705-BA50-7538E2E5BD7A}" type="datetimeFigureOut">
              <a:rPr lang="en-US" smtClean="0"/>
              <a:pPr/>
              <a:t>10/15/2011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F827-1C10-417F-8F27-8041A81F5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62339-DE81-4705-BA50-7538E2E5BD7A}" type="datetimeFigureOut">
              <a:rPr lang="en-US" smtClean="0"/>
              <a:pPr/>
              <a:t>10/15/2011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F827-1C10-417F-8F27-8041A81F5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62339-DE81-4705-BA50-7538E2E5BD7A}" type="datetimeFigureOut">
              <a:rPr lang="en-US" smtClean="0"/>
              <a:pPr/>
              <a:t>10/15/2011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F827-1C10-417F-8F27-8041A81F5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62339-DE81-4705-BA50-7538E2E5BD7A}" type="datetimeFigureOut">
              <a:rPr lang="en-US" smtClean="0"/>
              <a:pPr/>
              <a:t>10/15/2011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F827-1C10-417F-8F27-8041A81F5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62339-DE81-4705-BA50-7538E2E5BD7A}" type="datetimeFigureOut">
              <a:rPr lang="en-US" smtClean="0"/>
              <a:pPr/>
              <a:t>10/15/2011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F827-1C10-417F-8F27-8041A81F5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62339-DE81-4705-BA50-7538E2E5BD7A}" type="datetimeFigureOut">
              <a:rPr lang="en-US" smtClean="0"/>
              <a:pPr/>
              <a:t>10/15/2011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F827-1C10-417F-8F27-8041A81F5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62339-DE81-4705-BA50-7538E2E5BD7A}" type="datetimeFigureOut">
              <a:rPr lang="en-US" smtClean="0"/>
              <a:pPr/>
              <a:t>10/15/2011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F827-1C10-417F-8F27-8041A81F5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62339-DE81-4705-BA50-7538E2E5BD7A}" type="datetimeFigureOut">
              <a:rPr lang="en-US" smtClean="0"/>
              <a:pPr/>
              <a:t>10/15/2011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F827-1C10-417F-8F27-8041A81F5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62339-DE81-4705-BA50-7538E2E5BD7A}" type="datetimeFigureOut">
              <a:rPr lang="en-US" smtClean="0"/>
              <a:pPr/>
              <a:t>10/15/2011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F827-1C10-417F-8F27-8041A81F5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62339-DE81-4705-BA50-7538E2E5BD7A}" type="datetimeFigureOut">
              <a:rPr lang="en-US" smtClean="0"/>
              <a:pPr/>
              <a:t>10/15/2011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2F827-1C10-417F-8F27-8041A81F5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9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62339-DE81-4705-BA50-7538E2E5BD7A}" type="datetimeFigureOut">
              <a:rPr lang="en-US" smtClean="0"/>
              <a:pPr/>
              <a:t>10/15/2011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2F827-1C10-417F-8F27-8041A81F52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lex\Desktop\US%20Constitution%20-%20BETA%202011-12\Preamble\Preamble%20Video.wmv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90600"/>
            <a:ext cx="10591800" cy="3603625"/>
          </a:xfrm>
        </p:spPr>
        <p:txBody>
          <a:bodyPr>
            <a:noAutofit/>
            <a:scene3d>
              <a:camera prst="perspectiveContrastingRightFacing"/>
              <a:lightRig rig="threePt" dir="t"/>
            </a:scene3d>
            <a:sp3d extrusionH="57150" contourW="12700">
              <a:bevelT w="38100" h="38100"/>
              <a:bevelB w="38100" h="38100"/>
              <a:extrusionClr>
                <a:schemeClr val="bg1">
                  <a:lumMod val="95000"/>
                </a:schemeClr>
              </a:extrusionClr>
              <a:contourClr>
                <a:schemeClr val="tx1">
                  <a:lumMod val="95000"/>
                  <a:lumOff val="5000"/>
                </a:schemeClr>
              </a:contourClr>
            </a:sp3d>
          </a:bodyPr>
          <a:lstStyle/>
          <a:p>
            <a:r>
              <a:rPr lang="en-US" sz="8800" dirty="0" smtClean="0">
                <a:ln cmpd="sng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oper Black" pitchFamily="18" charset="0"/>
              </a:rPr>
              <a:t>WE </a:t>
            </a:r>
            <a:r>
              <a:rPr lang="en-US" sz="8800" dirty="0" smtClean="0">
                <a:ln cmpd="sng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oper Black" pitchFamily="18" charset="0"/>
              </a:rPr>
              <a:t>THE</a:t>
            </a:r>
            <a:r>
              <a:rPr lang="en-US" sz="8800" dirty="0" smtClean="0">
                <a:ln cmpd="sng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oper Black" pitchFamily="18" charset="0"/>
              </a:rPr>
              <a:t> </a:t>
            </a:r>
            <a:r>
              <a:rPr lang="en-US" sz="8800" dirty="0" smtClean="0">
                <a:ln cmpd="sng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oper Black" pitchFamily="18" charset="0"/>
              </a:rPr>
              <a:t>PEOPLE</a:t>
            </a:r>
            <a:endParaRPr lang="en-US" sz="8800" dirty="0">
              <a:ln cmpd="sng">
                <a:solidFill>
                  <a:schemeClr val="tx1"/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latin typeface="Cooper Black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19600" y="228600"/>
            <a:ext cx="457200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Aim: How does the Preamble to the Constitution Provide a framework for the meaning of the law of the United States?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5562600"/>
            <a:ext cx="457200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Do Now: Write one sentence on the index card that the words “We the People” means to you? </a:t>
            </a:r>
            <a:r>
              <a:rPr lang="en-US" sz="2000" dirty="0" smtClean="0"/>
              <a:t> Include your name</a:t>
            </a:r>
            <a:endParaRPr lang="en-US" sz="2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eamble Video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447800" y="914400"/>
            <a:ext cx="6400800" cy="48006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4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ln cmpd="sng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The</a:t>
            </a:r>
            <a:r>
              <a:rPr lang="en-US" sz="6600" dirty="0" smtClean="0">
                <a:ln cmpd="sng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 Pre</a:t>
            </a:r>
            <a:r>
              <a:rPr lang="en-US" sz="6600" dirty="0" smtClean="0">
                <a:ln cmpd="sng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am</a:t>
            </a:r>
            <a:r>
              <a:rPr lang="en-US" sz="6600" dirty="0" smtClean="0">
                <a:ln cmpd="sng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ble</a:t>
            </a:r>
            <a:endParaRPr lang="en-US" sz="6600" dirty="0">
              <a:ln cmpd="sng">
                <a:solidFill>
                  <a:schemeClr val="tx1"/>
                </a:solidFill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00600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 We the People</a:t>
            </a:r>
            <a:r>
              <a:rPr lang="en-US" dirty="0" smtClean="0"/>
              <a:t> of the United States…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Cloud Callout 6"/>
          <p:cNvSpPr/>
          <p:nvPr/>
        </p:nvSpPr>
        <p:spPr>
          <a:xfrm rot="6917274">
            <a:off x="4016646" y="1788591"/>
            <a:ext cx="3336501" cy="476208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48200" y="2971800"/>
            <a:ext cx="2895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This gives the Power for the Government directly to the people.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334000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                                                      …</a:t>
            </a:r>
            <a:r>
              <a:rPr lang="en-US" dirty="0" smtClean="0"/>
              <a:t>in Order to form a more perfect Union…</a:t>
            </a:r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The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 Pre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am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ble</a:t>
            </a:r>
          </a:p>
        </p:txBody>
      </p:sp>
      <p:sp>
        <p:nvSpPr>
          <p:cNvPr id="10" name="Cloud Callout 9"/>
          <p:cNvSpPr/>
          <p:nvPr/>
        </p:nvSpPr>
        <p:spPr>
          <a:xfrm rot="6917274">
            <a:off x="3793716" y="1720125"/>
            <a:ext cx="3715485" cy="484618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19600" y="2590800"/>
            <a:ext cx="3429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This says that </a:t>
            </a:r>
            <a:br>
              <a:rPr lang="en-US" sz="2800" dirty="0" smtClean="0"/>
            </a:br>
            <a:r>
              <a:rPr lang="en-US" sz="2800" dirty="0" smtClean="0"/>
              <a:t>the union before </a:t>
            </a:r>
          </a:p>
          <a:p>
            <a:r>
              <a:rPr lang="en-US" sz="2800" dirty="0" smtClean="0"/>
              <a:t>was not perfect (meaning  the Articles of Confederation) &amp; this union will be much better.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533400" y="1371600"/>
            <a:ext cx="8382000" cy="5105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/>
              <a:t> </a:t>
            </a:r>
            <a:r>
              <a:rPr lang="en-US" sz="3200" dirty="0" smtClean="0"/>
              <a:t>                                                  ….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establish Justice, insure domestic Tranquility...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The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 Pre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am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ble</a:t>
            </a:r>
          </a:p>
        </p:txBody>
      </p:sp>
      <p:sp>
        <p:nvSpPr>
          <p:cNvPr id="5" name="Cloud Callout 4"/>
          <p:cNvSpPr/>
          <p:nvPr/>
        </p:nvSpPr>
        <p:spPr>
          <a:xfrm rot="5654431">
            <a:off x="4642944" y="2629881"/>
            <a:ext cx="3225594" cy="4483478"/>
          </a:xfrm>
          <a:prstGeom prst="cloudCallout">
            <a:avLst>
              <a:gd name="adj1" fmla="val -49424"/>
              <a:gd name="adj2" fmla="val 479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3733801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There will be justice for the people, and peace among the people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382000" cy="4800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the People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the United States, in Order to form a more perfect Union, establish Justice, insure domestic Tranquility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 provide for the common defense…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promote the general Welfare, and secure the Blessings of Liberty to ourselves and our Posterity, do ordain and establish this Constitution for the United States of America.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The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 Pre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am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ble</a:t>
            </a:r>
          </a:p>
        </p:txBody>
      </p:sp>
      <p:sp>
        <p:nvSpPr>
          <p:cNvPr id="5" name="Cloud Callout 4"/>
          <p:cNvSpPr/>
          <p:nvPr/>
        </p:nvSpPr>
        <p:spPr>
          <a:xfrm rot="5654431">
            <a:off x="5259138" y="2978375"/>
            <a:ext cx="2650737" cy="3992338"/>
          </a:xfrm>
          <a:prstGeom prst="cloudCallout">
            <a:avLst>
              <a:gd name="adj1" fmla="val -44041"/>
              <a:gd name="adj2" fmla="val 545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10200" y="4038600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government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will protect the</a:t>
            </a:r>
            <a:br>
              <a:rPr lang="en-US" sz="2800" dirty="0" smtClean="0"/>
            </a:br>
            <a:r>
              <a:rPr lang="en-US" sz="2800" dirty="0" smtClean="0"/>
              <a:t>people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382000" cy="4800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the People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the United States, in Order to form a more perfect Union, establish Justice, insure domestic Tranquility, provide for the common defense…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…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promote the general Welfare…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and secure the Blessings of Liberty to ourselves and our Posterity, do ordain and establish this Constitution for the United States of America.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The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 Pre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am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ble</a:t>
            </a:r>
          </a:p>
        </p:txBody>
      </p:sp>
      <p:sp>
        <p:nvSpPr>
          <p:cNvPr id="5" name="Cloud Callout 4"/>
          <p:cNvSpPr/>
          <p:nvPr/>
        </p:nvSpPr>
        <p:spPr>
          <a:xfrm rot="5654431">
            <a:off x="4192338" y="2978374"/>
            <a:ext cx="2650737" cy="3992338"/>
          </a:xfrm>
          <a:prstGeom prst="cloudCallout">
            <a:avLst>
              <a:gd name="adj1" fmla="val -53330"/>
              <a:gd name="adj2" fmla="val -286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14800" y="4038600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government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will do its best to</a:t>
            </a:r>
          </a:p>
          <a:p>
            <a:r>
              <a:rPr lang="en-US" sz="2800" dirty="0" smtClean="0"/>
              <a:t>help the people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447800"/>
            <a:ext cx="8382000" cy="4953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We the People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the United States, in Order to form a more perfect Union, establish Justice, insure domestic Tranquility, provide for the common defense, promote the general Welfare,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…and secure the Blessings of Liberty to ourselves and our Posterity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…, do ordain and establish this Constitution for the United States of America.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The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 Pre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am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ble</a:t>
            </a:r>
          </a:p>
        </p:txBody>
      </p:sp>
      <p:sp>
        <p:nvSpPr>
          <p:cNvPr id="5" name="Cloud Callout 4"/>
          <p:cNvSpPr/>
          <p:nvPr/>
        </p:nvSpPr>
        <p:spPr>
          <a:xfrm rot="5654431">
            <a:off x="2130061" y="-50794"/>
            <a:ext cx="1908162" cy="5126822"/>
          </a:xfrm>
          <a:prstGeom prst="cloudCallout">
            <a:avLst>
              <a:gd name="adj1" fmla="val 39859"/>
              <a:gd name="adj2" fmla="val -5337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52600" y="1752600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Secure rights for the</a:t>
            </a:r>
          </a:p>
          <a:p>
            <a:r>
              <a:rPr lang="en-US" sz="2800" dirty="0" smtClean="0"/>
              <a:t>People and continue to do so for the future 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382000" cy="4800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the People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the United States, in Order to form a more perfect Union, establish Justice, insure domestic Tranquility, provide for the common defense, promote the general Welfare, and secure the Blessings of Liberty to ourselves and our Posterity,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…do ordain and establish this Constitution for the United States of America.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The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 Pre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am</a:t>
            </a:r>
            <a:r>
              <a:rPr kumimoji="0" lang="en-US" sz="6600" b="0" i="0" u="none" strike="noStrike" kern="1200" cap="none" spc="0" normalizeH="0" baseline="0" noProof="0" dirty="0" smtClean="0">
                <a:ln cmpd="sng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oper Black" pitchFamily="18" charset="0"/>
                <a:ea typeface="+mj-ea"/>
                <a:cs typeface="+mj-cs"/>
              </a:rPr>
              <a:t>ble</a:t>
            </a:r>
          </a:p>
        </p:txBody>
      </p:sp>
      <p:sp>
        <p:nvSpPr>
          <p:cNvPr id="5" name="Cloud Callout 4"/>
          <p:cNvSpPr/>
          <p:nvPr/>
        </p:nvSpPr>
        <p:spPr>
          <a:xfrm rot="5654431">
            <a:off x="1825610" y="740264"/>
            <a:ext cx="2650737" cy="4612690"/>
          </a:xfrm>
          <a:prstGeom prst="cloudCallout">
            <a:avLst>
              <a:gd name="adj1" fmla="val 30607"/>
              <a:gd name="adj2" fmla="val -629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00200" y="2133600"/>
            <a:ext cx="373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Makes this</a:t>
            </a:r>
          </a:p>
          <a:p>
            <a:r>
              <a:rPr lang="en-US" sz="2800" dirty="0" smtClean="0"/>
              <a:t> Constitution</a:t>
            </a:r>
          </a:p>
          <a:p>
            <a:r>
              <a:rPr lang="en-US" sz="2800" dirty="0" smtClean="0"/>
              <a:t>The law of the land.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US" dirty="0" smtClean="0">
                <a:ln cmpd="sng"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U.S. Constitution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1219200"/>
            <a:ext cx="4724400" cy="5486399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/>
              <a:t>1) The first three words of the U.S. Constitution are: WE THE PEOPLE?</a:t>
            </a:r>
          </a:p>
          <a:p>
            <a:pPr>
              <a:buNone/>
            </a:pPr>
            <a:r>
              <a:rPr lang="en-US" sz="2000" b="1" dirty="0"/>
              <a:t>a) </a:t>
            </a:r>
            <a:r>
              <a:rPr lang="en-US" sz="2000" b="1" dirty="0" smtClean="0"/>
              <a:t>True  b</a:t>
            </a:r>
            <a:r>
              <a:rPr lang="en-US" sz="2000" b="1" dirty="0"/>
              <a:t>) </a:t>
            </a:r>
            <a:r>
              <a:rPr lang="en-US" sz="2000" b="1" dirty="0" smtClean="0"/>
              <a:t>False</a:t>
            </a:r>
          </a:p>
          <a:p>
            <a:endParaRPr lang="en-US" sz="2000" b="1" dirty="0"/>
          </a:p>
          <a:p>
            <a:pPr>
              <a:buNone/>
            </a:pPr>
            <a:r>
              <a:rPr lang="en-US" sz="2000" b="1" dirty="0"/>
              <a:t>2) The </a:t>
            </a:r>
            <a:r>
              <a:rPr lang="en-US" sz="2000" b="1" dirty="0" smtClean="0"/>
              <a:t>Preamble is named “Preamble” </a:t>
            </a:r>
            <a:br>
              <a:rPr lang="en-US" sz="2000" b="1" dirty="0" smtClean="0"/>
            </a:br>
            <a:r>
              <a:rPr lang="en-US" sz="2000" b="1" dirty="0" smtClean="0"/>
              <a:t>in the </a:t>
            </a:r>
            <a:r>
              <a:rPr lang="en-US" sz="2000" b="1" dirty="0"/>
              <a:t>U.S. Constitution?</a:t>
            </a:r>
          </a:p>
          <a:p>
            <a:pPr>
              <a:buNone/>
            </a:pPr>
            <a:r>
              <a:rPr lang="en-US" sz="2000" b="1" dirty="0"/>
              <a:t>a) </a:t>
            </a:r>
            <a:r>
              <a:rPr lang="en-US" sz="2000" b="1" dirty="0" smtClean="0"/>
              <a:t>True  b</a:t>
            </a:r>
            <a:r>
              <a:rPr lang="en-US" sz="2000" b="1" dirty="0"/>
              <a:t>) False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3</a:t>
            </a:r>
            <a:r>
              <a:rPr lang="en-US" sz="2000" b="1" dirty="0"/>
              <a:t>) The </a:t>
            </a:r>
            <a:r>
              <a:rPr lang="en-US" sz="2000" b="1" dirty="0" smtClean="0"/>
              <a:t>Preamble </a:t>
            </a:r>
            <a:r>
              <a:rPr lang="en-US" sz="2000" b="1" dirty="0"/>
              <a:t>gives all of the power for governing to the states?</a:t>
            </a:r>
          </a:p>
          <a:p>
            <a:pPr>
              <a:buNone/>
            </a:pPr>
            <a:r>
              <a:rPr lang="en-US" sz="2000" b="1" dirty="0"/>
              <a:t>a) </a:t>
            </a:r>
            <a:r>
              <a:rPr lang="en-US" sz="2000" b="1" dirty="0" smtClean="0"/>
              <a:t>True b</a:t>
            </a:r>
            <a:r>
              <a:rPr lang="en-US" sz="2000" b="1" dirty="0"/>
              <a:t>) False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4</a:t>
            </a:r>
            <a:r>
              <a:rPr lang="en-US" sz="2000" b="1" dirty="0"/>
              <a:t>) The </a:t>
            </a:r>
            <a:r>
              <a:rPr lang="en-US" sz="2000" b="1" dirty="0" smtClean="0"/>
              <a:t>Preamble calls for a “more Perfect Union” ?</a:t>
            </a:r>
          </a:p>
          <a:p>
            <a:pPr>
              <a:buNone/>
            </a:pPr>
            <a:r>
              <a:rPr lang="en-US" sz="2000" b="1" dirty="0" smtClean="0"/>
              <a:t>a</a:t>
            </a:r>
            <a:r>
              <a:rPr lang="en-US" sz="2000" b="1" dirty="0"/>
              <a:t>) </a:t>
            </a:r>
            <a:r>
              <a:rPr lang="en-US" sz="2000" b="1" dirty="0" smtClean="0"/>
              <a:t>True  b</a:t>
            </a:r>
            <a:r>
              <a:rPr lang="en-US" sz="2000" b="1" dirty="0"/>
              <a:t>) False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057400"/>
            <a:ext cx="4038600" cy="3095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6" name="Oval 5"/>
          <p:cNvSpPr/>
          <p:nvPr/>
        </p:nvSpPr>
        <p:spPr>
          <a:xfrm>
            <a:off x="4267200" y="19050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105400" y="32766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105400" y="46482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267200" y="60960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85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85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38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38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85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385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38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38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85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385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385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385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cmpd="sng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U.S. Constitution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4953000" cy="4525963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/>
              <a:t>5</a:t>
            </a:r>
            <a:r>
              <a:rPr lang="en-US" sz="2000" b="1" dirty="0"/>
              <a:t>) The </a:t>
            </a:r>
            <a:r>
              <a:rPr lang="en-US" sz="2000" b="1" dirty="0" smtClean="0"/>
              <a:t>Preamble calls for the establishment of Justice? </a:t>
            </a:r>
            <a:endParaRPr lang="en-US" sz="2000" b="1" dirty="0"/>
          </a:p>
          <a:p>
            <a:pPr marL="514350" indent="-514350">
              <a:buNone/>
            </a:pPr>
            <a:r>
              <a:rPr lang="en-US" sz="2000" b="1" dirty="0" smtClean="0"/>
              <a:t>a) True   b</a:t>
            </a:r>
            <a:r>
              <a:rPr lang="en-US" sz="2000" b="1" dirty="0"/>
              <a:t>) </a:t>
            </a:r>
            <a:r>
              <a:rPr lang="en-US" sz="2000" b="1" dirty="0" smtClean="0"/>
              <a:t>False</a:t>
            </a:r>
          </a:p>
          <a:p>
            <a:pPr marL="514350" indent="-514350">
              <a:buAutoNum type="alphaLcParenR"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6) “Domestic Tranquility” means peace at home?  </a:t>
            </a:r>
          </a:p>
          <a:p>
            <a:pPr>
              <a:buNone/>
            </a:pPr>
            <a:r>
              <a:rPr lang="en-US" sz="2000" b="1" dirty="0" smtClean="0"/>
              <a:t>a) True   b) False</a:t>
            </a:r>
          </a:p>
          <a:p>
            <a:pPr marL="514350" indent="-514350">
              <a:buAutoNum type="alphaLcParenR"/>
            </a:pPr>
            <a:endParaRPr lang="en-US" sz="2000" b="1" dirty="0"/>
          </a:p>
          <a:p>
            <a:pPr>
              <a:buNone/>
            </a:pPr>
            <a:r>
              <a:rPr lang="en-US" sz="2000" b="1" dirty="0"/>
              <a:t>7) The </a:t>
            </a:r>
            <a:r>
              <a:rPr lang="en-US" sz="2000" b="1" dirty="0" smtClean="0"/>
              <a:t>Preamble calls for each state government to protect its people from foreign countries? </a:t>
            </a:r>
          </a:p>
          <a:p>
            <a:pPr>
              <a:buNone/>
            </a:pPr>
            <a:r>
              <a:rPr lang="en-US" sz="2000" b="1" dirty="0" smtClean="0"/>
              <a:t>a) True  b</a:t>
            </a:r>
            <a:r>
              <a:rPr lang="en-US" sz="2000" b="1" dirty="0"/>
              <a:t>) </a:t>
            </a:r>
            <a:r>
              <a:rPr lang="en-US" sz="2000" b="1" dirty="0" smtClean="0"/>
              <a:t>False</a:t>
            </a:r>
          </a:p>
          <a:p>
            <a:pPr marL="514350" indent="-514350">
              <a:buNone/>
            </a:pPr>
            <a:endParaRPr lang="en-US" sz="20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371600"/>
            <a:ext cx="3667125" cy="480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8" name="Oval 7"/>
          <p:cNvSpPr/>
          <p:nvPr/>
        </p:nvSpPr>
        <p:spPr>
          <a:xfrm>
            <a:off x="228600" y="22098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28600" y="35814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066800" y="52578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85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385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38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38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85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385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385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385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n cmpd="sng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oper Black" pitchFamily="18" charset="0"/>
              </a:rPr>
              <a:t>U.S. Constitution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0" y="1524000"/>
            <a:ext cx="4800600" cy="4525963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/>
              <a:t>8) The Preamble explains that the new government will have (3) three branches of government? </a:t>
            </a:r>
          </a:p>
          <a:p>
            <a:pPr>
              <a:buNone/>
            </a:pPr>
            <a:r>
              <a:rPr lang="en-US" sz="2000" b="1" dirty="0" smtClean="0"/>
              <a:t>a) True   b) False</a:t>
            </a:r>
          </a:p>
          <a:p>
            <a:pPr>
              <a:buNone/>
            </a:pPr>
            <a:endParaRPr lang="en-US" sz="2000" b="1" dirty="0" smtClean="0"/>
          </a:p>
          <a:p>
            <a:pPr>
              <a:buNone/>
            </a:pPr>
            <a:r>
              <a:rPr lang="en-US" sz="2000" b="1" dirty="0" smtClean="0"/>
              <a:t>9</a:t>
            </a:r>
            <a:r>
              <a:rPr lang="en-US" sz="2000" b="1" dirty="0"/>
              <a:t>) </a:t>
            </a:r>
            <a:r>
              <a:rPr lang="en-US" sz="2000" b="1" dirty="0" smtClean="0"/>
              <a:t>“Blessings of Liberty” means Rights?</a:t>
            </a:r>
            <a:endParaRPr lang="en-US" sz="2000" b="1" dirty="0"/>
          </a:p>
          <a:p>
            <a:pPr marL="514350" indent="-514350">
              <a:buNone/>
            </a:pPr>
            <a:r>
              <a:rPr lang="en-US" sz="2000" b="1" dirty="0" smtClean="0"/>
              <a:t>a) True  b</a:t>
            </a:r>
            <a:r>
              <a:rPr lang="en-US" sz="2000" b="1" dirty="0"/>
              <a:t>) </a:t>
            </a:r>
            <a:r>
              <a:rPr lang="en-US" sz="2000" b="1" dirty="0" smtClean="0"/>
              <a:t>False</a:t>
            </a:r>
          </a:p>
          <a:p>
            <a:pPr marL="514350" indent="-514350">
              <a:buNone/>
            </a:pPr>
            <a:endParaRPr lang="en-US" sz="2000" b="1" dirty="0"/>
          </a:p>
          <a:p>
            <a:pPr>
              <a:buNone/>
            </a:pPr>
            <a:r>
              <a:rPr lang="en-US" sz="2000" b="1" dirty="0"/>
              <a:t>10) </a:t>
            </a:r>
            <a:r>
              <a:rPr lang="en-US" sz="2000" b="1" dirty="0" smtClean="0"/>
              <a:t>“Posterity” means law of the land?</a:t>
            </a:r>
            <a:endParaRPr lang="en-US" sz="2000" b="1" dirty="0"/>
          </a:p>
          <a:p>
            <a:pPr>
              <a:buNone/>
            </a:pPr>
            <a:r>
              <a:rPr lang="en-US" sz="2000" b="1" dirty="0"/>
              <a:t>a) </a:t>
            </a:r>
            <a:r>
              <a:rPr lang="en-US" sz="2000" b="1" dirty="0" smtClean="0"/>
              <a:t>True   b</a:t>
            </a:r>
            <a:r>
              <a:rPr lang="en-US" sz="2000" b="1" dirty="0"/>
              <a:t>) False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447800"/>
            <a:ext cx="32766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Oval 8"/>
          <p:cNvSpPr/>
          <p:nvPr/>
        </p:nvSpPr>
        <p:spPr>
          <a:xfrm>
            <a:off x="5029200" y="25146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114800" y="35814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029200" y="46482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93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93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19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9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93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93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19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19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1211</TotalTime>
  <Words>598</Words>
  <Application>Microsoft Office PowerPoint</Application>
  <PresentationFormat>On-screen Show (4:3)</PresentationFormat>
  <Paragraphs>81</Paragraphs>
  <Slides>12</Slides>
  <Notes>12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WE THE PEOPLE</vt:lpstr>
      <vt:lpstr>Slide 2</vt:lpstr>
      <vt:lpstr>The Preamble</vt:lpstr>
      <vt:lpstr>Slide 4</vt:lpstr>
      <vt:lpstr>Slide 5</vt:lpstr>
      <vt:lpstr>Slide 6</vt:lpstr>
      <vt:lpstr>Slide 7</vt:lpstr>
      <vt:lpstr>Slide 8</vt:lpstr>
      <vt:lpstr>Slide 9</vt:lpstr>
      <vt:lpstr>U.S. Constitution</vt:lpstr>
      <vt:lpstr>U.S. Constitution</vt:lpstr>
      <vt:lpstr>U.S. Constitution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THE PEOPLE</dc:title>
  <dc:creator>Alex</dc:creator>
  <cp:lastModifiedBy>Alex</cp:lastModifiedBy>
  <cp:revision>29</cp:revision>
  <dcterms:created xsi:type="dcterms:W3CDTF">2008-01-21T23:37:36Z</dcterms:created>
  <dcterms:modified xsi:type="dcterms:W3CDTF">2011-10-15T22:20:37Z</dcterms:modified>
</cp:coreProperties>
</file>