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4" r:id="rId68"/>
    <p:sldId id="323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51" d="100"/>
          <a:sy n="51" d="100"/>
        </p:scale>
        <p:origin x="-8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92163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64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6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168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A3ABF1-DABA-4319-874F-B72622708FC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609C9-B1BE-4716-A7E5-6892458AF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52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2DFE3-0743-4F13-8B81-F369B9A9B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592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07013-2663-4D63-BAFD-99CE6B4A3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05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7588D-C5E2-4C28-BCBE-92B280F085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11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C3869-6E0A-4572-A64F-64F9D93146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43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82B37E-6E19-4E94-8F81-23FFD496EF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42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BE4A4-DF2E-400A-AEAE-6A21FE4ACC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6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5B878-34B4-4A7D-B0CD-8449A1E59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70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FF625-C148-4DDE-879B-22380B4309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875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44059-7E81-458F-B002-205E2B425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9F119-0D37-458C-8B5D-A95217E5D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80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91139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40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9114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347DBC-9CC3-4ACB-B025-28A9AC091B5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114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990600"/>
            <a:ext cx="7772400" cy="3200400"/>
          </a:xfrm>
        </p:spPr>
        <p:txBody>
          <a:bodyPr/>
          <a:lstStyle/>
          <a:p>
            <a:r>
              <a:rPr lang="en-US" altLang="en-US" sz="8000" b="1"/>
              <a:t>Europe Before and After the Cold War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WINDOWS\Desktop\cold war\usingerman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1295400" y="142875"/>
            <a:ext cx="6858000" cy="923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F8B049"/>
                    </a:gs>
                    <a:gs pos="8999">
                      <a:srgbClr val="B43E85"/>
                    </a:gs>
                    <a:gs pos="15500">
                      <a:srgbClr val="C50849"/>
                    </a:gs>
                    <a:gs pos="16500">
                      <a:srgbClr val="F952A0"/>
                    </a:gs>
                    <a:gs pos="18500">
                      <a:srgbClr val="FEE7F2"/>
                    </a:gs>
                    <a:gs pos="39500">
                      <a:srgbClr val="F8B049"/>
                    </a:gs>
                    <a:gs pos="43500">
                      <a:srgbClr val="F8B049"/>
                    </a:gs>
                    <a:gs pos="50000">
                      <a:srgbClr val="FC9FCB"/>
                    </a:gs>
                    <a:gs pos="56500">
                      <a:srgbClr val="F8B049"/>
                    </a:gs>
                    <a:gs pos="60501">
                      <a:srgbClr val="F8B049"/>
                    </a:gs>
                    <a:gs pos="81500">
                      <a:srgbClr val="FEE7F2"/>
                    </a:gs>
                    <a:gs pos="83500">
                      <a:srgbClr val="F952A0"/>
                    </a:gs>
                    <a:gs pos="84500">
                      <a:srgbClr val="C50849"/>
                    </a:gs>
                    <a:gs pos="91001">
                      <a:srgbClr val="B43E85"/>
                    </a:gs>
                    <a:gs pos="100000">
                      <a:srgbClr val="F8B049"/>
                    </a:gs>
                  </a:gsLst>
                  <a:lin ang="0" scaled="1"/>
                </a:gradFill>
                <a:latin typeface="Switzerland"/>
              </a:rPr>
              <a:t>UN Practice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WINDOWS\Desktop\cold war\uninbosn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914400" y="85725"/>
            <a:ext cx="7162800" cy="828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6500">
                      <a:srgbClr val="0047FF"/>
                    </a:gs>
                    <a:gs pos="14000">
                      <a:srgbClr val="000082"/>
                    </a:gs>
                    <a:gs pos="21500">
                      <a:srgbClr val="0047FF"/>
                    </a:gs>
                    <a:gs pos="29000">
                      <a:srgbClr val="000082"/>
                    </a:gs>
                    <a:gs pos="36000">
                      <a:srgbClr val="0047FF"/>
                    </a:gs>
                    <a:gs pos="43500">
                      <a:srgbClr val="000082"/>
                    </a:gs>
                    <a:gs pos="50000">
                      <a:srgbClr val="0047FF"/>
                    </a:gs>
                    <a:gs pos="56500">
                      <a:srgbClr val="000082"/>
                    </a:gs>
                    <a:gs pos="64000">
                      <a:srgbClr val="0047FF"/>
                    </a:gs>
                    <a:gs pos="71000">
                      <a:srgbClr val="000082"/>
                    </a:gs>
                    <a:gs pos="78501">
                      <a:srgbClr val="0047FF"/>
                    </a:gs>
                    <a:gs pos="86000">
                      <a:srgbClr val="000082"/>
                    </a:gs>
                    <a:gs pos="93500">
                      <a:srgbClr val="0047FF"/>
                    </a:gs>
                    <a:gs pos="100000">
                      <a:srgbClr val="000082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UN Troops in Bosnia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8000" b="1"/>
              <a:t>General Assembly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US" altLang="en-US" sz="4800" b="1"/>
              <a:t>One vote per member</a:t>
            </a:r>
          </a:p>
          <a:p>
            <a:r>
              <a:rPr lang="en-US" altLang="en-US" sz="4800" b="1"/>
              <a:t>Develop solutions to problems</a:t>
            </a:r>
          </a:p>
          <a:p>
            <a:r>
              <a:rPr lang="en-US" altLang="en-US" sz="4800" b="1"/>
              <a:t>Choose people/nations to serve on other UN bodies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2250"/>
            <a:ext cx="7772400" cy="768350"/>
          </a:xfrm>
        </p:spPr>
        <p:txBody>
          <a:bodyPr/>
          <a:lstStyle/>
          <a:p>
            <a:r>
              <a:rPr lang="en-US" altLang="en-US" sz="7200" b="1"/>
              <a:t>Security Council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839200" cy="5791200"/>
          </a:xfrm>
        </p:spPr>
        <p:txBody>
          <a:bodyPr/>
          <a:lstStyle/>
          <a:p>
            <a:r>
              <a:rPr lang="en-US" altLang="en-US" sz="4400" b="1"/>
              <a:t>Deal with international conflict</a:t>
            </a:r>
          </a:p>
          <a:p>
            <a:r>
              <a:rPr lang="en-US" altLang="en-US" sz="4400" b="1"/>
              <a:t>Bar trade</a:t>
            </a:r>
          </a:p>
          <a:p>
            <a:r>
              <a:rPr lang="en-US" altLang="en-US" sz="4400" b="1"/>
              <a:t>Send troops to keep peace</a:t>
            </a:r>
          </a:p>
          <a:p>
            <a:r>
              <a:rPr lang="en-US" altLang="en-US" sz="4400" b="1"/>
              <a:t>Permanent members</a:t>
            </a:r>
          </a:p>
          <a:p>
            <a:pPr lvl="1"/>
            <a:r>
              <a:rPr lang="en-US" altLang="en-US" sz="4000" b="1"/>
              <a:t>Allies of WWII</a:t>
            </a:r>
          </a:p>
          <a:p>
            <a:pPr lvl="1"/>
            <a:r>
              <a:rPr lang="en-US" altLang="en-US" sz="4000" b="1" u="sng"/>
              <a:t>All</a:t>
            </a:r>
            <a:r>
              <a:rPr lang="en-US" altLang="en-US" sz="4000" b="1"/>
              <a:t> must approve Council decisions</a:t>
            </a:r>
          </a:p>
          <a:p>
            <a:r>
              <a:rPr lang="en-US" altLang="en-US" sz="4400" b="1"/>
              <a:t>10 other members (2 year terms)</a:t>
            </a: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r>
              <a:rPr lang="en-US" altLang="en-US" sz="6000" b="1"/>
              <a:t>Other UN Bodies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53400" cy="5105400"/>
          </a:xfrm>
        </p:spPr>
        <p:txBody>
          <a:bodyPr/>
          <a:lstStyle/>
          <a:p>
            <a:r>
              <a:rPr lang="en-US" altLang="en-US" sz="4800" b="1"/>
              <a:t>International Court of Justice</a:t>
            </a:r>
          </a:p>
          <a:p>
            <a:pPr lvl="1"/>
            <a:r>
              <a:rPr lang="en-US" altLang="en-US" sz="4400" b="1"/>
              <a:t>International law</a:t>
            </a:r>
          </a:p>
          <a:p>
            <a:r>
              <a:rPr lang="en-US" altLang="en-US" sz="4800" b="1"/>
              <a:t>Secretariat</a:t>
            </a:r>
          </a:p>
          <a:p>
            <a:pPr lvl="1"/>
            <a:r>
              <a:rPr lang="en-US" altLang="en-US" sz="4400" b="1"/>
              <a:t>head- Secretary General </a:t>
            </a:r>
          </a:p>
          <a:p>
            <a:pPr lvl="1"/>
            <a:r>
              <a:rPr lang="en-US" altLang="en-US" sz="4400" b="1"/>
              <a:t>Organize daily business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b="1"/>
              <a:t>Advantages Over League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 altLang="en-US" sz="4800" b="1"/>
              <a:t>No major power refused to join</a:t>
            </a:r>
          </a:p>
          <a:p>
            <a:r>
              <a:rPr lang="en-US" altLang="en-US" sz="4800" b="1"/>
              <a:t>UN peace keeping force</a:t>
            </a:r>
          </a:p>
          <a:p>
            <a:pPr lvl="1"/>
            <a:r>
              <a:rPr lang="en-US" altLang="en-US" sz="4400" b="1"/>
              <a:t>Armed group to enforce decisions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7200" b="1"/>
              <a:t>Overall…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800" b="1"/>
              <a:t>UN more effective socially, economically not politically</a:t>
            </a:r>
          </a:p>
          <a:p>
            <a:pPr>
              <a:lnSpc>
                <a:spcPct val="90000"/>
              </a:lnSpc>
            </a:pPr>
            <a:r>
              <a:rPr lang="en-US" altLang="en-US" sz="4800" b="1"/>
              <a:t>1948 Universal Declaration of Human Rights-</a:t>
            </a:r>
          </a:p>
          <a:p>
            <a:pPr lvl="1">
              <a:lnSpc>
                <a:spcPct val="90000"/>
              </a:lnSpc>
            </a:pPr>
            <a:r>
              <a:rPr lang="en-US" altLang="en-US" sz="4400" b="1"/>
              <a:t>Protect from oppression</a:t>
            </a:r>
          </a:p>
          <a:p>
            <a:pPr lvl="1">
              <a:lnSpc>
                <a:spcPct val="90000"/>
              </a:lnSpc>
            </a:pPr>
            <a:r>
              <a:rPr lang="en-US" altLang="en-US" sz="4400" b="1"/>
              <a:t>Preservation of rights</a:t>
            </a: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WINDOWS\Desktop\cold war\seccounc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9300"/>
            <a:ext cx="9144000" cy="610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990600" y="114300"/>
            <a:ext cx="73914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UN Security Council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438400"/>
            <a:ext cx="7772400" cy="1143000"/>
          </a:xfrm>
        </p:spPr>
        <p:txBody>
          <a:bodyPr/>
          <a:lstStyle/>
          <a:p>
            <a:r>
              <a:rPr lang="en-US" altLang="en-US" sz="9600" b="1"/>
              <a:t>Political/ Economic Models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Group 2"/>
          <p:cNvGraphicFramePr>
            <a:graphicFrameLocks noGrp="1"/>
          </p:cNvGraphicFramePr>
          <p:nvPr>
            <p:ph type="tbl" idx="1"/>
          </p:nvPr>
        </p:nvGraphicFramePr>
        <p:xfrm>
          <a:off x="533400" y="0"/>
          <a:ext cx="8158163" cy="6615684"/>
        </p:xfrm>
        <a:graphic>
          <a:graphicData uri="http://schemas.openxmlformats.org/drawingml/2006/table">
            <a:tbl>
              <a:tblPr/>
              <a:tblGrid>
                <a:gridCol w="1814513"/>
                <a:gridCol w="2114550"/>
                <a:gridCol w="2114550"/>
                <a:gridCol w="2114550"/>
              </a:tblGrid>
              <a:tr h="1562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5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Demo/Cap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5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Demo/Soc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Com/Soc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Politics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Demo.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Demo.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Market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Mixed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Comm-and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Policy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Little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Govt.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Govt.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support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runs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3962400"/>
          </a:xfrm>
        </p:spPr>
        <p:txBody>
          <a:bodyPr/>
          <a:lstStyle/>
          <a:p>
            <a:r>
              <a:rPr lang="en-US" altLang="en-US" sz="9600" b="1"/>
              <a:t>Problems faced by USSR after WWII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1200"/>
            <a:ext cx="7772400" cy="1828800"/>
          </a:xfrm>
        </p:spPr>
        <p:txBody>
          <a:bodyPr/>
          <a:lstStyle/>
          <a:p>
            <a:r>
              <a:rPr lang="en-US" altLang="en-US" sz="10600" b="1"/>
              <a:t>USSR</a:t>
            </a: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A Quick Review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5486400"/>
          </a:xfrm>
        </p:spPr>
        <p:txBody>
          <a:bodyPr/>
          <a:lstStyle/>
          <a:p>
            <a:r>
              <a:rPr lang="en-US" altLang="en-US" b="1"/>
              <a:t>March 1917- Nicholas II forced to abdicate</a:t>
            </a:r>
          </a:p>
          <a:p>
            <a:r>
              <a:rPr lang="en-US" altLang="en-US" b="1"/>
              <a:t>Provisional govt. under Kerensky</a:t>
            </a:r>
          </a:p>
          <a:p>
            <a:pPr lvl="1"/>
            <a:r>
              <a:rPr lang="en-US" altLang="en-US" b="1"/>
              <a:t>Petrograd Soviet (Bolsheviks)- holds popular support</a:t>
            </a:r>
          </a:p>
          <a:p>
            <a:r>
              <a:rPr lang="en-US" altLang="en-US" b="1"/>
              <a:t>November 1917- Bolshevik/Communist Revolution</a:t>
            </a:r>
          </a:p>
          <a:p>
            <a:r>
              <a:rPr lang="en-US" altLang="en-US" b="1"/>
              <a:t>Civil War (Dec. 1917 – Nov. 1920)</a:t>
            </a:r>
          </a:p>
          <a:p>
            <a:pPr lvl="1"/>
            <a:r>
              <a:rPr lang="en-US" altLang="en-US" b="1"/>
              <a:t>Whites- Czarists, West</a:t>
            </a:r>
          </a:p>
          <a:p>
            <a:pPr lvl="1"/>
            <a:r>
              <a:rPr lang="en-US" altLang="en-US" b="1"/>
              <a:t>Red- Communists</a:t>
            </a:r>
          </a:p>
          <a:p>
            <a:pPr lvl="1"/>
            <a:r>
              <a:rPr lang="en-US" altLang="en-US" b="1"/>
              <a:t>Greens- Ukrainian Peasants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USSR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5638800"/>
          </a:xfrm>
        </p:spPr>
        <p:txBody>
          <a:bodyPr/>
          <a:lstStyle/>
          <a:p>
            <a:r>
              <a:rPr lang="en-US" altLang="en-US" sz="3600" b="1"/>
              <a:t>1923 Lenin rename Russia the Union of Soviet Socialist Republics or the Soviet Union</a:t>
            </a:r>
          </a:p>
          <a:p>
            <a:r>
              <a:rPr lang="en-US" altLang="en-US" sz="3600" b="1"/>
              <a:t>Why: Address internal international nationalities question</a:t>
            </a:r>
          </a:p>
          <a:p>
            <a:pPr lvl="1"/>
            <a:r>
              <a:rPr lang="en-US" altLang="en-US" sz="3200" b="1"/>
              <a:t>Threat of too many nationalities wanting to break away/self determination</a:t>
            </a:r>
          </a:p>
          <a:p>
            <a:r>
              <a:rPr lang="en-US" altLang="en-US" sz="3600" b="1"/>
              <a:t>Each republic is given its own constitution (all the same though)</a:t>
            </a:r>
          </a:p>
          <a:p>
            <a:endParaRPr lang="en-US" altLang="en-US" sz="36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Lenin &amp; Economics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458200" cy="5410200"/>
          </a:xfrm>
        </p:spPr>
        <p:txBody>
          <a:bodyPr/>
          <a:lstStyle/>
          <a:p>
            <a:r>
              <a:rPr lang="en-US" altLang="en-US" sz="4000" b="1"/>
              <a:t>War Communism- Used in Civil War</a:t>
            </a:r>
          </a:p>
          <a:p>
            <a:pPr lvl="1"/>
            <a:r>
              <a:rPr lang="en-US" altLang="en-US" sz="3600" b="1"/>
              <a:t>Banks, transportation, heavy industry confiscated &amp; run by Bolsheviks</a:t>
            </a:r>
          </a:p>
          <a:p>
            <a:pPr lvl="1"/>
            <a:r>
              <a:rPr lang="en-US" altLang="en-US" sz="3600" b="1"/>
              <a:t>Grain seized from peasants to feed Red Army &amp; cities</a:t>
            </a:r>
          </a:p>
          <a:p>
            <a:r>
              <a:rPr lang="en-US" altLang="en-US" sz="4000" b="1"/>
              <a:t>Krondstat Rebellion- result of increased central party bureaucracy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Lenin &amp; Economics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458200" cy="5638800"/>
          </a:xfrm>
        </p:spPr>
        <p:txBody>
          <a:bodyPr/>
          <a:lstStyle/>
          <a:p>
            <a:r>
              <a:rPr lang="en-US" altLang="en-US" sz="3300" b="1"/>
              <a:t>New Economic Policy (NEP)-</a:t>
            </a:r>
          </a:p>
          <a:p>
            <a:pPr lvl="1"/>
            <a:r>
              <a:rPr lang="en-US" altLang="en-US" sz="3300" b="1"/>
              <a:t>Why: Retreat from War Communism</a:t>
            </a:r>
          </a:p>
          <a:p>
            <a:pPr lvl="1"/>
            <a:r>
              <a:rPr lang="en-US" altLang="en-US" sz="3300" b="1"/>
              <a:t>Private economic enterprise in industries not of commanding importance</a:t>
            </a:r>
          </a:p>
          <a:p>
            <a:pPr lvl="1"/>
            <a:r>
              <a:rPr lang="en-US" altLang="en-US" sz="3300" b="1"/>
              <a:t>Peasants could farm for profit- sell excess grain on open market</a:t>
            </a:r>
          </a:p>
          <a:p>
            <a:pPr lvl="1"/>
            <a:r>
              <a:rPr lang="en-US" altLang="en-US" sz="3300" b="1"/>
              <a:t>Result: Successful in achieving stability </a:t>
            </a:r>
          </a:p>
          <a:p>
            <a:pPr lvl="1"/>
            <a:r>
              <a:rPr lang="en-US" altLang="en-US" sz="3300" b="1"/>
              <a:t>Problem: No consumer goods for peasants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Stalin &amp; Economics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610600" cy="5486400"/>
          </a:xfrm>
        </p:spPr>
        <p:txBody>
          <a:bodyPr/>
          <a:lstStyle/>
          <a:p>
            <a:r>
              <a:rPr lang="en-US" altLang="en-US" sz="3600" b="1"/>
              <a:t>Collectivization 1928- Small farms combined to create large state-run farms</a:t>
            </a:r>
          </a:p>
          <a:p>
            <a:pPr lvl="1"/>
            <a:r>
              <a:rPr lang="en-US" altLang="en-US" sz="3200" b="1"/>
              <a:t>Why: Easier to modernize, produce enough grain for food and export, &amp; free up peasants labor for factories</a:t>
            </a:r>
          </a:p>
          <a:p>
            <a:pPr lvl="1"/>
            <a:r>
              <a:rPr lang="en-US" altLang="en-US" sz="3200" b="1"/>
              <a:t>Problem: Peasant resist and slaughter cattle &amp; horses</a:t>
            </a:r>
          </a:p>
          <a:p>
            <a:pPr lvl="1"/>
            <a:r>
              <a:rPr lang="en-US" altLang="en-US" sz="3200" b="1"/>
              <a:t>Result: 10 million peasants killed</a:t>
            </a:r>
          </a:p>
          <a:p>
            <a:pPr lvl="1"/>
            <a:r>
              <a:rPr lang="en-US" altLang="en-US" sz="3200" b="1"/>
              <a:t>Millions shipped to collective farms &amp; gulags (forced labor camps)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Stalin &amp; Economics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305800" cy="5257800"/>
          </a:xfrm>
        </p:spPr>
        <p:txBody>
          <a:bodyPr/>
          <a:lstStyle/>
          <a:p>
            <a:r>
              <a:rPr lang="en-US" altLang="en-US" sz="3600" b="1"/>
              <a:t>First Five Year Plan (1928 – 1933)</a:t>
            </a:r>
          </a:p>
          <a:p>
            <a:pPr lvl="1"/>
            <a:r>
              <a:rPr lang="en-US" altLang="en-US" sz="3200" b="1"/>
              <a:t>Goal: Double overall Soviet production </a:t>
            </a:r>
          </a:p>
          <a:p>
            <a:pPr lvl="1"/>
            <a:r>
              <a:rPr lang="en-US" altLang="en-US" sz="3200" b="1"/>
              <a:t>Basic industry to grow 300%</a:t>
            </a:r>
          </a:p>
          <a:p>
            <a:pPr lvl="1"/>
            <a:r>
              <a:rPr lang="en-US" altLang="en-US" sz="3200" b="1"/>
              <a:t>Electrification to grow 500%</a:t>
            </a:r>
          </a:p>
          <a:p>
            <a:pPr lvl="1"/>
            <a:r>
              <a:rPr lang="en-US" altLang="en-US" sz="3200" b="1"/>
              <a:t>Factories had set quotas</a:t>
            </a:r>
          </a:p>
          <a:p>
            <a:pPr lvl="1"/>
            <a:r>
              <a:rPr lang="en-US" altLang="en-US" sz="3200" b="1"/>
              <a:t>Problem: bad RR system kept materials from factories</a:t>
            </a:r>
          </a:p>
          <a:p>
            <a:pPr lvl="1"/>
            <a:r>
              <a:rPr lang="en-US" altLang="en-US" sz="3200" b="1"/>
              <a:t>Result: Overall output more than doubles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6000" b="1"/>
              <a:t>Stalin &amp; Economics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153400" cy="5257800"/>
          </a:xfrm>
        </p:spPr>
        <p:txBody>
          <a:bodyPr/>
          <a:lstStyle/>
          <a:p>
            <a:r>
              <a:rPr lang="en-US" altLang="en-US" sz="4000" b="1"/>
              <a:t>Second Five Year Plan (1933 – 1937)</a:t>
            </a:r>
          </a:p>
          <a:p>
            <a:pPr lvl="1"/>
            <a:r>
              <a:rPr lang="en-US" altLang="en-US" sz="3600" b="1"/>
              <a:t>Goal: Shift to more balanced development of economy </a:t>
            </a:r>
          </a:p>
          <a:p>
            <a:pPr lvl="1"/>
            <a:r>
              <a:rPr lang="en-US" altLang="en-US" sz="3600" b="1"/>
              <a:t>Creation of consumer goods</a:t>
            </a:r>
          </a:p>
          <a:p>
            <a:pPr lvl="1"/>
            <a:r>
              <a:rPr lang="en-US" altLang="en-US" sz="3600" b="1"/>
              <a:t>Problem: War preparation brought economic stress on heavy industry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458200" cy="1143000"/>
          </a:xfrm>
        </p:spPr>
        <p:txBody>
          <a:bodyPr/>
          <a:lstStyle/>
          <a:p>
            <a:r>
              <a:rPr lang="en-US" altLang="en-US" sz="6000" b="1"/>
              <a:t>Stalin &amp; Great Purges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3058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Start: Stalin had secret police kill Kirov (gaining popular support)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People told he was assassinated by Communist opposition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Millions killed- including leadership of Communist Party, the “Old Right” (Ex. Bukharin)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Goal: Eliminate all possible opposition to Stalin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The Secret Police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53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Secret police of czarist Russia continued under Communists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Lenin- starts Cheka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Goal: repression of all dissident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Stalin: starts the GPU then the NKVD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Goal: repression of all dissident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Quotas, goals given to local units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46050"/>
            <a:ext cx="8382000" cy="844550"/>
          </a:xfrm>
        </p:spPr>
        <p:txBody>
          <a:bodyPr/>
          <a:lstStyle/>
          <a:p>
            <a:r>
              <a:rPr lang="en-US" altLang="en-US" sz="6600" b="1"/>
              <a:t>Division of Europe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Superpowers= USA and USSR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Cold War- Post WWII tension/hostility between the superpowers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No actual fighting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The US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Avoided destruction of war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Had use of atomic weapons</a:t>
            </a:r>
          </a:p>
        </p:txBody>
      </p:sp>
    </p:spTree>
  </p:cSld>
  <p:clrMapOvr>
    <a:masterClrMapping/>
  </p:clrMapOvr>
  <p:transition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066800"/>
          </a:xfrm>
        </p:spPr>
        <p:txBody>
          <a:bodyPr/>
          <a:lstStyle/>
          <a:p>
            <a:r>
              <a:rPr lang="en-US" altLang="en-US" sz="8800" b="1"/>
              <a:t>USSR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3820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20 million killed in WWII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Farming, industry destroyed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“Great Fatherland War”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Stalin rules as nationalist leader 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Not totalitarian Isolates USSR from West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Second Five Year Plan- rebuild industry (Superpower status)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Resources from E. Europe</a:t>
            </a:r>
          </a:p>
          <a:p>
            <a:pPr>
              <a:lnSpc>
                <a:spcPct val="90000"/>
              </a:lnSpc>
            </a:pPr>
            <a:endParaRPr lang="en-US" altLang="en-US" sz="4000" b="1"/>
          </a:p>
        </p:txBody>
      </p:sp>
    </p:spTree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844550"/>
          </a:xfrm>
        </p:spPr>
        <p:txBody>
          <a:bodyPr/>
          <a:lstStyle/>
          <a:p>
            <a:r>
              <a:rPr lang="en-US" altLang="en-US" sz="7200" b="1"/>
              <a:t>Khrushchev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r>
              <a:rPr lang="en-US" altLang="en-US" sz="3600" b="1"/>
              <a:t>“Thaw” dictatorship relaxed</a:t>
            </a:r>
          </a:p>
          <a:p>
            <a:r>
              <a:rPr lang="en-US" altLang="en-US" sz="3600" b="1"/>
              <a:t>Political controls loosened</a:t>
            </a:r>
          </a:p>
          <a:p>
            <a:r>
              <a:rPr lang="en-US" altLang="en-US" sz="3600" b="1"/>
              <a:t>1956 “Secret Speech” denounces Stalin</a:t>
            </a:r>
          </a:p>
          <a:p>
            <a:pPr lvl="1"/>
            <a:r>
              <a:rPr lang="en-US" altLang="en-US" sz="3600" b="1"/>
              <a:t>Stalin’s brutality revealed</a:t>
            </a:r>
          </a:p>
          <a:p>
            <a:pPr lvl="1"/>
            <a:r>
              <a:rPr lang="en-US" altLang="en-US" sz="3600" b="1"/>
              <a:t>Poland Revolts (peaceful compromise)</a:t>
            </a:r>
          </a:p>
          <a:p>
            <a:pPr lvl="1"/>
            <a:r>
              <a:rPr lang="en-US" altLang="en-US" sz="3600" b="1"/>
              <a:t>Hungary Revolts (bloody repression)</a:t>
            </a:r>
          </a:p>
          <a:p>
            <a:pPr lvl="1"/>
            <a:r>
              <a:rPr lang="en-US" altLang="en-US" sz="3600" b="1"/>
              <a:t>De-Stalinization</a:t>
            </a:r>
          </a:p>
          <a:p>
            <a:r>
              <a:rPr lang="en-US" altLang="en-US" sz="3600" b="1"/>
              <a:t>Cuban Missile Crisis- prestige falls, fired 1964 </a:t>
            </a:r>
          </a:p>
        </p:txBody>
      </p:sp>
    </p:spTree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F:\coldwar\104319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0"/>
            <a:ext cx="6705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52400" y="990600"/>
            <a:ext cx="31242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loucester MT Extra Condensed"/>
              </a:rPr>
              <a:t>USA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loucester MT Extra Condensed"/>
              </a:rPr>
              <a:t>USSR</a:t>
            </a:r>
          </a:p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loucester MT Extra Condensed"/>
              </a:rPr>
              <a:t>Friendship</a:t>
            </a:r>
          </a:p>
        </p:txBody>
      </p:sp>
    </p:spTree>
  </p:cSld>
  <p:clrMapOvr>
    <a:masterClrMapping/>
  </p:clrMapOvr>
  <p:transition>
    <p:rand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6050"/>
            <a:ext cx="8305800" cy="920750"/>
          </a:xfrm>
        </p:spPr>
        <p:txBody>
          <a:bodyPr/>
          <a:lstStyle/>
          <a:p>
            <a:r>
              <a:rPr lang="en-US" altLang="en-US" sz="6000" b="1"/>
              <a:t>Brezhnev- at home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916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Believed “thaw” weakened Party’s power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Restricted personal freedom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Restored centralized planning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Nuclear build-up (= the US)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Mid 1970’s standard of living up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Technology and communication lead to open opposition with West</a:t>
            </a:r>
          </a:p>
        </p:txBody>
      </p:sp>
    </p:spTree>
  </p:cSld>
  <p:clrMapOvr>
    <a:masterClrMapping/>
  </p:clrMapOvr>
  <p:transition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20750"/>
          </a:xfrm>
        </p:spPr>
        <p:txBody>
          <a:bodyPr/>
          <a:lstStyle/>
          <a:p>
            <a:r>
              <a:rPr lang="en-US" altLang="en-US" sz="6600" b="1"/>
              <a:t>Brezhnev- abroad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Détente- relaxation of tension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Work for peace with US &amp; W. Europe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Trade promoted	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1968 Liberal Socialist govt. in Czech crushed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Brezhnev Doctrine- Soviets will prevent the fall of communist govts.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1979- Afghanistan invaded</a:t>
            </a:r>
          </a:p>
        </p:txBody>
      </p:sp>
    </p:spTree>
  </p:cSld>
  <p:clrMapOvr>
    <a:masterClrMapping/>
  </p:clrMapOvr>
  <p:transition>
    <p:rand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8000" b="1"/>
              <a:t>Dissidents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82000" cy="5715000"/>
          </a:xfrm>
        </p:spPr>
        <p:txBody>
          <a:bodyPr/>
          <a:lstStyle/>
          <a:p>
            <a:r>
              <a:rPr lang="en-US" altLang="en-US" sz="4400" b="1"/>
              <a:t>Opponents of the govt.</a:t>
            </a:r>
          </a:p>
          <a:p>
            <a:r>
              <a:rPr lang="en-US" altLang="en-US" sz="4400" b="1"/>
              <a:t>Cause: respect for basic rights and freedom</a:t>
            </a:r>
          </a:p>
          <a:p>
            <a:r>
              <a:rPr lang="en-US" altLang="en-US" sz="4400" b="1"/>
              <a:t>Actions: public protests, underground press</a:t>
            </a:r>
          </a:p>
          <a:p>
            <a:r>
              <a:rPr lang="en-US" altLang="en-US" sz="4400" b="1"/>
              <a:t>Consequences: prison, mental hospitals</a:t>
            </a:r>
          </a:p>
          <a:p>
            <a:pPr>
              <a:buFont typeface="Wingdings" pitchFamily="2" charset="2"/>
              <a:buNone/>
            </a:pPr>
            <a:endParaRPr lang="en-US" altLang="en-US" sz="4400" b="1"/>
          </a:p>
        </p:txBody>
      </p:sp>
    </p:spTree>
  </p:cSld>
  <p:clrMapOvr>
    <a:masterClrMapping/>
  </p:clrMapOvr>
  <p:transition>
    <p:rand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7772400" cy="1143000"/>
          </a:xfrm>
        </p:spPr>
        <p:txBody>
          <a:bodyPr/>
          <a:lstStyle/>
          <a:p>
            <a:r>
              <a:rPr lang="en-US" altLang="en-US" sz="8800" b="1"/>
              <a:t>Truman Doctrine</a:t>
            </a:r>
            <a:br>
              <a:rPr lang="en-US" altLang="en-US" sz="8800" b="1"/>
            </a:br>
            <a:r>
              <a:rPr lang="en-US" altLang="en-US" sz="8800" b="1"/>
              <a:t>&amp;</a:t>
            </a:r>
            <a:br>
              <a:rPr lang="en-US" altLang="en-US" sz="8800" b="1"/>
            </a:br>
            <a:r>
              <a:rPr lang="en-US" altLang="en-US" sz="8800" b="1"/>
              <a:t>Marshall Plan</a:t>
            </a:r>
          </a:p>
        </p:txBody>
      </p:sp>
    </p:spTree>
  </p:cSld>
  <p:clrMapOvr>
    <a:masterClrMapping/>
  </p:clrMapOvr>
  <p:transition>
    <p:rand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3250"/>
            <a:ext cx="8763000" cy="768350"/>
          </a:xfrm>
        </p:spPr>
        <p:txBody>
          <a:bodyPr/>
          <a:lstStyle/>
          <a:p>
            <a:r>
              <a:rPr lang="en-US" altLang="en-US" sz="6600" b="1"/>
              <a:t>Relationships Worsen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305800" cy="4495800"/>
          </a:xfrm>
        </p:spPr>
        <p:txBody>
          <a:bodyPr/>
          <a:lstStyle/>
          <a:p>
            <a:r>
              <a:rPr lang="en-US" altLang="en-US" sz="4400" b="1"/>
              <a:t>“Iron Curtain”- Churchill</a:t>
            </a:r>
          </a:p>
          <a:p>
            <a:pPr lvl="1"/>
            <a:r>
              <a:rPr lang="en-US" altLang="en-US" sz="4000" b="1"/>
              <a:t>Political barrier between West and Bloc</a:t>
            </a:r>
          </a:p>
          <a:p>
            <a:r>
              <a:rPr lang="en-US" altLang="en-US" sz="4400" b="1"/>
              <a:t>Greece and Turkey fall to Communism</a:t>
            </a:r>
          </a:p>
        </p:txBody>
      </p:sp>
    </p:spTree>
  </p:cSld>
  <p:clrMapOvr>
    <a:masterClrMapping/>
  </p:clrMapOvr>
  <p:transition>
    <p:rand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1143000"/>
          </a:xfrm>
        </p:spPr>
        <p:txBody>
          <a:bodyPr/>
          <a:lstStyle/>
          <a:p>
            <a:r>
              <a:rPr lang="en-US" altLang="en-US" sz="5400" b="1"/>
              <a:t>Truman Doctrine March 1947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229600" cy="5257800"/>
          </a:xfrm>
        </p:spPr>
        <p:txBody>
          <a:bodyPr/>
          <a:lstStyle/>
          <a:p>
            <a:r>
              <a:rPr lang="en-US" altLang="en-US" sz="4000" b="1"/>
              <a:t>Containment of communism</a:t>
            </a:r>
          </a:p>
          <a:p>
            <a:pPr lvl="1"/>
            <a:r>
              <a:rPr lang="en-US" altLang="en-US" sz="3600" b="1"/>
              <a:t>GB could no longer help Greece &amp; Turkey resist Soviets</a:t>
            </a:r>
          </a:p>
          <a:p>
            <a:r>
              <a:rPr lang="en-US" altLang="en-US" sz="4000" b="1"/>
              <a:t>$400 million- econ &amp; military aid</a:t>
            </a:r>
          </a:p>
          <a:p>
            <a:pPr lvl="1"/>
            <a:r>
              <a:rPr lang="en-US" altLang="en-US" sz="3600" b="1"/>
              <a:t>Support for those “resisting subjugation” – short of war</a:t>
            </a:r>
          </a:p>
          <a:p>
            <a:r>
              <a:rPr lang="en-US" altLang="en-US" sz="4000" b="1"/>
              <a:t>US not overthrow existing Communist regimes</a:t>
            </a:r>
          </a:p>
          <a:p>
            <a:endParaRPr lang="en-US" altLang="en-US" sz="4000" b="1"/>
          </a:p>
          <a:p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86800" cy="1143000"/>
          </a:xfrm>
        </p:spPr>
        <p:txBody>
          <a:bodyPr/>
          <a:lstStyle/>
          <a:p>
            <a:r>
              <a:rPr lang="en-US" altLang="en-US" sz="4800" b="1"/>
              <a:t>Marshall Plan 1947- US supervised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77200" cy="5334000"/>
          </a:xfrm>
        </p:spPr>
        <p:txBody>
          <a:bodyPr/>
          <a:lstStyle/>
          <a:p>
            <a:r>
              <a:rPr lang="en-US" altLang="en-US" sz="4400" b="1"/>
              <a:t>Econ response to Containment</a:t>
            </a:r>
          </a:p>
          <a:p>
            <a:r>
              <a:rPr lang="en-US" altLang="en-US" sz="4400" b="1"/>
              <a:t>US gives Western Europe $13 billion to rebuild </a:t>
            </a:r>
          </a:p>
          <a:p>
            <a:r>
              <a:rPr lang="en-US" altLang="en-US" sz="4400" b="1"/>
              <a:t>Increase industrial output and standard of living</a:t>
            </a:r>
          </a:p>
          <a:p>
            <a:r>
              <a:rPr lang="en-US" altLang="en-US" sz="4400" b="1"/>
              <a:t>US benefited- increased exports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74650"/>
            <a:ext cx="7772400" cy="844550"/>
          </a:xfrm>
        </p:spPr>
        <p:txBody>
          <a:bodyPr/>
          <a:lstStyle/>
          <a:p>
            <a:r>
              <a:rPr lang="en-US" altLang="en-US" sz="8000" b="1"/>
              <a:t>USSR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296400" cy="5715000"/>
          </a:xfrm>
        </p:spPr>
        <p:txBody>
          <a:bodyPr/>
          <a:lstStyle/>
          <a:p>
            <a:r>
              <a:rPr lang="en-US" altLang="en-US" sz="4100" b="1"/>
              <a:t>Suffered most of all countries</a:t>
            </a:r>
          </a:p>
          <a:p>
            <a:r>
              <a:rPr lang="en-US" altLang="en-US" sz="4100" b="1"/>
              <a:t>Puppet govts. established by force to protect Western frontiers (Buffer Zone)</a:t>
            </a:r>
          </a:p>
          <a:p>
            <a:r>
              <a:rPr lang="en-US" altLang="en-US" sz="4100" b="1"/>
              <a:t>“Satellites”- Poland, Czech., Hungary, Romania, Bulgaria (Bloc countries)</a:t>
            </a:r>
          </a:p>
          <a:p>
            <a:r>
              <a:rPr lang="en-US" altLang="en-US" sz="4100" b="1"/>
              <a:t>Albania and  Yugoslavia- Communist</a:t>
            </a:r>
          </a:p>
          <a:p>
            <a:pPr lvl="1"/>
            <a:r>
              <a:rPr lang="en-US" altLang="en-US" sz="4100" b="1"/>
              <a:t>Part of Soviet Bloc </a:t>
            </a:r>
          </a:p>
        </p:txBody>
      </p:sp>
    </p:spTree>
  </p:cSld>
  <p:clrMapOvr>
    <a:masterClrMapping/>
  </p:clrMapOvr>
  <p:transition>
    <p:rand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WINDOWS\Desktop\cold war\mpshipconstruc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609600" y="228600"/>
            <a:ext cx="80010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006699"/>
                    </a:gs>
                    <a:gs pos="19000">
                      <a:srgbClr val="1170FF"/>
                    </a:gs>
                    <a:gs pos="28999">
                      <a:srgbClr val="3333CC"/>
                    </a:gs>
                    <a:gs pos="39999">
                      <a:srgbClr val="2E6792"/>
                    </a:gs>
                    <a:gs pos="53000">
                      <a:srgbClr val="9999FF"/>
                    </a:gs>
                    <a:gs pos="84000">
                      <a:srgbClr val="00CCCC"/>
                    </a:gs>
                    <a:gs pos="100000">
                      <a:srgbClr val="3399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Marshall Plan at Work</a:t>
            </a:r>
          </a:p>
        </p:txBody>
      </p:sp>
    </p:spTree>
  </p:cSld>
  <p:clrMapOvr>
    <a:masterClrMapping/>
  </p:clrMapOvr>
  <p:transition>
    <p:rand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0"/>
            <a:ext cx="7772400" cy="1143000"/>
          </a:xfrm>
        </p:spPr>
        <p:txBody>
          <a:bodyPr/>
          <a:lstStyle/>
          <a:p>
            <a:r>
              <a:rPr lang="en-US" altLang="en-US" sz="10600" b="1"/>
              <a:t>Iron Curtain</a:t>
            </a:r>
          </a:p>
        </p:txBody>
      </p:sp>
    </p:spTree>
  </p:cSld>
  <p:clrMapOvr>
    <a:masterClrMapping/>
  </p:clrMapOvr>
  <p:transition>
    <p:rand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6600" b="1"/>
              <a:t>Iron Curtain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458200" cy="5181600"/>
          </a:xfrm>
        </p:spPr>
        <p:txBody>
          <a:bodyPr/>
          <a:lstStyle/>
          <a:p>
            <a:r>
              <a:rPr lang="en-US" altLang="en-US" sz="4000" b="1"/>
              <a:t>Free elections disallowed by Stalin</a:t>
            </a:r>
          </a:p>
          <a:p>
            <a:r>
              <a:rPr lang="en-US" altLang="en-US" sz="4000" b="1"/>
              <a:t>1948 Communist govts.- Albania, Bulgaria, Romania, Poland, Hungary, Czechoslovakia </a:t>
            </a:r>
          </a:p>
          <a:p>
            <a:pPr lvl="1"/>
            <a:r>
              <a:rPr lang="en-US" altLang="en-US" sz="3600" b="1"/>
              <a:t>Soviet satellites</a:t>
            </a:r>
          </a:p>
          <a:p>
            <a:pPr lvl="1"/>
            <a:r>
              <a:rPr lang="en-US" altLang="en-US" sz="3600" b="1"/>
              <a:t>Policies dictated/influenced by Soviets</a:t>
            </a:r>
          </a:p>
        </p:txBody>
      </p:sp>
    </p:spTree>
  </p:cSld>
  <p:clrMapOvr>
    <a:masterClrMapping/>
  </p:clrMapOvr>
  <p:transition>
    <p:rand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692150"/>
          </a:xfrm>
        </p:spPr>
        <p:txBody>
          <a:bodyPr/>
          <a:lstStyle/>
          <a:p>
            <a:r>
              <a:rPr lang="en-US" altLang="en-US" sz="6600" b="1"/>
              <a:t>Soviet Response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en-US" altLang="en-US" sz="4000" b="1"/>
              <a:t>Stalin forbids satellites to take Marshall Plan money</a:t>
            </a:r>
          </a:p>
          <a:p>
            <a:r>
              <a:rPr lang="en-US" altLang="en-US" sz="4000" b="1"/>
              <a:t>USSR offers COMECON</a:t>
            </a:r>
          </a:p>
          <a:p>
            <a:pPr lvl="1"/>
            <a:r>
              <a:rPr lang="en-US" altLang="en-US" sz="3600" b="1"/>
              <a:t>Council for Mutual Economic Assistance</a:t>
            </a:r>
          </a:p>
          <a:p>
            <a:pPr lvl="1"/>
            <a:r>
              <a:rPr lang="en-US" altLang="en-US" sz="3600" b="1"/>
              <a:t>Marshall Plan for Bloc</a:t>
            </a:r>
          </a:p>
          <a:p>
            <a:r>
              <a:rPr lang="en-US" altLang="en-US" sz="4000" b="1"/>
              <a:t>Yugoslavia’s Tito refuses to cooperate with Stalin</a:t>
            </a:r>
          </a:p>
          <a:p>
            <a:pPr lvl="1"/>
            <a:r>
              <a:rPr lang="en-US" altLang="en-US" sz="3600" b="1"/>
              <a:t>Kicked out of Bloc, becomes “nonaligned”- neutral </a:t>
            </a:r>
          </a:p>
        </p:txBody>
      </p:sp>
    </p:spTree>
  </p:cSld>
  <p:clrMapOvr>
    <a:masterClrMapping/>
  </p:clrMapOvr>
  <p:transition>
    <p:rand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C:\WINDOWS\Desktop\cold war\titobd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1143000" y="114300"/>
            <a:ext cx="7239000" cy="952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Tito's Birthday</a:t>
            </a:r>
          </a:p>
        </p:txBody>
      </p:sp>
    </p:spTree>
  </p:cSld>
  <p:clrMapOvr>
    <a:masterClrMapping/>
  </p:clrMapOvr>
  <p:transition>
    <p:rand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250"/>
            <a:ext cx="8382000" cy="844550"/>
          </a:xfrm>
        </p:spPr>
        <p:txBody>
          <a:bodyPr/>
          <a:lstStyle/>
          <a:p>
            <a:r>
              <a:rPr lang="en-US" altLang="en-US" sz="7200" b="1"/>
              <a:t>Crisis in Germany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154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1948 East and West Germany in direct conflict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West Germany held by: US, GB, France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East Germany held by: USSR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Countries could not agree on how to rule Germany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Spring 1948- US, GB, France combine areas</a:t>
            </a:r>
          </a:p>
        </p:txBody>
      </p:sp>
    </p:spTree>
  </p:cSld>
  <p:clrMapOvr>
    <a:masterClrMapping/>
  </p:clrMapOvr>
  <p:transition>
    <p:rand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768350"/>
          </a:xfrm>
        </p:spPr>
        <p:txBody>
          <a:bodyPr/>
          <a:lstStyle/>
          <a:p>
            <a:r>
              <a:rPr lang="en-US" altLang="en-US" sz="7200" b="1"/>
              <a:t>Berlin Airlift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601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Stalin responds by blockading Berlin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June 24, 1948- all roads, RRs, waterways linking West Berlin from Western zone blocked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US, GB- use cargo planes to fly in 2 million tons of supplies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May 1949- Blockade ended when Stalin gave up </a:t>
            </a:r>
          </a:p>
        </p:txBody>
      </p:sp>
    </p:spTree>
  </p:cSld>
  <p:clrMapOvr>
    <a:masterClrMapping/>
  </p:clrMapOvr>
  <p:transition>
    <p:rand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98450"/>
            <a:ext cx="8382000" cy="768350"/>
          </a:xfrm>
        </p:spPr>
        <p:txBody>
          <a:bodyPr/>
          <a:lstStyle/>
          <a:p>
            <a:r>
              <a:rPr lang="en-US" altLang="en-US" sz="6000" b="1"/>
              <a:t>A Divided Germany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Germany was the center of Cold War tension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West creates: Federal Republic of Germany (Parliamentary democracy)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Soviets create: German Democratic Republic (Communist regime)</a:t>
            </a:r>
          </a:p>
        </p:txBody>
      </p:sp>
    </p:spTree>
  </p:cSld>
  <p:clrMapOvr>
    <a:masterClrMapping/>
  </p:clrMapOvr>
  <p:transition>
    <p:rand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27050"/>
            <a:ext cx="7772400" cy="768350"/>
          </a:xfrm>
        </p:spPr>
        <p:txBody>
          <a:bodyPr/>
          <a:lstStyle/>
          <a:p>
            <a:r>
              <a:rPr lang="en-US" altLang="en-US" sz="8800" b="1"/>
              <a:t>NATO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8392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April 1949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North Atlantic Treaty Organization 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Mutual defense pact (west)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Attack on one member, attack against all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US keeps nuclear weapons in Europe</a:t>
            </a:r>
          </a:p>
          <a:p>
            <a:pPr>
              <a:lnSpc>
                <a:spcPct val="90000"/>
              </a:lnSpc>
            </a:pPr>
            <a:endParaRPr lang="en-US" altLang="en-US" sz="4400" b="1"/>
          </a:p>
        </p:txBody>
      </p:sp>
    </p:spTree>
  </p:cSld>
  <p:clrMapOvr>
    <a:masterClrMapping/>
  </p:clrMapOvr>
  <p:transition>
    <p:rand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C:\WINDOWS\Desktop\cold war\nato195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0"/>
            <a:ext cx="6019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7" name="WordArt 3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2438400" cy="3962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path path="rect">
                    <a:fillToRect l="50000" t="50000" r="50000" b="50000"/>
                  </a:path>
                </a:gradFill>
                <a:latin typeface="Playbill"/>
              </a:rPr>
              <a:t>NATO</a:t>
            </a:r>
          </a:p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path path="rect">
                    <a:fillToRect l="50000" t="50000" r="50000" b="50000"/>
                  </a:path>
                </a:gradFill>
                <a:latin typeface="Playbill"/>
              </a:rPr>
              <a:t>1957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8000" b="1"/>
              <a:t>USSR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229600" cy="5105400"/>
          </a:xfrm>
        </p:spPr>
        <p:txBody>
          <a:bodyPr/>
          <a:lstStyle/>
          <a:p>
            <a:r>
              <a:rPr lang="en-US" altLang="en-US" sz="4000" b="1"/>
              <a:t>Potsdam ignored- no free elections</a:t>
            </a:r>
          </a:p>
          <a:p>
            <a:pPr lvl="1"/>
            <a:r>
              <a:rPr lang="en-US" altLang="en-US" sz="3600" b="1"/>
              <a:t>Truman upset</a:t>
            </a:r>
          </a:p>
          <a:p>
            <a:r>
              <a:rPr lang="en-US" altLang="en-US" sz="4000" b="1"/>
              <a:t>Buffer added 100 million communists</a:t>
            </a:r>
          </a:p>
          <a:p>
            <a:r>
              <a:rPr lang="en-US" altLang="en-US" sz="4000" b="1"/>
              <a:t>Bomb- people re-evaluate destruction of war</a:t>
            </a:r>
          </a:p>
          <a:p>
            <a:pPr lvl="1"/>
            <a:r>
              <a:rPr lang="en-US" altLang="en-US" sz="3600" b="1"/>
              <a:t>Desire to avoid war</a:t>
            </a:r>
          </a:p>
        </p:txBody>
      </p:sp>
    </p:spTree>
  </p:cSld>
  <p:clrMapOvr>
    <a:masterClrMapping/>
  </p:clrMapOvr>
  <p:transition>
    <p:rand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C:\WINDOWS\Desktop\cold war\natota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3733800" y="5562600"/>
            <a:ext cx="5029200" cy="1066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156B13"/>
                    </a:gs>
                    <a:gs pos="25000">
                      <a:srgbClr val="9CB86E"/>
                    </a:gs>
                    <a:gs pos="50000">
                      <a:srgbClr val="DDEBCF"/>
                    </a:gs>
                    <a:gs pos="75000">
                      <a:srgbClr val="9CB86E"/>
                    </a:gs>
                    <a:gs pos="100000">
                      <a:srgbClr val="156B13"/>
                    </a:gs>
                  </a:gsLst>
                  <a:lin ang="5400000" scaled="1"/>
                </a:gradFill>
                <a:latin typeface="News Gothic MT"/>
              </a:rPr>
              <a:t>NATO Tanks</a:t>
            </a:r>
          </a:p>
        </p:txBody>
      </p:sp>
    </p:spTree>
  </p:cSld>
  <p:clrMapOvr>
    <a:masterClrMapping/>
  </p:clrMapOvr>
  <p:transition>
    <p:rand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2250"/>
            <a:ext cx="7772400" cy="844550"/>
          </a:xfrm>
        </p:spPr>
        <p:txBody>
          <a:bodyPr/>
          <a:lstStyle/>
          <a:p>
            <a:r>
              <a:rPr lang="en-US" altLang="en-US" sz="7200" b="1"/>
              <a:t>Warsaw Pact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1955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Mutual defense pact (eastern European countries, NO Yugoslavia)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Soviet troops kept in all member countries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Soviet commander in Moscow ran pact armies</a:t>
            </a:r>
          </a:p>
        </p:txBody>
      </p:sp>
    </p:spTree>
  </p:cSld>
  <p:clrMapOvr>
    <a:masterClrMapping/>
  </p:clrMapOvr>
  <p:transition>
    <p:random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WINDOWS\Desktop\cold war\warpac1968prag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861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WordArt 3"/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5438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miter lim="800000"/>
                  <a:headEnd/>
                  <a:tailEnd/>
                </a:ln>
                <a:solidFill>
                  <a:srgbClr val="00CC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Warsaw Pact in Action</a:t>
            </a:r>
          </a:p>
        </p:txBody>
      </p:sp>
    </p:spTree>
  </p:cSld>
  <p:clrMapOvr>
    <a:masterClrMapping/>
  </p:clrMapOvr>
  <p:transition>
    <p:random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6050"/>
            <a:ext cx="7772400" cy="844550"/>
          </a:xfrm>
        </p:spPr>
        <p:txBody>
          <a:bodyPr/>
          <a:lstStyle/>
          <a:p>
            <a:r>
              <a:rPr lang="en-US" altLang="en-US" sz="7200" b="1"/>
              <a:t>The Arms Race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5791200"/>
          </a:xfrm>
        </p:spPr>
        <p:txBody>
          <a:bodyPr/>
          <a:lstStyle/>
          <a:p>
            <a:r>
              <a:rPr lang="en-US" altLang="en-US" sz="4000" b="1"/>
              <a:t>Fall 1949- Soviets have atomic bomb</a:t>
            </a:r>
          </a:p>
          <a:p>
            <a:r>
              <a:rPr lang="en-US" altLang="en-US" sz="4000" b="1"/>
              <a:t>US and USSR begin building weapons</a:t>
            </a:r>
          </a:p>
          <a:p>
            <a:pPr lvl="1"/>
            <a:r>
              <a:rPr lang="en-US" altLang="en-US" sz="3600" b="1"/>
              <a:t>Deterrence: build up of weapons to discourage conflict</a:t>
            </a:r>
          </a:p>
          <a:p>
            <a:r>
              <a:rPr lang="en-US" altLang="en-US" sz="4000" b="1"/>
              <a:t>1952 US explodes first hydrogen bomb</a:t>
            </a:r>
          </a:p>
          <a:p>
            <a:r>
              <a:rPr lang="en-US" altLang="en-US" sz="4000" b="1"/>
              <a:t>1957 USSR- first intercontinental ballistic missiles</a:t>
            </a:r>
          </a:p>
          <a:p>
            <a:pPr lvl="1"/>
            <a:endParaRPr lang="en-US" altLang="en-US" sz="3600" b="1"/>
          </a:p>
        </p:txBody>
      </p:sp>
    </p:spTree>
  </p:cSld>
  <p:clrMapOvr>
    <a:masterClrMapping/>
  </p:clrMapOvr>
  <p:transition>
    <p:random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F:\coldwar\bikini19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8534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1600200" y="5421313"/>
            <a:ext cx="6781800" cy="14366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Gill Sans MT"/>
              </a:rPr>
              <a:t>Bikini Atoll</a:t>
            </a:r>
          </a:p>
        </p:txBody>
      </p:sp>
    </p:spTree>
  </p:cSld>
  <p:clrMapOvr>
    <a:masterClrMapping/>
  </p:clrMapOvr>
  <p:transition>
    <p:random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F:\coldwar\bikiniat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-9525"/>
            <a:ext cx="8610600" cy="686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1" name="WordArt 3" descr="Water droplets"/>
          <p:cNvSpPr>
            <a:spLocks noChangeArrowheads="1" noChangeShapeType="1" noTextEdit="1"/>
          </p:cNvSpPr>
          <p:nvPr/>
        </p:nvSpPr>
        <p:spPr bwMode="auto">
          <a:xfrm>
            <a:off x="1295400" y="5791200"/>
            <a:ext cx="7162800" cy="838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Bikini Atoll</a:t>
            </a:r>
          </a:p>
        </p:txBody>
      </p:sp>
    </p:spTree>
  </p:cSld>
  <p:clrMapOvr>
    <a:masterClrMapping/>
  </p:clrMapOvr>
  <p:transition>
    <p:random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altLang="en-US" sz="8000" b="1"/>
              <a:t>Space Race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1957 Soviets launch “Sputnik”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US forced to keep up with Soviets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1959 Soviets launched first space ship to land on moon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1961- Alan Shepard is the first US astronaut to go to space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July 20, 1969- Neil Armstrong and Edwin Aldrin are the first persons to land on the moon</a:t>
            </a:r>
          </a:p>
          <a:p>
            <a:pPr>
              <a:lnSpc>
                <a:spcPct val="90000"/>
              </a:lnSpc>
            </a:pPr>
            <a:endParaRPr lang="en-US" altLang="en-US" sz="4000" b="1"/>
          </a:p>
        </p:txBody>
      </p:sp>
    </p:spTree>
  </p:cSld>
  <p:clrMapOvr>
    <a:masterClrMapping/>
  </p:clrMapOvr>
  <p:transition>
    <p:random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F:\coldwar\sput184lb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8"/>
            <a:ext cx="9144000" cy="678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19" name="WordArt 3"/>
          <p:cNvSpPr>
            <a:spLocks noChangeArrowheads="1" noChangeShapeType="1" noTextEdit="1"/>
          </p:cNvSpPr>
          <p:nvPr/>
        </p:nvSpPr>
        <p:spPr bwMode="auto">
          <a:xfrm>
            <a:off x="685800" y="228600"/>
            <a:ext cx="49530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80"/>
                  </a:solidFill>
                  <a:miter lim="800000"/>
                  <a:headEnd/>
                  <a:tailEnd/>
                </a:ln>
                <a:solidFill>
                  <a:srgbClr val="99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Sputnik</a:t>
            </a:r>
          </a:p>
        </p:txBody>
      </p:sp>
    </p:spTree>
  </p:cSld>
  <p:clrMapOvr>
    <a:masterClrMapping/>
  </p:clrMapOvr>
  <p:transition>
    <p:random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F:\coldwar\1969apollo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-17463"/>
            <a:ext cx="8534400" cy="687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43" name="WordArt 3"/>
          <p:cNvSpPr>
            <a:spLocks noChangeArrowheads="1" noChangeShapeType="1" noTextEdit="1"/>
          </p:cNvSpPr>
          <p:nvPr/>
        </p:nvSpPr>
        <p:spPr bwMode="auto">
          <a:xfrm>
            <a:off x="1524000" y="5486400"/>
            <a:ext cx="70104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chemeClr val="tx2"/>
                    </a:gs>
                    <a:gs pos="100000">
                      <a:srgbClr val="CC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Apollo 11 1969</a:t>
            </a:r>
          </a:p>
        </p:txBody>
      </p:sp>
    </p:spTree>
  </p:cSld>
  <p:clrMapOvr>
    <a:masterClrMapping/>
  </p:clrMapOvr>
  <p:transition>
    <p:random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F:\coldwar\apollo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763"/>
            <a:ext cx="84582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467" name="WordArt 3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6705600" cy="866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6699FF"/>
                    </a:gs>
                    <a:gs pos="50000">
                      <a:srgbClr val="FFFF00"/>
                    </a:gs>
                    <a:gs pos="100000">
                      <a:srgbClr val="6699FF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Gill Sans Ultra Bold Condensed"/>
              </a:rPr>
              <a:t>Apollo 15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29000"/>
            <a:ext cx="7772400" cy="1143000"/>
          </a:xfrm>
        </p:spPr>
        <p:txBody>
          <a:bodyPr/>
          <a:lstStyle/>
          <a:p>
            <a:r>
              <a:rPr lang="en-US" altLang="en-US" sz="9600" b="1"/>
              <a:t>The United Nations </a:t>
            </a:r>
          </a:p>
        </p:txBody>
      </p:sp>
    </p:spTree>
  </p:cSld>
  <p:clrMapOvr>
    <a:masterClrMapping/>
  </p:clrMapOvr>
  <p:transition>
    <p:random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F:\coldwar\1972apollo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113"/>
            <a:ext cx="8610600" cy="684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1" name="WordArt 3"/>
          <p:cNvSpPr>
            <a:spLocks noChangeArrowheads="1" noChangeShapeType="1" noTextEdit="1"/>
          </p:cNvSpPr>
          <p:nvPr/>
        </p:nvSpPr>
        <p:spPr bwMode="auto">
          <a:xfrm>
            <a:off x="1371600" y="228600"/>
            <a:ext cx="70104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993366"/>
                  </a:solidFill>
                  <a:miter lim="800000"/>
                  <a:headEnd/>
                  <a:tailEnd/>
                </a:ln>
                <a:solidFill>
                  <a:srgbClr val="80008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Apollo 16 1972</a:t>
            </a:r>
          </a:p>
        </p:txBody>
      </p:sp>
    </p:spTree>
  </p:cSld>
  <p:clrMapOvr>
    <a:masterClrMapping/>
  </p:clrMapOvr>
  <p:transition>
    <p:random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44550"/>
          </a:xfrm>
        </p:spPr>
        <p:txBody>
          <a:bodyPr/>
          <a:lstStyle/>
          <a:p>
            <a:r>
              <a:rPr lang="en-US" altLang="en-US" sz="6000" b="1"/>
              <a:t>“Peaceful Coexistence”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8392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800" b="1"/>
              <a:t>Stalin dies 1953- Nikita Khrushchev succeeds </a:t>
            </a:r>
          </a:p>
          <a:p>
            <a:pPr>
              <a:lnSpc>
                <a:spcPct val="90000"/>
              </a:lnSpc>
            </a:pPr>
            <a:r>
              <a:rPr lang="en-US" altLang="en-US" sz="4800" b="1"/>
              <a:t>Khrushchev broke from Stalin’s position</a:t>
            </a:r>
          </a:p>
          <a:p>
            <a:pPr lvl="1">
              <a:lnSpc>
                <a:spcPct val="90000"/>
              </a:lnSpc>
            </a:pPr>
            <a:r>
              <a:rPr lang="en-US" altLang="en-US" sz="4400" b="1"/>
              <a:t>War between Capitalism and Socialism is inevitable</a:t>
            </a:r>
          </a:p>
          <a:p>
            <a:pPr>
              <a:lnSpc>
                <a:spcPct val="90000"/>
              </a:lnSpc>
            </a:pPr>
            <a:r>
              <a:rPr lang="en-US" altLang="en-US" sz="4800" b="1"/>
              <a:t>Superpowers meet to discuss arms control</a:t>
            </a:r>
          </a:p>
        </p:txBody>
      </p:sp>
    </p:spTree>
  </p:cSld>
  <p:clrMapOvr>
    <a:masterClrMapping/>
  </p:clrMapOvr>
  <p:transition>
    <p:random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768350"/>
          </a:xfrm>
        </p:spPr>
        <p:txBody>
          <a:bodyPr/>
          <a:lstStyle/>
          <a:p>
            <a:r>
              <a:rPr lang="en-US" altLang="en-US" sz="6000" b="1"/>
              <a:t>The Meetings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800" b="1"/>
              <a:t>Antarctic Treaty- US and USSR meet and decide to ban military activity</a:t>
            </a:r>
          </a:p>
          <a:p>
            <a:pPr lvl="1">
              <a:lnSpc>
                <a:spcPct val="90000"/>
              </a:lnSpc>
            </a:pPr>
            <a:r>
              <a:rPr lang="en-US" altLang="en-US" sz="3800" b="1"/>
              <a:t>Talk of peaceful use of outer space </a:t>
            </a:r>
          </a:p>
          <a:p>
            <a:pPr>
              <a:lnSpc>
                <a:spcPct val="90000"/>
              </a:lnSpc>
            </a:pPr>
            <a:r>
              <a:rPr lang="en-US" altLang="en-US" sz="3800" b="1"/>
              <a:t> 1959 VP Nixon meets with Khrushchev in Moscow</a:t>
            </a:r>
          </a:p>
          <a:p>
            <a:pPr>
              <a:lnSpc>
                <a:spcPct val="90000"/>
              </a:lnSpc>
            </a:pPr>
            <a:r>
              <a:rPr lang="en-US" altLang="en-US" sz="3800" b="1"/>
              <a:t>1959 Khrushchev first Soviet leader to visit US</a:t>
            </a:r>
          </a:p>
          <a:p>
            <a:pPr>
              <a:lnSpc>
                <a:spcPct val="90000"/>
              </a:lnSpc>
            </a:pPr>
            <a:r>
              <a:rPr lang="en-US" altLang="en-US" sz="3800" b="1"/>
              <a:t>1960 meeting between Khrushchev and Eisenhower cancelled</a:t>
            </a:r>
          </a:p>
          <a:p>
            <a:pPr lvl="1">
              <a:lnSpc>
                <a:spcPct val="90000"/>
              </a:lnSpc>
            </a:pPr>
            <a:r>
              <a:rPr lang="en-US" altLang="en-US" sz="3800" b="1"/>
              <a:t>Soviets shot down US spy plane (U-2)</a:t>
            </a:r>
          </a:p>
        </p:txBody>
      </p:sp>
    </p:spTree>
  </p:cSld>
  <p:clrMapOvr>
    <a:masterClrMapping/>
  </p:clrMapOvr>
  <p:transition>
    <p:random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C:\WINDOWS\Desktop\cold war\u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3" name="WordArt 3"/>
          <p:cNvSpPr>
            <a:spLocks noChangeArrowheads="1" noChangeShapeType="1" noTextEdit="1"/>
          </p:cNvSpPr>
          <p:nvPr/>
        </p:nvSpPr>
        <p:spPr bwMode="auto">
          <a:xfrm>
            <a:off x="1066800" y="228600"/>
            <a:ext cx="3505200" cy="17557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80"/>
                  </a:solidFill>
                  <a:miter lim="800000"/>
                  <a:headEnd/>
                  <a:tailEnd/>
                </a:ln>
                <a:solidFill>
                  <a:srgbClr val="CC0000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Stencil"/>
              </a:rPr>
              <a:t>U-2</a:t>
            </a:r>
          </a:p>
        </p:txBody>
      </p:sp>
    </p:spTree>
  </p:cSld>
  <p:clrMapOvr>
    <a:masterClrMapping/>
  </p:clrMapOvr>
  <p:transition>
    <p:random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250"/>
            <a:ext cx="8610600" cy="844550"/>
          </a:xfrm>
        </p:spPr>
        <p:txBody>
          <a:bodyPr/>
          <a:lstStyle/>
          <a:p>
            <a:r>
              <a:rPr lang="en-US" altLang="en-US" sz="6600" b="1"/>
              <a:t>Cuban Missile Crisis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915400" cy="594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 b="1"/>
              <a:t>Oct. 1962</a:t>
            </a:r>
          </a:p>
          <a:p>
            <a:pPr>
              <a:lnSpc>
                <a:spcPct val="90000"/>
              </a:lnSpc>
            </a:pPr>
            <a:r>
              <a:rPr lang="en-US" altLang="en-US" sz="3600" b="1"/>
              <a:t>After communist revolution in Cuba- Soviets ship nuclear armed missiles to Cuba</a:t>
            </a:r>
          </a:p>
          <a:p>
            <a:pPr>
              <a:lnSpc>
                <a:spcPct val="90000"/>
              </a:lnSpc>
            </a:pPr>
            <a:r>
              <a:rPr lang="en-US" altLang="en-US" sz="3600" b="1"/>
              <a:t>US caught when intelligence flights see launching sites</a:t>
            </a:r>
          </a:p>
          <a:p>
            <a:pPr>
              <a:lnSpc>
                <a:spcPct val="90000"/>
              </a:lnSpc>
            </a:pPr>
            <a:r>
              <a:rPr lang="en-US" altLang="en-US" sz="3600" b="1"/>
              <a:t>JFK demands Soviets remove missiles and blockades Cuba</a:t>
            </a:r>
          </a:p>
          <a:p>
            <a:pPr>
              <a:lnSpc>
                <a:spcPct val="90000"/>
              </a:lnSpc>
            </a:pPr>
            <a:r>
              <a:rPr lang="en-US" altLang="en-US" sz="3600" b="1"/>
              <a:t>A few days later Khrushchev removes missiles</a:t>
            </a:r>
          </a:p>
        </p:txBody>
      </p:sp>
    </p:spTree>
  </p:cSld>
  <p:clrMapOvr>
    <a:masterClrMapping/>
  </p:clrMapOvr>
  <p:transition>
    <p:random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8350"/>
          </a:xfrm>
        </p:spPr>
        <p:txBody>
          <a:bodyPr/>
          <a:lstStyle/>
          <a:p>
            <a:r>
              <a:rPr lang="en-US" altLang="en-US" sz="5400" b="1"/>
              <a:t>Marshall Plan Not Enough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15400" cy="5791200"/>
          </a:xfrm>
        </p:spPr>
        <p:txBody>
          <a:bodyPr/>
          <a:lstStyle/>
          <a:p>
            <a:r>
              <a:rPr lang="en-US" altLang="en-US" sz="4000" b="1"/>
              <a:t>Limited resources</a:t>
            </a:r>
          </a:p>
          <a:p>
            <a:r>
              <a:rPr lang="en-US" altLang="en-US" sz="4000" b="1"/>
              <a:t>1951 Schuman Plan- pool supplies to speed up reconstruction</a:t>
            </a:r>
          </a:p>
          <a:p>
            <a:r>
              <a:rPr lang="en-US" altLang="en-US" sz="4000" b="1"/>
              <a:t>1956 European Economic Community (Common Market)- eliminated tariffs, improves transportation</a:t>
            </a:r>
          </a:p>
          <a:p>
            <a:r>
              <a:rPr lang="en-US" altLang="en-US" sz="4000" b="1"/>
              <a:t>1967- Common Market becomes European Community (EC)</a:t>
            </a:r>
          </a:p>
        </p:txBody>
      </p:sp>
    </p:spTree>
  </p:cSld>
  <p:clrMapOvr>
    <a:masterClrMapping/>
  </p:clrMapOvr>
  <p:transition>
    <p:random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r>
              <a:rPr lang="en-US" altLang="en-US" sz="6000" b="1"/>
              <a:t>Eastern Europe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800" b="1"/>
              <a:t>Under Soviet control</a:t>
            </a:r>
          </a:p>
          <a:p>
            <a:pPr>
              <a:lnSpc>
                <a:spcPct val="90000"/>
              </a:lnSpc>
            </a:pPr>
            <a:r>
              <a:rPr lang="en-US" altLang="en-US" sz="4800" b="1"/>
              <a:t>Followed same policies as USSR</a:t>
            </a:r>
          </a:p>
          <a:p>
            <a:pPr lvl="1">
              <a:lnSpc>
                <a:spcPct val="90000"/>
              </a:lnSpc>
            </a:pPr>
            <a:r>
              <a:rPr lang="en-US" altLang="en-US" sz="4400" b="1"/>
              <a:t>Collectivized farms</a:t>
            </a:r>
          </a:p>
          <a:p>
            <a:pPr lvl="1">
              <a:lnSpc>
                <a:spcPct val="90000"/>
              </a:lnSpc>
            </a:pPr>
            <a:r>
              <a:rPr lang="en-US" altLang="en-US" sz="4400" b="1"/>
              <a:t>5 Year Plans</a:t>
            </a:r>
          </a:p>
          <a:p>
            <a:pPr>
              <a:lnSpc>
                <a:spcPct val="90000"/>
              </a:lnSpc>
            </a:pPr>
            <a:r>
              <a:rPr lang="en-US" altLang="en-US" sz="4800" b="1"/>
              <a:t>Economies designed to benefit the USSR</a:t>
            </a:r>
          </a:p>
        </p:txBody>
      </p:sp>
    </p:spTree>
  </p:cSld>
  <p:clrMapOvr>
    <a:masterClrMapping/>
  </p:clrMapOvr>
  <p:transition>
    <p:random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F:\coldwar\hunga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3" name="WordArt 3"/>
          <p:cNvSpPr>
            <a:spLocks noChangeArrowheads="1" noChangeShapeType="1" noTextEdit="1"/>
          </p:cNvSpPr>
          <p:nvPr/>
        </p:nvSpPr>
        <p:spPr bwMode="auto">
          <a:xfrm>
            <a:off x="1295400" y="228600"/>
            <a:ext cx="6858000" cy="876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Hungary 1956</a:t>
            </a:r>
          </a:p>
        </p:txBody>
      </p:sp>
    </p:spTree>
  </p:cSld>
  <p:clrMapOvr>
    <a:masterClrMapping/>
  </p:clrMapOvr>
  <p:transition>
    <p:random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8200"/>
          </a:xfrm>
        </p:spPr>
        <p:txBody>
          <a:bodyPr/>
          <a:lstStyle/>
          <a:p>
            <a:r>
              <a:rPr lang="en-US" altLang="en-US" sz="6000" b="1"/>
              <a:t>Hungary- Early Revolts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715000"/>
          </a:xfrm>
        </p:spPr>
        <p:txBody>
          <a:bodyPr/>
          <a:lstStyle/>
          <a:p>
            <a:r>
              <a:rPr lang="en-US" altLang="en-US" b="1"/>
              <a:t>People join in Budapest uprising in Oct. 1956</a:t>
            </a:r>
          </a:p>
          <a:p>
            <a:pPr lvl="1"/>
            <a:r>
              <a:rPr lang="en-US" altLang="en-US" sz="3200" b="1"/>
              <a:t>Get Soviets out of Hungary</a:t>
            </a:r>
          </a:p>
          <a:p>
            <a:r>
              <a:rPr lang="en-US" altLang="en-US" b="1"/>
              <a:t>Imre Nagy (liberal Communist) brought back to power by the people</a:t>
            </a:r>
          </a:p>
          <a:p>
            <a:pPr lvl="1"/>
            <a:r>
              <a:rPr lang="en-US" altLang="en-US" b="1"/>
              <a:t>Free elections,Soviet troops out,no Warsaw Pact</a:t>
            </a:r>
          </a:p>
          <a:p>
            <a:r>
              <a:rPr lang="en-US" altLang="en-US" b="1"/>
              <a:t>Nov. 4- 2,000 Soviet troops sent to Budapest</a:t>
            </a:r>
          </a:p>
          <a:p>
            <a:pPr lvl="1"/>
            <a:r>
              <a:rPr lang="en-US" altLang="en-US" sz="3200" b="1"/>
              <a:t>Soviets held off 10 days No help from West</a:t>
            </a:r>
          </a:p>
          <a:p>
            <a:pPr lvl="1"/>
            <a:r>
              <a:rPr lang="en-US" altLang="en-US" b="1"/>
              <a:t>Soviets install Janos Kadar, Nagy executed</a:t>
            </a:r>
          </a:p>
          <a:p>
            <a:r>
              <a:rPr lang="en-US" altLang="en-US" b="1"/>
              <a:t>UN could do nothing- Security Council</a:t>
            </a:r>
          </a:p>
        </p:txBody>
      </p:sp>
    </p:spTree>
  </p:cSld>
  <p:clrMapOvr>
    <a:masterClrMapping/>
  </p:clrMapOvr>
  <p:transition>
    <p:random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F:\coldwar\hungpolitpr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288"/>
            <a:ext cx="8382000" cy="684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7" name="WordArt 3"/>
          <p:cNvSpPr>
            <a:spLocks noChangeArrowheads="1" noChangeShapeType="1" noTextEdit="1"/>
          </p:cNvSpPr>
          <p:nvPr/>
        </p:nvSpPr>
        <p:spPr bwMode="auto">
          <a:xfrm>
            <a:off x="1905000" y="304800"/>
            <a:ext cx="6248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Hungary 1956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4650"/>
            <a:ext cx="7772400" cy="692150"/>
          </a:xfrm>
        </p:spPr>
        <p:txBody>
          <a:bodyPr/>
          <a:lstStyle/>
          <a:p>
            <a:r>
              <a:rPr lang="en-US" altLang="en-US" sz="7200" b="1"/>
              <a:t>United Nations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April 1945 50 countries met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Charter and purpose developed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Save future from war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Promote national self-determination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Promote respect for human rights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Help nations solve problems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Headquarters- New York City</a:t>
            </a:r>
          </a:p>
          <a:p>
            <a:pPr lvl="1">
              <a:lnSpc>
                <a:spcPct val="90000"/>
              </a:lnSpc>
            </a:pPr>
            <a:endParaRPr lang="en-US" altLang="en-US" sz="4000" b="1"/>
          </a:p>
        </p:txBody>
      </p:sp>
    </p:spTree>
  </p:cSld>
  <p:clrMapOvr>
    <a:masterClrMapping/>
  </p:clrMapOvr>
  <p:transition>
    <p:random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F:\coldwar\hungrust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1" name="WordArt 3"/>
          <p:cNvSpPr>
            <a:spLocks noChangeArrowheads="1" noChangeShapeType="1" noTextEdit="1"/>
          </p:cNvSpPr>
          <p:nvPr/>
        </p:nvSpPr>
        <p:spPr bwMode="auto">
          <a:xfrm>
            <a:off x="28575" y="1524000"/>
            <a:ext cx="2257425" cy="3886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000080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Hungary</a:t>
            </a:r>
          </a:p>
          <a:p>
            <a:pPr algn="ctr"/>
            <a:r>
              <a:rPr lang="en-US" sz="3600" kern="10">
                <a:solidFill>
                  <a:srgbClr val="000080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1956</a:t>
            </a:r>
          </a:p>
        </p:txBody>
      </p:sp>
    </p:spTree>
  </p:cSld>
  <p:clrMapOvr>
    <a:masterClrMapping/>
  </p:clrMapOvr>
  <p:transition>
    <p:random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844550"/>
          </a:xfrm>
        </p:spPr>
        <p:txBody>
          <a:bodyPr/>
          <a:lstStyle/>
          <a:p>
            <a:r>
              <a:rPr lang="en-US" altLang="en-US" sz="7200" b="1"/>
              <a:t>East Germany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15400" cy="5562600"/>
          </a:xfrm>
        </p:spPr>
        <p:txBody>
          <a:bodyPr/>
          <a:lstStyle/>
          <a:p>
            <a:r>
              <a:rPr lang="en-US" altLang="en-US" sz="4000" b="1"/>
              <a:t>Aug. 1961 East Germany builds Berlin Wall</a:t>
            </a:r>
          </a:p>
          <a:p>
            <a:r>
              <a:rPr lang="en-US" altLang="en-US" sz="4000" b="1"/>
              <a:t>Why? People were fleeing west</a:t>
            </a:r>
          </a:p>
          <a:p>
            <a:pPr lvl="1"/>
            <a:r>
              <a:rPr lang="en-US" altLang="en-US" sz="3600" b="1"/>
              <a:t>12 feet high, 28 miles long</a:t>
            </a:r>
          </a:p>
          <a:p>
            <a:pPr lvl="1"/>
            <a:r>
              <a:rPr lang="en-US" altLang="en-US" sz="3600" b="1"/>
              <a:t>Concrete, barbed wire, mines, guards</a:t>
            </a:r>
          </a:p>
          <a:p>
            <a:r>
              <a:rPr lang="en-US" altLang="en-US" sz="4000" b="1"/>
              <a:t>Symbolized the contrast between the West’s freedom and the East’s repression</a:t>
            </a:r>
          </a:p>
        </p:txBody>
      </p:sp>
    </p:spTree>
  </p:cSld>
  <p:clrMapOvr>
    <a:masterClrMapping/>
  </p:clrMapOvr>
  <p:transition>
    <p:random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C:\WINDOWS\Desktop\cold war\berw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0"/>
            <a:ext cx="6553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79" name="WordArt 3"/>
          <p:cNvSpPr>
            <a:spLocks noChangeArrowheads="1" noChangeShapeType="1" noTextEdit="1"/>
          </p:cNvSpPr>
          <p:nvPr/>
        </p:nvSpPr>
        <p:spPr bwMode="auto">
          <a:xfrm>
            <a:off x="152400" y="1066800"/>
            <a:ext cx="2971800" cy="43846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Gill Sans Ultra Bold Condensed"/>
              </a:rPr>
              <a:t>The </a:t>
            </a:r>
          </a:p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Gill Sans Ultra Bold Condensed"/>
              </a:rPr>
              <a:t>Berlin</a:t>
            </a:r>
          </a:p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Gill Sans Ultra Bold Condensed"/>
              </a:rPr>
              <a:t>Wall</a:t>
            </a:r>
          </a:p>
        </p:txBody>
      </p:sp>
    </p:spTree>
  </p:cSld>
  <p:clrMapOvr>
    <a:masterClrMapping/>
  </p:clrMapOvr>
  <p:transition>
    <p:random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C:\WINDOWS\Desktop\cold war\berwall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03" name="WordArt 3"/>
          <p:cNvSpPr>
            <a:spLocks noChangeArrowheads="1" noChangeShapeType="1" noTextEdit="1"/>
          </p:cNvSpPr>
          <p:nvPr/>
        </p:nvSpPr>
        <p:spPr bwMode="auto">
          <a:xfrm>
            <a:off x="1295400" y="133350"/>
            <a:ext cx="6629400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33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Haettenschweiler"/>
              </a:rPr>
              <a:t>The Berlin Wall</a:t>
            </a:r>
          </a:p>
        </p:txBody>
      </p:sp>
    </p:spTree>
  </p:cSld>
  <p:clrMapOvr>
    <a:masterClrMapping/>
  </p:clrMapOvr>
  <p:transition>
    <p:random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C:\WINDOWS\Desktop\cold war\berwal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27" name="WordArt 3" descr="Horizontal brick"/>
          <p:cNvSpPr>
            <a:spLocks noChangeArrowheads="1" noChangeShapeType="1" noTextEdit="1"/>
          </p:cNvSpPr>
          <p:nvPr/>
        </p:nvSpPr>
        <p:spPr bwMode="auto">
          <a:xfrm>
            <a:off x="2057400" y="304800"/>
            <a:ext cx="5181600" cy="914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pattFill prst="horzBrick">
                  <a:fgClr>
                    <a:schemeClr val="tx1"/>
                  </a:fgClr>
                  <a:bgClr>
                    <a:srgbClr val="CC0000"/>
                  </a:bgClr>
                </a:pattFill>
                <a:latin typeface="Arial Black"/>
              </a:rPr>
              <a:t>The Wall</a:t>
            </a:r>
          </a:p>
        </p:txBody>
      </p:sp>
    </p:spTree>
  </p:cSld>
  <p:clrMapOvr>
    <a:masterClrMapping/>
  </p:clrMapOvr>
  <p:transition>
    <p:random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C:\WINDOWS\Desktop\cold war\wallmetalshar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0"/>
            <a:ext cx="6553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851" name="WordArt 3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21336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The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Wall</a:t>
            </a:r>
          </a:p>
        </p:txBody>
      </p:sp>
    </p:spTree>
  </p:cSld>
  <p:clrMapOvr>
    <a:masterClrMapping/>
  </p:clrMapOvr>
  <p:transition>
    <p:random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 descr="C:\WINDOWS\Desktop\cold war\bwcheckp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0888"/>
            <a:ext cx="9144000" cy="610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5" name="WordArt 3"/>
          <p:cNvSpPr>
            <a:spLocks noChangeArrowheads="1" noChangeShapeType="1" noTextEdit="1"/>
          </p:cNvSpPr>
          <p:nvPr/>
        </p:nvSpPr>
        <p:spPr bwMode="auto">
          <a:xfrm>
            <a:off x="914400" y="0"/>
            <a:ext cx="7239000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80"/>
                  </a:solidFill>
                  <a:miter lim="800000"/>
                  <a:headEnd/>
                  <a:tailEnd/>
                </a:ln>
                <a:solidFill>
                  <a:srgbClr val="99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cademy™"/>
              </a:rPr>
              <a:t>Checkpoint Charlie</a:t>
            </a:r>
          </a:p>
        </p:txBody>
      </p:sp>
    </p:spTree>
  </p:cSld>
  <p:clrMapOvr>
    <a:masterClrMapping/>
  </p:clrMapOvr>
  <p:transition>
    <p:random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C:\WINDOWS\Desktop\cold war\berwal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609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899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2819400" cy="441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The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Wall</a:t>
            </a:r>
          </a:p>
        </p:txBody>
      </p:sp>
    </p:spTree>
  </p:cSld>
  <p:clrMapOvr>
    <a:masterClrMapping/>
  </p:clrMapOvr>
  <p:transition>
    <p:random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C:\WINDOWS\Desktop\cold war\sovietsatw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3" name="WordArt 3"/>
          <p:cNvSpPr>
            <a:spLocks noChangeArrowheads="1" noChangeShapeType="1" noTextEdit="1"/>
          </p:cNvSpPr>
          <p:nvPr/>
        </p:nvSpPr>
        <p:spPr bwMode="auto">
          <a:xfrm>
            <a:off x="914400" y="142875"/>
            <a:ext cx="7391400" cy="847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A800"/>
                    </a:gs>
                    <a:gs pos="13000">
                      <a:srgbClr val="825600"/>
                    </a:gs>
                    <a:gs pos="28000">
                      <a:srgbClr val="FFA800"/>
                    </a:gs>
                    <a:gs pos="42000">
                      <a:srgbClr val="825600"/>
                    </a:gs>
                    <a:gs pos="57001">
                      <a:srgbClr val="FFA800"/>
                    </a:gs>
                    <a:gs pos="72000">
                      <a:srgbClr val="825600"/>
                    </a:gs>
                    <a:gs pos="87000">
                      <a:srgbClr val="FFA800"/>
                    </a:gs>
                    <a:gs pos="100000">
                      <a:srgbClr val="825600"/>
                    </a:gs>
                  </a:gsLst>
                  <a:lin ang="18900000" scaled="1"/>
                </a:gradFill>
                <a:latin typeface="Tw Cen MT Condensed Extra Bold"/>
              </a:rPr>
              <a:t>Soviet Tanks at Wall</a:t>
            </a:r>
          </a:p>
        </p:txBody>
      </p:sp>
    </p:spTree>
  </p:cSld>
  <p:clrMapOvr>
    <a:masterClrMapping/>
  </p:clrMapOvr>
  <p:transition>
    <p:random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C:\WINDOWS\Desktop\cold war\wallmem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0"/>
            <a:ext cx="6172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947" name="WordArt 3"/>
          <p:cNvSpPr>
            <a:spLocks noChangeArrowheads="1" noChangeShapeType="1" noTextEdit="1"/>
          </p:cNvSpPr>
          <p:nvPr/>
        </p:nvSpPr>
        <p:spPr bwMode="auto">
          <a:xfrm>
            <a:off x="142875" y="1219200"/>
            <a:ext cx="2905125" cy="449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FF"/>
                    </a:gs>
                    <a:gs pos="50000">
                      <a:srgbClr val="FFFF99"/>
                    </a:gs>
                    <a:gs pos="100000">
                      <a:srgbClr val="66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Haettenschweiler"/>
              </a:rPr>
              <a:t>Wall</a:t>
            </a:r>
          </a:p>
          <a:p>
            <a:pPr algn="ctr"/>
            <a:r>
              <a:rPr lang="en-US" sz="3600" kern="10"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FF"/>
                    </a:gs>
                    <a:gs pos="50000">
                      <a:srgbClr val="FFFF99"/>
                    </a:gs>
                    <a:gs pos="100000">
                      <a:srgbClr val="66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Haettenschweiler"/>
              </a:rPr>
              <a:t>Memorial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WINDOWS\Desktop\cold war\unheadquart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762000" y="161925"/>
            <a:ext cx="7391400" cy="904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4D0808"/>
                    </a:gs>
                    <a:gs pos="30000">
                      <a:srgbClr val="FF0300"/>
                    </a:gs>
                    <a:gs pos="55000">
                      <a:srgbClr val="FF7A00"/>
                    </a:gs>
                    <a:gs pos="100000">
                      <a:srgbClr val="FFF200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UN Headquarters</a:t>
            </a:r>
          </a:p>
        </p:txBody>
      </p:sp>
    </p:spTree>
  </p:cSld>
  <p:clrMapOvr>
    <a:masterClrMapping/>
  </p:clrMapOvr>
  <p:transition>
    <p:random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C:\WINDOWS\Desktop\cold war\jfkw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685800" y="609600"/>
            <a:ext cx="1066800" cy="1219200"/>
          </a:xfrm>
          <a:prstGeom prst="ellipse">
            <a:avLst/>
          </a:prstGeom>
          <a:noFill/>
          <a:ln w="762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WordArt 4" descr="Small checker board"/>
          <p:cNvSpPr>
            <a:spLocks noChangeArrowheads="1" noChangeShapeType="1" noTextEdit="1"/>
          </p:cNvSpPr>
          <p:nvPr/>
        </p:nvSpPr>
        <p:spPr bwMode="auto">
          <a:xfrm>
            <a:off x="4648200" y="228600"/>
            <a:ext cx="4191000" cy="952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miter lim="800000"/>
                  <a:headEnd/>
                  <a:tailEnd/>
                </a:ln>
                <a:pattFill prst="smCheck">
                  <a:fgClr>
                    <a:srgbClr val="CC0000"/>
                  </a:fgClr>
                  <a:bgClr>
                    <a:srgbClr val="FFFFFF"/>
                  </a:bgClr>
                </a:pattFill>
                <a:latin typeface="Arial Black"/>
              </a:rPr>
              <a:t>JFK at Wall</a:t>
            </a:r>
          </a:p>
        </p:txBody>
      </p:sp>
    </p:spTree>
  </p:cSld>
  <p:clrMapOvr>
    <a:masterClrMapping/>
  </p:clrMapOvr>
  <p:transition>
    <p:random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6000" b="1"/>
              <a:t>East Germany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1970’s standard of living improving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Strongest economy in E. Europe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Communist ruler: Erich Honecker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Stasi- secret police</a:t>
            </a:r>
          </a:p>
          <a:p>
            <a:pPr lvl="1">
              <a:lnSpc>
                <a:spcPct val="90000"/>
              </a:lnSpc>
            </a:pPr>
            <a:r>
              <a:rPr lang="en-US" altLang="en-US" sz="4000" b="1"/>
              <a:t>Dissent not tolerated</a:t>
            </a:r>
          </a:p>
          <a:p>
            <a:pPr>
              <a:lnSpc>
                <a:spcPct val="90000"/>
              </a:lnSpc>
            </a:pPr>
            <a:endParaRPr lang="en-US" altLang="en-US" sz="4400" b="1"/>
          </a:p>
        </p:txBody>
      </p:sp>
    </p:spTree>
  </p:cSld>
  <p:clrMapOvr>
    <a:masterClrMapping/>
  </p:clrMapOvr>
  <p:transition>
    <p:random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915400" cy="1143000"/>
          </a:xfrm>
        </p:spPr>
        <p:txBody>
          <a:bodyPr/>
          <a:lstStyle/>
          <a:p>
            <a:r>
              <a:rPr lang="en-US" altLang="en-US" sz="6000" b="1"/>
              <a:t>Czechoslovakia- Early Revolt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5638800"/>
          </a:xfrm>
        </p:spPr>
        <p:txBody>
          <a:bodyPr/>
          <a:lstStyle/>
          <a:p>
            <a:r>
              <a:rPr lang="en-US" altLang="en-US" sz="3600" b="1"/>
              <a:t>Alexander Dubcek loosens govt. controls</a:t>
            </a:r>
          </a:p>
          <a:p>
            <a:pPr lvl="1"/>
            <a:r>
              <a:rPr lang="en-US" altLang="en-US" sz="3200" b="1"/>
              <a:t>Greater freedom of expression</a:t>
            </a:r>
          </a:p>
          <a:p>
            <a:pPr lvl="1"/>
            <a:r>
              <a:rPr lang="en-US" altLang="en-US" sz="3200" b="1"/>
              <a:t>“Socialism w/ a human face”</a:t>
            </a:r>
          </a:p>
          <a:p>
            <a:pPr lvl="1"/>
            <a:r>
              <a:rPr lang="en-US" altLang="en-US" sz="3200" b="1"/>
              <a:t>Prague Spring- reforms alarm Soviets</a:t>
            </a:r>
          </a:p>
          <a:p>
            <a:r>
              <a:rPr lang="en-US" altLang="en-US" sz="3600" b="1"/>
              <a:t>1968 Soviets invade and crush all dissent</a:t>
            </a:r>
          </a:p>
          <a:p>
            <a:pPr lvl="1"/>
            <a:r>
              <a:rPr lang="en-US" altLang="en-US" sz="3200" b="1"/>
              <a:t>Warsaw Pact invades</a:t>
            </a:r>
          </a:p>
          <a:p>
            <a:r>
              <a:rPr lang="en-US" altLang="en-US" sz="3600" b="1"/>
              <a:t>Pro-Soviet leader replaces Dubcek</a:t>
            </a:r>
          </a:p>
          <a:p>
            <a:pPr lvl="1"/>
            <a:r>
              <a:rPr lang="en-US" altLang="en-US" sz="3200" b="1"/>
              <a:t>Strictest govt. in E. Europe</a:t>
            </a:r>
          </a:p>
        </p:txBody>
      </p:sp>
    </p:spTree>
  </p:cSld>
  <p:clrMapOvr>
    <a:masterClrMapping/>
  </p:clrMapOvr>
  <p:transition>
    <p:random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C:\WINDOWS\Desktop\cold war\dubce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7239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043" name="WordArt 3" descr="Sand"/>
          <p:cNvSpPr>
            <a:spLocks noChangeArrowheads="1" noChangeShapeType="1" noTextEdit="1"/>
          </p:cNvSpPr>
          <p:nvPr/>
        </p:nvSpPr>
        <p:spPr bwMode="auto">
          <a:xfrm rot="5400000">
            <a:off x="-1524000" y="2971800"/>
            <a:ext cx="5257800" cy="990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sz="3600" b="1" kern="10">
                <a:ln w="12700">
                  <a:solidFill>
                    <a:srgbClr val="C4B596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3882" dir="2700000" algn="ctr" rotWithShape="0">
                    <a:srgbClr val="CBCBCB"/>
                  </a:outerShdw>
                </a:effectLst>
                <a:latin typeface="Times New Roman"/>
                <a:cs typeface="Times New Roman"/>
              </a:rPr>
              <a:t>Dubcek</a:t>
            </a:r>
          </a:p>
        </p:txBody>
      </p:sp>
    </p:spTree>
  </p:cSld>
  <p:clrMapOvr>
    <a:masterClrMapping/>
  </p:clrMapOvr>
  <p:transition>
    <p:random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914400"/>
          </a:xfrm>
        </p:spPr>
        <p:txBody>
          <a:bodyPr/>
          <a:lstStyle/>
          <a:p>
            <a:r>
              <a:rPr lang="en-US" altLang="en-US" sz="6000" b="1"/>
              <a:t>Poland- Early Revolts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610600" cy="5486400"/>
          </a:xfrm>
        </p:spPr>
        <p:txBody>
          <a:bodyPr/>
          <a:lstStyle/>
          <a:p>
            <a:r>
              <a:rPr lang="en-US" altLang="en-US" sz="4000" b="1"/>
              <a:t>Workers riot in June 1956</a:t>
            </a:r>
          </a:p>
          <a:p>
            <a:pPr lvl="1"/>
            <a:r>
              <a:rPr lang="en-US" altLang="en-US" sz="3600" b="1"/>
              <a:t>“bread and liberty”</a:t>
            </a:r>
          </a:p>
          <a:p>
            <a:r>
              <a:rPr lang="en-US" altLang="en-US" sz="4000" b="1"/>
              <a:t>Khrushchev- Wladislaw Gomulka (pro-Soviet leader)</a:t>
            </a:r>
          </a:p>
          <a:p>
            <a:pPr lvl="1"/>
            <a:r>
              <a:rPr lang="en-US" altLang="en-US" sz="3600" b="1"/>
              <a:t>Broke up collective farms</a:t>
            </a:r>
          </a:p>
          <a:p>
            <a:pPr lvl="1"/>
            <a:r>
              <a:rPr lang="en-US" altLang="en-US" sz="3600" b="1"/>
              <a:t>Relaxed govt. control over industry, Church</a:t>
            </a:r>
          </a:p>
          <a:p>
            <a:pPr lvl="1"/>
            <a:r>
              <a:rPr lang="en-US" altLang="en-US" sz="3600" b="1"/>
              <a:t>Govt. becomes restrictive</a:t>
            </a:r>
          </a:p>
        </p:txBody>
      </p:sp>
    </p:spTree>
  </p:cSld>
  <p:clrMapOvr>
    <a:masterClrMapping/>
  </p:clrMapOvr>
  <p:transition>
    <p:random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762000"/>
          </a:xfrm>
        </p:spPr>
        <p:txBody>
          <a:bodyPr/>
          <a:lstStyle/>
          <a:p>
            <a:r>
              <a:rPr lang="en-US" altLang="en-US" sz="6000" b="1"/>
              <a:t>Solidarity in Poland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Trade with West develops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1980’s riots and unrest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food and clothing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Govt. gives into some demands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Right to strike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Right to form unions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Solidarity- first labor union in bloc not under govt. control (head= Lech Walesa)</a:t>
            </a:r>
          </a:p>
        </p:txBody>
      </p:sp>
    </p:spTree>
  </p:cSld>
  <p:clrMapOvr>
    <a:masterClrMapping/>
  </p:clrMapOvr>
  <p:transition>
    <p:random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914400"/>
          </a:xfrm>
        </p:spPr>
        <p:txBody>
          <a:bodyPr/>
          <a:lstStyle/>
          <a:p>
            <a:r>
              <a:rPr lang="en-US" altLang="en-US" sz="6000" b="1"/>
              <a:t>Solidarity in Poland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b="1"/>
              <a:t>Demands: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More workers’ rights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End to censorship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Freedom for Catholic Church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Release of political prisoners</a:t>
            </a:r>
          </a:p>
          <a:p>
            <a:pPr>
              <a:lnSpc>
                <a:spcPct val="90000"/>
              </a:lnSpc>
            </a:pPr>
            <a:r>
              <a:rPr lang="en-US" altLang="en-US" sz="4000" b="1"/>
              <a:t>1981- Jaruzelski issues decree for martial law (strict military rule)</a:t>
            </a:r>
          </a:p>
          <a:p>
            <a:pPr lvl="1">
              <a:lnSpc>
                <a:spcPct val="90000"/>
              </a:lnSpc>
            </a:pPr>
            <a:r>
              <a:rPr lang="en-US" altLang="en-US" sz="3600" b="1"/>
              <a:t>Solidarity banned, leaders imprisoned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WINDOWS\Desktop\cold war\unconfer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-12700"/>
            <a:ext cx="883920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1600200" y="5334000"/>
            <a:ext cx="6096000" cy="12223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FF"/>
                    </a:gs>
                    <a:gs pos="100000">
                      <a:srgbClr val="66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Arial Narrow"/>
              </a:rPr>
              <a:t>UN Conference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430</TotalTime>
  <Words>1841</Words>
  <Application>Microsoft Office PowerPoint</Application>
  <PresentationFormat>On-screen Show (4:3)</PresentationFormat>
  <Paragraphs>363</Paragraphs>
  <Slides>86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90" baseType="lpstr">
      <vt:lpstr>Times New Roman</vt:lpstr>
      <vt:lpstr>Arial</vt:lpstr>
      <vt:lpstr>Wingdings</vt:lpstr>
      <vt:lpstr>Soaring</vt:lpstr>
      <vt:lpstr>Europe Before and After the Cold War </vt:lpstr>
      <vt:lpstr>Problems faced by USSR after WWII</vt:lpstr>
      <vt:lpstr>Division of Europe</vt:lpstr>
      <vt:lpstr>USSR</vt:lpstr>
      <vt:lpstr>USSR</vt:lpstr>
      <vt:lpstr>The United Nations </vt:lpstr>
      <vt:lpstr>United Nations</vt:lpstr>
      <vt:lpstr>PowerPoint Presentation</vt:lpstr>
      <vt:lpstr>PowerPoint Presentation</vt:lpstr>
      <vt:lpstr>PowerPoint Presentation</vt:lpstr>
      <vt:lpstr>PowerPoint Presentation</vt:lpstr>
      <vt:lpstr>General Assembly</vt:lpstr>
      <vt:lpstr>Security Council </vt:lpstr>
      <vt:lpstr>Other UN Bodies</vt:lpstr>
      <vt:lpstr>Advantages Over League</vt:lpstr>
      <vt:lpstr>Overall…</vt:lpstr>
      <vt:lpstr>PowerPoint Presentation</vt:lpstr>
      <vt:lpstr>Political/ Economic Models</vt:lpstr>
      <vt:lpstr>PowerPoint Presentation</vt:lpstr>
      <vt:lpstr>USSR</vt:lpstr>
      <vt:lpstr>A Quick Review</vt:lpstr>
      <vt:lpstr>USSR </vt:lpstr>
      <vt:lpstr>Lenin &amp; Economics </vt:lpstr>
      <vt:lpstr>Lenin &amp; Economics</vt:lpstr>
      <vt:lpstr>Stalin &amp; Economics</vt:lpstr>
      <vt:lpstr>Stalin &amp; Economics</vt:lpstr>
      <vt:lpstr>Stalin &amp; Economics</vt:lpstr>
      <vt:lpstr>Stalin &amp; Great Purges</vt:lpstr>
      <vt:lpstr>The Secret Police</vt:lpstr>
      <vt:lpstr>USSR</vt:lpstr>
      <vt:lpstr>Khrushchev</vt:lpstr>
      <vt:lpstr>PowerPoint Presentation</vt:lpstr>
      <vt:lpstr>Brezhnev- at home</vt:lpstr>
      <vt:lpstr>Brezhnev- abroad</vt:lpstr>
      <vt:lpstr>Dissidents</vt:lpstr>
      <vt:lpstr>Truman Doctrine &amp; Marshall Plan</vt:lpstr>
      <vt:lpstr>Relationships Worsen</vt:lpstr>
      <vt:lpstr>Truman Doctrine March 1947</vt:lpstr>
      <vt:lpstr>Marshall Plan 1947- US supervised</vt:lpstr>
      <vt:lpstr>PowerPoint Presentation</vt:lpstr>
      <vt:lpstr>Iron Curtain</vt:lpstr>
      <vt:lpstr>Iron Curtain</vt:lpstr>
      <vt:lpstr>Soviet Response</vt:lpstr>
      <vt:lpstr>PowerPoint Presentation</vt:lpstr>
      <vt:lpstr>Crisis in Germany</vt:lpstr>
      <vt:lpstr>Berlin Airlift</vt:lpstr>
      <vt:lpstr>A Divided Germany</vt:lpstr>
      <vt:lpstr>NATO</vt:lpstr>
      <vt:lpstr>PowerPoint Presentation</vt:lpstr>
      <vt:lpstr>PowerPoint Presentation</vt:lpstr>
      <vt:lpstr>Warsaw Pact </vt:lpstr>
      <vt:lpstr>PowerPoint Presentation</vt:lpstr>
      <vt:lpstr>The Arms Race</vt:lpstr>
      <vt:lpstr>PowerPoint Presentation</vt:lpstr>
      <vt:lpstr>PowerPoint Presentation</vt:lpstr>
      <vt:lpstr>Space Race</vt:lpstr>
      <vt:lpstr>PowerPoint Presentation</vt:lpstr>
      <vt:lpstr>PowerPoint Presentation</vt:lpstr>
      <vt:lpstr>PowerPoint Presentation</vt:lpstr>
      <vt:lpstr>PowerPoint Presentation</vt:lpstr>
      <vt:lpstr>“Peaceful Coexistence”</vt:lpstr>
      <vt:lpstr>The Meetings</vt:lpstr>
      <vt:lpstr>PowerPoint Presentation</vt:lpstr>
      <vt:lpstr>Cuban Missile Crisis</vt:lpstr>
      <vt:lpstr>Marshall Plan Not Enough</vt:lpstr>
      <vt:lpstr>Eastern Europe</vt:lpstr>
      <vt:lpstr>PowerPoint Presentation</vt:lpstr>
      <vt:lpstr>Hungary- Early Revolts</vt:lpstr>
      <vt:lpstr>PowerPoint Presentation</vt:lpstr>
      <vt:lpstr>PowerPoint Presentation</vt:lpstr>
      <vt:lpstr>East Germany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East Germany </vt:lpstr>
      <vt:lpstr>Czechoslovakia- Early Revolt</vt:lpstr>
      <vt:lpstr>PowerPoint Presentation</vt:lpstr>
      <vt:lpstr>Poland- Early Revolts</vt:lpstr>
      <vt:lpstr>Solidarity in Poland</vt:lpstr>
      <vt:lpstr>Solidarity in Poland</vt:lpstr>
    </vt:vector>
  </TitlesOfParts>
  <Company>PYLUSD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 Before and After the Cold War</dc:title>
  <dc:creator>Esperanza</dc:creator>
  <cp:lastModifiedBy>Tokio Marine Management</cp:lastModifiedBy>
  <cp:revision>4</cp:revision>
  <dcterms:created xsi:type="dcterms:W3CDTF">2004-03-18T19:35:20Z</dcterms:created>
  <dcterms:modified xsi:type="dcterms:W3CDTF">2016-04-12T14:46:57Z</dcterms:modified>
</cp:coreProperties>
</file>