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1"/>
  </p:notesMasterIdLst>
  <p:sldIdLst>
    <p:sldId id="257" r:id="rId2"/>
    <p:sldId id="303" r:id="rId3"/>
    <p:sldId id="277" r:id="rId4"/>
    <p:sldId id="311" r:id="rId5"/>
    <p:sldId id="313" r:id="rId6"/>
    <p:sldId id="301" r:id="rId7"/>
    <p:sldId id="315" r:id="rId8"/>
    <p:sldId id="318" r:id="rId9"/>
    <p:sldId id="324" r:id="rId10"/>
    <p:sldId id="316" r:id="rId11"/>
    <p:sldId id="319" r:id="rId12"/>
    <p:sldId id="321" r:id="rId13"/>
    <p:sldId id="320" r:id="rId14"/>
    <p:sldId id="326" r:id="rId15"/>
    <p:sldId id="322" r:id="rId16"/>
    <p:sldId id="314" r:id="rId17"/>
    <p:sldId id="323" r:id="rId18"/>
    <p:sldId id="325" r:id="rId19"/>
    <p:sldId id="351" r:id="rId20"/>
  </p:sldIdLst>
  <p:sldSz cx="9144000" cy="6858000" type="screen4x3"/>
  <p:notesSz cx="6858000" cy="9144000"/>
  <p:embeddedFontLst>
    <p:embeddedFont>
      <p:font typeface="Calibri" pitchFamily="34" charset="0"/>
      <p:regular r:id="rId22"/>
      <p:bold r:id="rId23"/>
      <p:italic r:id="rId24"/>
      <p:boldItalic r:id="rId25"/>
    </p:embeddedFont>
    <p:embeddedFont>
      <p:font typeface="Rockwell Extra Bold" pitchFamily="18" charset="0"/>
      <p:bold r:id="rId26"/>
    </p:embeddedFont>
    <p:embeddedFont>
      <p:font typeface="Book Antiqua" pitchFamily="18" charset="0"/>
      <p:regular r:id="rId27"/>
      <p:bold r:id="rId28"/>
      <p:italic r:id="rId29"/>
      <p:boldItalic r:id="rId30"/>
    </p:embeddedFont>
    <p:embeddedFont>
      <p:font typeface="Comic Sans MS" pitchFamily="66" charset="0"/>
      <p:regular r:id="rId31"/>
      <p:bold r:id="rId32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0099"/>
    <a:srgbClr val="CC3300"/>
    <a:srgbClr val="FF3300"/>
    <a:srgbClr val="FFFF00"/>
    <a:srgbClr val="FD796B"/>
    <a:srgbClr val="FC5442"/>
    <a:srgbClr val="9966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68242" autoAdjust="0"/>
  </p:normalViewPr>
  <p:slideViewPr>
    <p:cSldViewPr>
      <p:cViewPr varScale="1">
        <p:scale>
          <a:sx n="74" d="100"/>
          <a:sy n="74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806E93DB-C500-4860-982E-46F3FF6D9456}" type="datetimeFigureOut">
              <a:rPr lang="en-US"/>
              <a:pPr>
                <a:defRPr/>
              </a:pPr>
              <a:t>12/8/2010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D7F29FE8-81B9-4E75-B5A9-465EDC75AD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A322FCB-6C30-4EC4-9340-01D3CD1727AA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F29FE8-81B9-4E75-B5A9-465EDC75AD4A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F29FE8-81B9-4E75-B5A9-465EDC75AD4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F29FE8-81B9-4E75-B5A9-465EDC75AD4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F29FE8-81B9-4E75-B5A9-465EDC75AD4A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F29FE8-81B9-4E75-B5A9-465EDC75AD4A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F29FE8-81B9-4E75-B5A9-465EDC75AD4A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F29FE8-81B9-4E75-B5A9-465EDC75AD4A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F29FE8-81B9-4E75-B5A9-465EDC75AD4A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F29FE8-81B9-4E75-B5A9-465EDC75AD4A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F29FE8-81B9-4E75-B5A9-465EDC75AD4A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EB026E7-A29B-4982-B8E3-2710A59D5B01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0BC0C5B-52B6-492E-9D57-EEB16683C518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F29FE8-81B9-4E75-B5A9-465EDC75AD4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F29FE8-81B9-4E75-B5A9-465EDC75AD4A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F29FE8-81B9-4E75-B5A9-465EDC75AD4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F29FE8-81B9-4E75-B5A9-465EDC75AD4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F29FE8-81B9-4E75-B5A9-465EDC75AD4A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F29FE8-81B9-4E75-B5A9-465EDC75AD4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FormatShape" descr="SKIING" hidden="1"/>
          <p:cNvSpPr>
            <a:spLocks noChangeArrowheads="1"/>
          </p:cNvSpPr>
          <p:nvPr/>
        </p:nvSpPr>
        <p:spPr bwMode="auto">
          <a:xfrm>
            <a:off x="-1333500" y="1701800"/>
            <a:ext cx="1181100" cy="825500"/>
          </a:xfrm>
          <a:prstGeom prst="rect">
            <a:avLst/>
          </a:prstGeom>
          <a:noFill/>
          <a:ln w="101600" cmpd="thinThick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027" name="Picture 62"/>
          <p:cNvPicPr>
            <a:picLocks noChangeAspect="1" noChangeArrowheads="1"/>
          </p:cNvPicPr>
          <p:nvPr userDrawn="1"/>
        </p:nvPicPr>
        <p:blipFill>
          <a:blip r:embed="rId13" cstate="print">
            <a:lum bright="30000" contrast="30000"/>
          </a:blip>
          <a:srcRect/>
          <a:stretch>
            <a:fillRect/>
          </a:stretch>
        </p:blipFill>
        <p:spPr bwMode="auto">
          <a:xfrm>
            <a:off x="0" y="0"/>
            <a:ext cx="167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7" name="Line 63"/>
          <p:cNvSpPr>
            <a:spLocks noChangeShapeType="1"/>
          </p:cNvSpPr>
          <p:nvPr userDrawn="1"/>
        </p:nvSpPr>
        <p:spPr bwMode="auto">
          <a:xfrm>
            <a:off x="1676400" y="0"/>
            <a:ext cx="0" cy="6858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Documents%20and%20Settings\Alex\Desktop\Rome%20-%20BETA%202010-11\Ben-Hur..._chariot_race_clip.wmv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cuments%20and%20Settings\Alex\Desktop\Rome%20-%20BETA%202010-11\Roman%20Republic%20to%20Empire.wmv" TargetMode="Externa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7"/>
          <p:cNvSpPr>
            <a:spLocks noChangeArrowheads="1" noChangeShapeType="1" noTextEdit="1"/>
          </p:cNvSpPr>
          <p:nvPr/>
        </p:nvSpPr>
        <p:spPr bwMode="auto">
          <a:xfrm>
            <a:off x="2667000" y="304800"/>
            <a:ext cx="5486400" cy="3429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19050">
                  <a:solidFill>
                    <a:srgbClr val="B91403"/>
                  </a:solidFill>
                  <a:round/>
                  <a:headEnd/>
                  <a:tailEnd/>
                </a:ln>
                <a:solidFill>
                  <a:srgbClr val="CC3300"/>
                </a:solidFill>
                <a:effectLst>
                  <a:outerShdw dist="45791" dir="3378596" algn="ctr" rotWithShape="0">
                    <a:schemeClr val="tx2"/>
                  </a:outerShdw>
                </a:effectLst>
                <a:latin typeface="Rockwell Extra Bold"/>
              </a:rPr>
              <a:t>Ancient </a:t>
            </a:r>
            <a:br>
              <a:rPr lang="en-US" sz="3600" kern="10" dirty="0" smtClean="0">
                <a:ln w="19050">
                  <a:solidFill>
                    <a:srgbClr val="B91403"/>
                  </a:solidFill>
                  <a:round/>
                  <a:headEnd/>
                  <a:tailEnd/>
                </a:ln>
                <a:solidFill>
                  <a:srgbClr val="CC3300"/>
                </a:solidFill>
                <a:effectLst>
                  <a:outerShdw dist="45791" dir="3378596" algn="ctr" rotWithShape="0">
                    <a:schemeClr val="tx2"/>
                  </a:outerShdw>
                </a:effectLst>
                <a:latin typeface="Rockwell Extra Bold"/>
              </a:rPr>
            </a:br>
            <a:r>
              <a:rPr lang="en-US" sz="3600" kern="10" dirty="0" smtClean="0">
                <a:ln w="19050">
                  <a:solidFill>
                    <a:srgbClr val="B91403"/>
                  </a:solidFill>
                  <a:round/>
                  <a:headEnd/>
                  <a:tailEnd/>
                </a:ln>
                <a:solidFill>
                  <a:srgbClr val="CC3300"/>
                </a:solidFill>
                <a:effectLst>
                  <a:outerShdw dist="45791" dir="3378596" algn="ctr" rotWithShape="0">
                    <a:schemeClr val="tx2"/>
                  </a:outerShdw>
                </a:effectLst>
                <a:latin typeface="Rockwell Extra Bold"/>
              </a:rPr>
              <a:t>Rome</a:t>
            </a:r>
            <a:endParaRPr lang="en-US" sz="3600" kern="10" dirty="0">
              <a:ln w="19050">
                <a:solidFill>
                  <a:srgbClr val="B91403"/>
                </a:solidFill>
                <a:round/>
                <a:headEnd/>
                <a:tailEnd/>
              </a:ln>
              <a:solidFill>
                <a:srgbClr val="CC3300"/>
              </a:solidFill>
              <a:effectLst>
                <a:outerShdw dist="45791" dir="3378596" algn="ctr" rotWithShape="0">
                  <a:schemeClr val="tx2"/>
                </a:outerShdw>
              </a:effectLst>
              <a:latin typeface="Rockwell Extra Bold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0800" y="4495800"/>
            <a:ext cx="510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AIM: </a:t>
            </a:r>
            <a:r>
              <a:rPr lang="en-US" dirty="0" smtClean="0"/>
              <a:t>What is a Republic?</a:t>
            </a:r>
          </a:p>
          <a:p>
            <a:endParaRPr lang="en-US" dirty="0"/>
          </a:p>
          <a:p>
            <a:r>
              <a:rPr lang="en-US" b="1" dirty="0" smtClean="0"/>
              <a:t>Do Now: </a:t>
            </a:r>
            <a:r>
              <a:rPr lang="en-US" dirty="0" smtClean="0"/>
              <a:t>Quiz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943600" y="6248400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Mr. Ott – BETA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ext Box 2"/>
          <p:cNvSpPr txBox="1">
            <a:spLocks noChangeArrowheads="1"/>
          </p:cNvSpPr>
          <p:nvPr/>
        </p:nvSpPr>
        <p:spPr bwMode="auto">
          <a:xfrm>
            <a:off x="1905000" y="228600"/>
            <a:ext cx="70866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2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Rome’s Early Road System</a:t>
            </a:r>
          </a:p>
        </p:txBody>
      </p:sp>
      <p:pic>
        <p:nvPicPr>
          <p:cNvPr id="116739" name="Picture 3"/>
          <p:cNvPicPr>
            <a:picLocks noChangeAspect="1" noChangeArrowheads="1"/>
          </p:cNvPicPr>
          <p:nvPr/>
        </p:nvPicPr>
        <p:blipFill>
          <a:blip r:embed="rId3" cstate="print">
            <a:lum bright="12000" contrast="6000"/>
          </a:blip>
          <a:srcRect/>
          <a:stretch>
            <a:fillRect/>
          </a:stretch>
        </p:blipFill>
        <p:spPr bwMode="auto">
          <a:xfrm>
            <a:off x="2057400" y="1295400"/>
            <a:ext cx="6781800" cy="502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ext Box 2"/>
          <p:cNvSpPr txBox="1">
            <a:spLocks noChangeArrowheads="1"/>
          </p:cNvSpPr>
          <p:nvPr/>
        </p:nvSpPr>
        <p:spPr bwMode="auto">
          <a:xfrm>
            <a:off x="2057400" y="152400"/>
            <a:ext cx="67056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Roman Roads: </a:t>
            </a:r>
            <a:br>
              <a:rPr lang="en-US" sz="44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</a:br>
            <a:r>
              <a:rPr lang="en-US" sz="44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The </a:t>
            </a:r>
            <a:r>
              <a:rPr lang="en-US" sz="4400" b="1" i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Appian Way</a:t>
            </a:r>
          </a:p>
        </p:txBody>
      </p:sp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3" cstate="print">
            <a:lum bright="6000" contrast="12000"/>
          </a:blip>
          <a:srcRect/>
          <a:stretch>
            <a:fillRect/>
          </a:stretch>
        </p:blipFill>
        <p:spPr bwMode="auto">
          <a:xfrm>
            <a:off x="3581400" y="1676400"/>
            <a:ext cx="3805238" cy="48434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ext Box 2"/>
          <p:cNvSpPr txBox="1">
            <a:spLocks noChangeArrowheads="1"/>
          </p:cNvSpPr>
          <p:nvPr/>
        </p:nvSpPr>
        <p:spPr bwMode="auto">
          <a:xfrm>
            <a:off x="2133600" y="152400"/>
            <a:ext cx="6705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Roman Aqueducts</a:t>
            </a:r>
          </a:p>
        </p:txBody>
      </p:sp>
      <p:pic>
        <p:nvPicPr>
          <p:cNvPr id="14339" name="Picture 4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 b="8000"/>
          <a:stretch>
            <a:fillRect/>
          </a:stretch>
        </p:blipFill>
        <p:spPr bwMode="auto">
          <a:xfrm>
            <a:off x="3035300" y="1143000"/>
            <a:ext cx="4813300" cy="5257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ext Box 2"/>
          <p:cNvSpPr txBox="1">
            <a:spLocks noChangeArrowheads="1"/>
          </p:cNvSpPr>
          <p:nvPr/>
        </p:nvSpPr>
        <p:spPr bwMode="auto">
          <a:xfrm>
            <a:off x="1905000" y="0"/>
            <a:ext cx="6705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The Roman </a:t>
            </a:r>
            <a:r>
              <a:rPr lang="en-US" sz="4800" b="1" i="1" dirty="0" err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Colosseum</a:t>
            </a:r>
            <a:endParaRPr lang="en-US" sz="4800" b="1" i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</a:endParaRPr>
          </a:p>
        </p:txBody>
      </p:sp>
      <p:pic>
        <p:nvPicPr>
          <p:cNvPr id="15363" name="Picture 5"/>
          <p:cNvPicPr>
            <a:picLocks noChangeAspect="1" noChangeArrowheads="1"/>
          </p:cNvPicPr>
          <p:nvPr/>
        </p:nvPicPr>
        <p:blipFill>
          <a:blip r:embed="rId3" cstate="print">
            <a:lum bright="6000" contrast="6000"/>
          </a:blip>
          <a:srcRect/>
          <a:stretch>
            <a:fillRect/>
          </a:stretch>
        </p:blipFill>
        <p:spPr bwMode="auto">
          <a:xfrm>
            <a:off x="1903413" y="1295400"/>
            <a:ext cx="7011987" cy="5108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6705600" y="762000"/>
            <a:ext cx="2209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ca. 70–80 </a:t>
            </a:r>
            <a:r>
              <a:rPr kumimoji="0" lang="en-US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AD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2"/>
          <p:cNvSpPr txBox="1">
            <a:spLocks noChangeArrowheads="1"/>
          </p:cNvSpPr>
          <p:nvPr/>
        </p:nvSpPr>
        <p:spPr bwMode="auto">
          <a:xfrm>
            <a:off x="2057400" y="288925"/>
            <a:ext cx="6705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The Colosseum Interior</a:t>
            </a:r>
          </a:p>
        </p:txBody>
      </p:sp>
      <p:pic>
        <p:nvPicPr>
          <p:cNvPr id="16387" name="Picture 4" descr="ROM_colosflo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 r="8998"/>
          <a:stretch>
            <a:fillRect/>
          </a:stretch>
        </p:blipFill>
        <p:spPr bwMode="auto">
          <a:xfrm>
            <a:off x="1905000" y="1219200"/>
            <a:ext cx="6935788" cy="4978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ext Box 2"/>
          <p:cNvSpPr txBox="1">
            <a:spLocks noChangeArrowheads="1"/>
          </p:cNvSpPr>
          <p:nvPr/>
        </p:nvSpPr>
        <p:spPr bwMode="auto">
          <a:xfrm>
            <a:off x="2057400" y="288925"/>
            <a:ext cx="6705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Circus Maximus</a:t>
            </a:r>
          </a:p>
        </p:txBody>
      </p:sp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4" cstate="print">
            <a:lum bright="-6000" contrast="6000"/>
          </a:blip>
          <a:srcRect l="6894" t="8774" r="4999" b="12497"/>
          <a:stretch>
            <a:fillRect/>
          </a:stretch>
        </p:blipFill>
        <p:spPr bwMode="auto">
          <a:xfrm>
            <a:off x="1981200" y="1397000"/>
            <a:ext cx="6781800" cy="4546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Ben-Hur..._chariot_race_clip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1981199" y="1371600"/>
            <a:ext cx="6875585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ext Box 2"/>
          <p:cNvSpPr txBox="1">
            <a:spLocks noChangeArrowheads="1"/>
          </p:cNvSpPr>
          <p:nvPr/>
        </p:nvSpPr>
        <p:spPr bwMode="auto">
          <a:xfrm>
            <a:off x="2057400" y="228600"/>
            <a:ext cx="6705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Carthaginian Empire</a:t>
            </a:r>
          </a:p>
        </p:txBody>
      </p:sp>
      <p:pic>
        <p:nvPicPr>
          <p:cNvPr id="114692" name="Picture 4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2133600" y="1295400"/>
            <a:ext cx="6611938" cy="4959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00552" presetClass="entr" presetSubtype="81023434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8" name="Picture 4"/>
          <p:cNvPicPr>
            <a:picLocks noChangeAspect="1" noChangeArrowheads="1"/>
          </p:cNvPicPr>
          <p:nvPr/>
        </p:nvPicPr>
        <p:blipFill>
          <a:blip r:embed="rId3" cstate="print">
            <a:lum bright="6000" contrast="6000"/>
          </a:blip>
          <a:srcRect r="4198" b="11769"/>
          <a:stretch>
            <a:fillRect/>
          </a:stretch>
        </p:blipFill>
        <p:spPr bwMode="auto">
          <a:xfrm>
            <a:off x="1905000" y="1447800"/>
            <a:ext cx="7010400" cy="4841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3906" name="Text Box 2"/>
          <p:cNvSpPr txBox="1">
            <a:spLocks noChangeArrowheads="1"/>
          </p:cNvSpPr>
          <p:nvPr/>
        </p:nvSpPr>
        <p:spPr bwMode="auto">
          <a:xfrm>
            <a:off x="2057400" y="381000"/>
            <a:ext cx="6705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Hannibal’s </a:t>
            </a:r>
            <a:r>
              <a:rPr lang="en-US" sz="48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Route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48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Punic Wars</a:t>
            </a:r>
            <a:endParaRPr lang="en-US" sz="4800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2057400" y="304800"/>
            <a:ext cx="6705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Reform Leaders</a:t>
            </a:r>
          </a:p>
        </p:txBody>
      </p:sp>
      <p:sp>
        <p:nvSpPr>
          <p:cNvPr id="125957" name="Text Box 5"/>
          <p:cNvSpPr txBox="1">
            <a:spLocks noChangeArrowheads="1"/>
          </p:cNvSpPr>
          <p:nvPr/>
        </p:nvSpPr>
        <p:spPr bwMode="auto">
          <a:xfrm>
            <a:off x="1981200" y="1204913"/>
            <a:ext cx="685800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39725" indent="-339725">
              <a:spcBef>
                <a:spcPct val="50000"/>
              </a:spcBef>
              <a:buClr>
                <a:srgbClr val="CC3300"/>
              </a:buClr>
              <a:buFont typeface="Wingdings" pitchFamily="2" charset="2"/>
              <a:buChar char="§"/>
            </a:pPr>
            <a:r>
              <a:rPr lang="en-US" sz="2800" b="1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en-US" sz="3200" b="1" u="sng">
                <a:solidFill>
                  <a:srgbClr val="003399"/>
                </a:solidFill>
                <a:latin typeface="Comic Sans MS" pitchFamily="66" charset="0"/>
              </a:rPr>
              <a:t>Tiberius and Gaius Gracchus</a:t>
            </a:r>
          </a:p>
          <a:p>
            <a:pPr marL="914400" lvl="1" indent="-457200">
              <a:spcBef>
                <a:spcPct val="50000"/>
              </a:spcBef>
              <a:buClr>
                <a:srgbClr val="000099"/>
              </a:buClr>
              <a:buSzPct val="130000"/>
              <a:buFontTx/>
              <a:buChar char="•"/>
            </a:pPr>
            <a:r>
              <a:rPr lang="en-US" sz="2800" b="1">
                <a:latin typeface="Comic Sans MS" pitchFamily="66" charset="0"/>
              </a:rPr>
              <a:t>the poor should be given grain and small plots of free land.</a:t>
            </a:r>
          </a:p>
        </p:txBody>
      </p:sp>
      <p:sp>
        <p:nvSpPr>
          <p:cNvPr id="125958" name="Text Box 6"/>
          <p:cNvSpPr txBox="1">
            <a:spLocks noChangeArrowheads="1"/>
          </p:cNvSpPr>
          <p:nvPr/>
        </p:nvSpPr>
        <p:spPr bwMode="auto">
          <a:xfrm>
            <a:off x="1981200" y="3489325"/>
            <a:ext cx="6705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0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Military Reformer</a:t>
            </a:r>
          </a:p>
        </p:txBody>
      </p:sp>
      <p:sp>
        <p:nvSpPr>
          <p:cNvPr id="125959" name="Text Box 7"/>
          <p:cNvSpPr txBox="1">
            <a:spLocks noChangeArrowheads="1"/>
          </p:cNvSpPr>
          <p:nvPr/>
        </p:nvSpPr>
        <p:spPr bwMode="auto">
          <a:xfrm>
            <a:off x="1981200" y="4191000"/>
            <a:ext cx="69342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96875" indent="-396875">
              <a:spcBef>
                <a:spcPct val="50000"/>
              </a:spcBef>
              <a:buClr>
                <a:srgbClr val="CC3300"/>
              </a:buClr>
              <a:buFont typeface="Wingdings" pitchFamily="2" charset="2"/>
              <a:buChar char="§"/>
            </a:pPr>
            <a:r>
              <a:rPr lang="en-US" sz="2800" b="1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en-US" sz="3200" b="1" u="sng">
                <a:solidFill>
                  <a:srgbClr val="000099"/>
                </a:solidFill>
                <a:latin typeface="Comic Sans MS" pitchFamily="66" charset="0"/>
              </a:rPr>
              <a:t>Gaius Marius</a:t>
            </a:r>
          </a:p>
          <a:p>
            <a:pPr marL="914400" lvl="1" indent="-403225">
              <a:spcBef>
                <a:spcPct val="50000"/>
              </a:spcBef>
              <a:buClr>
                <a:srgbClr val="000099"/>
              </a:buClr>
              <a:buSzPct val="130000"/>
              <a:buFontTx/>
              <a:buChar char="•"/>
            </a:pPr>
            <a:r>
              <a:rPr lang="en-US" sz="2800" b="1">
                <a:latin typeface="Comic Sans MS" pitchFamily="66" charset="0"/>
              </a:rPr>
              <a:t>recruited an army from the poor</a:t>
            </a:r>
            <a:br>
              <a:rPr lang="en-US" sz="2800" b="1">
                <a:latin typeface="Comic Sans MS" pitchFamily="66" charset="0"/>
              </a:rPr>
            </a:br>
            <a:r>
              <a:rPr lang="en-US" sz="2800" b="1">
                <a:latin typeface="Comic Sans MS" pitchFamily="66" charset="0"/>
              </a:rPr>
              <a:t>and homeless.</a:t>
            </a:r>
          </a:p>
          <a:p>
            <a:pPr marL="914400" lvl="1" indent="-403225">
              <a:spcBef>
                <a:spcPct val="50000"/>
              </a:spcBef>
              <a:buClr>
                <a:srgbClr val="000099"/>
              </a:buClr>
              <a:buSzPct val="130000"/>
              <a:buFontTx/>
              <a:buChar char="•"/>
            </a:pPr>
            <a:r>
              <a:rPr lang="en-US" sz="2800" b="1">
                <a:latin typeface="Comic Sans MS" pitchFamily="66" charset="0"/>
              </a:rPr>
              <a:t>professional standing army.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125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125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4" grpId="0"/>
      <p:bldP spid="125957" grpId="0"/>
      <p:bldP spid="125958" grpId="0"/>
      <p:bldP spid="12595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oman Republic to Empire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828799" y="685800"/>
            <a:ext cx="7145215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 Box 2"/>
          <p:cNvSpPr txBox="1">
            <a:spLocks noChangeArrowheads="1"/>
          </p:cNvSpPr>
          <p:nvPr/>
        </p:nvSpPr>
        <p:spPr bwMode="auto">
          <a:xfrm>
            <a:off x="2209800" y="136525"/>
            <a:ext cx="6705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0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The Geography of Rome</a:t>
            </a:r>
          </a:p>
        </p:txBody>
      </p:sp>
      <p:pic>
        <p:nvPicPr>
          <p:cNvPr id="3075" name="Picture 3" descr="map-Topography of Italy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12222" r="1111" b="3511"/>
          <a:stretch>
            <a:fillRect/>
          </a:stretch>
        </p:blipFill>
        <p:spPr bwMode="auto">
          <a:xfrm>
            <a:off x="2057400" y="1143000"/>
            <a:ext cx="6705600" cy="5105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2133600" y="0"/>
            <a:ext cx="6705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Italy in 750 BCE</a:t>
            </a:r>
          </a:p>
        </p:txBody>
      </p:sp>
      <p:pic>
        <p:nvPicPr>
          <p:cNvPr id="5123" name="Picture 4" descr="map-Rome-750BC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3676650" y="914400"/>
            <a:ext cx="3562350" cy="5600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51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2"/>
          <p:cNvSpPr txBox="1">
            <a:spLocks noChangeArrowheads="1"/>
          </p:cNvSpPr>
          <p:nvPr/>
        </p:nvSpPr>
        <p:spPr bwMode="auto">
          <a:xfrm>
            <a:off x="1905000" y="228600"/>
            <a:ext cx="7086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Influence of the Etruscans</a:t>
            </a:r>
          </a:p>
        </p:txBody>
      </p:sp>
      <p:pic>
        <p:nvPicPr>
          <p:cNvPr id="6147" name="Picture 4" descr="Etruscan Sarcophagus-6c BC"/>
          <p:cNvPicPr>
            <a:picLocks noChangeAspect="1" noChangeArrowheads="1"/>
          </p:cNvPicPr>
          <p:nvPr/>
        </p:nvPicPr>
        <p:blipFill>
          <a:blip r:embed="rId3" cstate="print">
            <a:lum contrast="18000"/>
          </a:blip>
          <a:srcRect/>
          <a:stretch>
            <a:fillRect/>
          </a:stretch>
        </p:blipFill>
        <p:spPr bwMode="auto">
          <a:xfrm>
            <a:off x="2514600" y="2743200"/>
            <a:ext cx="5943600" cy="3678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4343400" y="1136650"/>
            <a:ext cx="2147888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39725" indent="-339725">
              <a:buClr>
                <a:srgbClr val="FF3300"/>
              </a:buClr>
              <a:buFont typeface="Wingdings" pitchFamily="2" charset="2"/>
              <a:buChar char="§"/>
              <a:defRPr/>
            </a:pP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Writing</a:t>
            </a:r>
          </a:p>
          <a:p>
            <a:pPr marL="339725" indent="-339725">
              <a:buClr>
                <a:srgbClr val="FF3300"/>
              </a:buClr>
              <a:buFont typeface="Wingdings" pitchFamily="2" charset="2"/>
              <a:buChar char="§"/>
              <a:defRPr/>
            </a:pP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Religion</a:t>
            </a:r>
          </a:p>
          <a:p>
            <a:pPr marL="339725" indent="-339725">
              <a:buClr>
                <a:srgbClr val="FF3300"/>
              </a:buClr>
              <a:buFont typeface="Wingdings" pitchFamily="2" charset="2"/>
              <a:buChar char="§"/>
              <a:defRPr/>
            </a:pP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The 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ext Box 2"/>
          <p:cNvSpPr txBox="1">
            <a:spLocks noChangeArrowheads="1"/>
          </p:cNvSpPr>
          <p:nvPr/>
        </p:nvSpPr>
        <p:spPr bwMode="auto">
          <a:xfrm>
            <a:off x="1905000" y="228600"/>
            <a:ext cx="70866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0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The Mythical Founding of Rome:</a:t>
            </a:r>
            <a:br>
              <a:rPr lang="en-US" sz="40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</a:br>
            <a:r>
              <a:rPr lang="en-US" sz="40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Romulus &amp; Remus</a:t>
            </a:r>
          </a:p>
        </p:txBody>
      </p:sp>
      <p:pic>
        <p:nvPicPr>
          <p:cNvPr id="7171" name="Picture 4" descr="Romulus &amp; Remus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2895600" y="2362200"/>
            <a:ext cx="5029200" cy="41735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WordArt 2"/>
          <p:cNvSpPr>
            <a:spLocks noChangeArrowheads="1" noChangeShapeType="1" noTextEdit="1"/>
          </p:cNvSpPr>
          <p:nvPr/>
        </p:nvSpPr>
        <p:spPr bwMode="auto">
          <a:xfrm>
            <a:off x="2667000" y="1600200"/>
            <a:ext cx="5486400" cy="3429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B91403"/>
                  </a:solidFill>
                  <a:round/>
                  <a:headEnd/>
                  <a:tailEnd/>
                </a:ln>
                <a:solidFill>
                  <a:srgbClr val="CC3300"/>
                </a:solidFill>
                <a:effectLst>
                  <a:outerShdw dist="45791" dir="3378596" algn="ctr" rotWithShape="0">
                    <a:schemeClr val="tx2"/>
                  </a:outerShdw>
                </a:effectLst>
                <a:latin typeface="Rockwell Extra Bold"/>
              </a:rPr>
              <a:t>The Roman</a:t>
            </a:r>
          </a:p>
          <a:p>
            <a:pPr algn="ctr"/>
            <a:r>
              <a:rPr lang="en-US" sz="3600" kern="10">
                <a:ln w="19050">
                  <a:solidFill>
                    <a:srgbClr val="B91403"/>
                  </a:solidFill>
                  <a:round/>
                  <a:headEnd/>
                  <a:tailEnd/>
                </a:ln>
                <a:solidFill>
                  <a:srgbClr val="CC3300"/>
                </a:solidFill>
                <a:effectLst>
                  <a:outerShdw dist="45791" dir="3378596" algn="ctr" rotWithShape="0">
                    <a:schemeClr val="tx2"/>
                  </a:outerShdw>
                </a:effectLst>
                <a:latin typeface="Rockwell Extra Bold"/>
              </a:rPr>
              <a:t>Republic:</a:t>
            </a:r>
          </a:p>
          <a:p>
            <a:pPr algn="ctr"/>
            <a:r>
              <a:rPr lang="en-US" sz="3600" kern="10">
                <a:ln w="19050">
                  <a:solidFill>
                    <a:srgbClr val="B91403"/>
                  </a:solidFill>
                  <a:round/>
                  <a:headEnd/>
                  <a:tailEnd/>
                </a:ln>
                <a:solidFill>
                  <a:srgbClr val="CC3300"/>
                </a:solidFill>
                <a:effectLst>
                  <a:outerShdw dist="45791" dir="3378596" algn="ctr" rotWithShape="0">
                    <a:schemeClr val="tx2"/>
                  </a:outerShdw>
                </a:effectLst>
                <a:latin typeface="Rockwell Extra Bold"/>
              </a:rPr>
              <a:t>509 BCE - 27 BCE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ext Box 2"/>
          <p:cNvSpPr txBox="1">
            <a:spLocks noChangeArrowheads="1"/>
          </p:cNvSpPr>
          <p:nvPr/>
        </p:nvSpPr>
        <p:spPr bwMode="auto">
          <a:xfrm>
            <a:off x="1752600" y="349250"/>
            <a:ext cx="7391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Republican Government</a:t>
            </a:r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1828800" y="1557338"/>
            <a:ext cx="70866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Comic Sans MS" pitchFamily="66" charset="0"/>
              </a:rPr>
              <a:t>2 Consuls</a:t>
            </a:r>
          </a:p>
          <a:p>
            <a:r>
              <a:rPr lang="en-US" b="1" dirty="0">
                <a:solidFill>
                  <a:srgbClr val="CC3300"/>
                </a:solidFill>
                <a:latin typeface="Comic Sans MS" pitchFamily="66" charset="0"/>
              </a:rPr>
              <a:t>                 (Rulers of Rome)</a:t>
            </a:r>
          </a:p>
          <a:p>
            <a:r>
              <a:rPr lang="en-US" b="1" dirty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en-US" b="1" dirty="0">
                <a:solidFill>
                  <a:srgbClr val="CC3300"/>
                </a:solidFill>
                <a:latin typeface="Comic Sans MS" pitchFamily="66" charset="0"/>
              </a:rPr>
            </a:br>
            <a:endParaRPr lang="en-US" b="1" dirty="0">
              <a:solidFill>
                <a:srgbClr val="CC3300"/>
              </a:solidFill>
              <a:latin typeface="Comic Sans MS" pitchFamily="66" charset="0"/>
            </a:endParaRPr>
          </a:p>
          <a:p>
            <a:pPr algn="ctr"/>
            <a:r>
              <a:rPr lang="en-US" b="1" dirty="0">
                <a:solidFill>
                  <a:srgbClr val="CC3300"/>
                </a:solidFill>
                <a:latin typeface="Comic Sans MS" pitchFamily="66" charset="0"/>
              </a:rPr>
              <a:t> </a:t>
            </a:r>
            <a:r>
              <a:rPr lang="en-US" sz="3200" b="1" dirty="0">
                <a:latin typeface="Comic Sans MS" pitchFamily="66" charset="0"/>
              </a:rPr>
              <a:t>Senate</a:t>
            </a:r>
          </a:p>
          <a:p>
            <a:r>
              <a:rPr lang="en-US" b="1" dirty="0">
                <a:solidFill>
                  <a:srgbClr val="CC3300"/>
                </a:solidFill>
                <a:latin typeface="Comic Sans MS" pitchFamily="66" charset="0"/>
              </a:rPr>
              <a:t>      (Representative body for </a:t>
            </a:r>
            <a:r>
              <a:rPr lang="en-US" b="1" i="1" dirty="0">
                <a:solidFill>
                  <a:srgbClr val="CC3300"/>
                </a:solidFill>
                <a:latin typeface="Comic Sans MS" pitchFamily="66" charset="0"/>
              </a:rPr>
              <a:t>patricians)</a:t>
            </a:r>
          </a:p>
          <a:p>
            <a:pPr algn="ctr"/>
            <a:r>
              <a:rPr lang="en-US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Patricians are Rich </a:t>
            </a:r>
            <a:r>
              <a:rPr lang="en-US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en-US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andowners </a:t>
            </a:r>
            <a:r>
              <a:rPr lang="en-US" b="1" dirty="0">
                <a:solidFill>
                  <a:srgbClr val="CC3300"/>
                </a:solidFill>
                <a:latin typeface="Comic Sans MS" pitchFamily="66" charset="0"/>
              </a:rPr>
              <a:t/>
            </a:r>
            <a:br>
              <a:rPr lang="en-US" b="1" dirty="0">
                <a:solidFill>
                  <a:srgbClr val="CC3300"/>
                </a:solidFill>
                <a:latin typeface="Comic Sans MS" pitchFamily="66" charset="0"/>
              </a:rPr>
            </a:br>
            <a:endParaRPr lang="en-US" b="1" dirty="0">
              <a:solidFill>
                <a:srgbClr val="CC3300"/>
              </a:solidFill>
              <a:latin typeface="Comic Sans MS" pitchFamily="66" charset="0"/>
            </a:endParaRPr>
          </a:p>
          <a:p>
            <a:pPr algn="ctr"/>
            <a:r>
              <a:rPr lang="en-US" b="1" dirty="0">
                <a:solidFill>
                  <a:srgbClr val="CC3300"/>
                </a:solidFill>
                <a:latin typeface="Comic Sans MS" pitchFamily="66" charset="0"/>
              </a:rPr>
              <a:t>    </a:t>
            </a:r>
            <a:r>
              <a:rPr lang="en-US" sz="3200" b="1" dirty="0">
                <a:latin typeface="Comic Sans MS" pitchFamily="66" charset="0"/>
              </a:rPr>
              <a:t>Tribal Assembly</a:t>
            </a:r>
          </a:p>
          <a:p>
            <a:r>
              <a:rPr lang="en-US" b="1" dirty="0">
                <a:solidFill>
                  <a:srgbClr val="CC3300"/>
                </a:solidFill>
                <a:latin typeface="Comic Sans MS" pitchFamily="66" charset="0"/>
              </a:rPr>
              <a:t>      (Representative body for </a:t>
            </a:r>
            <a:r>
              <a:rPr lang="en-US" b="1" i="1" dirty="0">
                <a:solidFill>
                  <a:srgbClr val="CC3300"/>
                </a:solidFill>
                <a:latin typeface="Comic Sans MS" pitchFamily="66" charset="0"/>
              </a:rPr>
              <a:t>plebeians</a:t>
            </a:r>
            <a:r>
              <a:rPr lang="en-US" b="1" dirty="0" smtClean="0">
                <a:solidFill>
                  <a:srgbClr val="CC3300"/>
                </a:solidFill>
                <a:latin typeface="Comic Sans MS" pitchFamily="66" charset="0"/>
              </a:rPr>
              <a:t>)</a:t>
            </a:r>
          </a:p>
          <a:p>
            <a:pPr algn="ctr"/>
            <a:r>
              <a:rPr lang="en-US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Common People of Ancient Rome</a:t>
            </a:r>
          </a:p>
        </p:txBody>
      </p:sp>
      <p:sp>
        <p:nvSpPr>
          <p:cNvPr id="9220" name="Line 5"/>
          <p:cNvSpPr>
            <a:spLocks noChangeShapeType="1"/>
          </p:cNvSpPr>
          <p:nvPr/>
        </p:nvSpPr>
        <p:spPr bwMode="auto">
          <a:xfrm>
            <a:off x="6477000" y="4038600"/>
            <a:ext cx="152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1" name="Line 6"/>
          <p:cNvSpPr>
            <a:spLocks noChangeShapeType="1"/>
          </p:cNvSpPr>
          <p:nvPr/>
        </p:nvSpPr>
        <p:spPr bwMode="auto">
          <a:xfrm>
            <a:off x="6477000" y="5638800"/>
            <a:ext cx="1447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ext Box 2"/>
          <p:cNvSpPr txBox="1">
            <a:spLocks noChangeArrowheads="1"/>
          </p:cNvSpPr>
          <p:nvPr/>
        </p:nvSpPr>
        <p:spPr bwMode="auto">
          <a:xfrm>
            <a:off x="1828800" y="228600"/>
            <a:ext cx="7086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0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The Twelve Tables, 450 BCE</a:t>
            </a:r>
          </a:p>
        </p:txBody>
      </p:sp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2743200" y="1441450"/>
            <a:ext cx="533876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39725" indent="-339725">
              <a:buClr>
                <a:srgbClr val="FF3300"/>
              </a:buClr>
              <a:buFont typeface="Wingdings" pitchFamily="2" charset="2"/>
              <a:buChar char="§"/>
            </a:pPr>
            <a:r>
              <a:rPr lang="en-US" sz="2800" b="1">
                <a:latin typeface="Comic Sans MS" pitchFamily="66" charset="0"/>
              </a:rPr>
              <a:t>Providing political and social</a:t>
            </a:r>
            <a:br>
              <a:rPr lang="en-US" sz="2800" b="1">
                <a:latin typeface="Comic Sans MS" pitchFamily="66" charset="0"/>
              </a:rPr>
            </a:br>
            <a:r>
              <a:rPr lang="en-US" sz="2800" b="1">
                <a:latin typeface="Comic Sans MS" pitchFamily="66" charset="0"/>
              </a:rPr>
              <a:t>rights for the plebeians. </a:t>
            </a:r>
          </a:p>
        </p:txBody>
      </p:sp>
      <p:pic>
        <p:nvPicPr>
          <p:cNvPr id="10244" name="Picture 6" descr="12 Tables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3630613" y="2667000"/>
            <a:ext cx="3608387" cy="3770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ext Box 2"/>
          <p:cNvSpPr txBox="1">
            <a:spLocks noChangeArrowheads="1"/>
          </p:cNvSpPr>
          <p:nvPr/>
        </p:nvSpPr>
        <p:spPr bwMode="auto">
          <a:xfrm>
            <a:off x="2057400" y="228600"/>
            <a:ext cx="6705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The Roman Forum</a:t>
            </a:r>
          </a:p>
        </p:txBody>
      </p:sp>
      <p:pic>
        <p:nvPicPr>
          <p:cNvPr id="11267" name="Picture 3" descr="ROM_forum2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 l="6561" t="11247" r="13766" b="5025"/>
          <a:stretch>
            <a:fillRect/>
          </a:stretch>
        </p:blipFill>
        <p:spPr bwMode="auto">
          <a:xfrm>
            <a:off x="2209800" y="1143000"/>
            <a:ext cx="6477000" cy="5105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Blank 3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B2B2B2"/>
      </a:accent1>
      <a:accent2>
        <a:srgbClr val="808080"/>
      </a:accent2>
      <a:accent3>
        <a:srgbClr val="FFFFFF"/>
      </a:accent3>
      <a:accent4>
        <a:srgbClr val="000000"/>
      </a:accent4>
      <a:accent5>
        <a:srgbClr val="D5D5D5"/>
      </a:accent5>
      <a:accent6>
        <a:srgbClr val="737373"/>
      </a:accent6>
      <a:hlink>
        <a:srgbClr val="969696"/>
      </a:hlink>
      <a:folHlink>
        <a:srgbClr val="4D4D4D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1">
        <a:dk1>
          <a:srgbClr val="00458A"/>
        </a:dk1>
        <a:lt1>
          <a:srgbClr val="D7D6AE"/>
        </a:lt1>
        <a:dk2>
          <a:srgbClr val="000066"/>
        </a:dk2>
        <a:lt2>
          <a:srgbClr val="006666"/>
        </a:lt2>
        <a:accent1>
          <a:srgbClr val="007A77"/>
        </a:accent1>
        <a:accent2>
          <a:srgbClr val="005856"/>
        </a:accent2>
        <a:accent3>
          <a:srgbClr val="AAAAB8"/>
        </a:accent3>
        <a:accent4>
          <a:srgbClr val="B7B794"/>
        </a:accent4>
        <a:accent5>
          <a:srgbClr val="AABEBD"/>
        </a:accent5>
        <a:accent6>
          <a:srgbClr val="004F4D"/>
        </a:accent6>
        <a:hlink>
          <a:srgbClr val="A8A884"/>
        </a:hlink>
        <a:folHlink>
          <a:srgbClr val="867E5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66"/>
        </a:dk1>
        <a:lt1>
          <a:srgbClr val="FFFFFF"/>
        </a:lt1>
        <a:dk2>
          <a:srgbClr val="660066"/>
        </a:dk2>
        <a:lt2>
          <a:srgbClr val="FFFFCC"/>
        </a:lt2>
        <a:accent1>
          <a:srgbClr val="666699"/>
        </a:accent1>
        <a:accent2>
          <a:srgbClr val="000099"/>
        </a:accent2>
        <a:accent3>
          <a:srgbClr val="FFFFFF"/>
        </a:accent3>
        <a:accent4>
          <a:srgbClr val="000056"/>
        </a:accent4>
        <a:accent5>
          <a:srgbClr val="B8B8CA"/>
        </a:accent5>
        <a:accent6>
          <a:srgbClr val="00008A"/>
        </a:accent6>
        <a:hlink>
          <a:srgbClr val="006666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96969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3300"/>
        </a:dk1>
        <a:lt1>
          <a:srgbClr val="DBD0B9"/>
        </a:lt1>
        <a:dk2>
          <a:srgbClr val="09472B"/>
        </a:dk2>
        <a:lt2>
          <a:srgbClr val="A38955"/>
        </a:lt2>
        <a:accent1>
          <a:srgbClr val="B8A378"/>
        </a:accent1>
        <a:accent2>
          <a:srgbClr val="8E774A"/>
        </a:accent2>
        <a:accent3>
          <a:srgbClr val="AAB1AC"/>
        </a:accent3>
        <a:accent4>
          <a:srgbClr val="BBB19E"/>
        </a:accent4>
        <a:accent5>
          <a:srgbClr val="D8CEBE"/>
        </a:accent5>
        <a:accent6>
          <a:srgbClr val="806B42"/>
        </a:accent6>
        <a:hlink>
          <a:srgbClr val="A7A743"/>
        </a:hlink>
        <a:folHlink>
          <a:srgbClr val="91977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5">
        <a:dk1>
          <a:srgbClr val="5F5F5F"/>
        </a:dk1>
        <a:lt1>
          <a:srgbClr val="DDDDDD"/>
        </a:lt1>
        <a:dk2>
          <a:srgbClr val="000000"/>
        </a:dk2>
        <a:lt2>
          <a:srgbClr val="5F5F5F"/>
        </a:lt2>
        <a:accent1>
          <a:srgbClr val="B2B2B2"/>
        </a:accent1>
        <a:accent2>
          <a:srgbClr val="808080"/>
        </a:accent2>
        <a:accent3>
          <a:srgbClr val="AAAAAA"/>
        </a:accent3>
        <a:accent4>
          <a:srgbClr val="BDBDBD"/>
        </a:accent4>
        <a:accent5>
          <a:srgbClr val="D5D5D5"/>
        </a:accent5>
        <a:accent6>
          <a:srgbClr val="737373"/>
        </a:accent6>
        <a:hlink>
          <a:srgbClr val="B2B2B2"/>
        </a:hlink>
        <a:folHlink>
          <a:srgbClr val="77777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562</TotalTime>
  <Words>149</Words>
  <Application>Microsoft Office PowerPoint</Application>
  <PresentationFormat>On-screen Show (4:3)</PresentationFormat>
  <Paragraphs>64</Paragraphs>
  <Slides>19</Slides>
  <Notes>19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Rockwell Extra Bold</vt:lpstr>
      <vt:lpstr>Book Antiqua</vt:lpstr>
      <vt:lpstr>Comic Sans MS</vt:lpstr>
      <vt:lpstr>Wingdings</vt:lpstr>
      <vt:lpstr>Blank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Horace Greeley HS    Chappaqua, 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Ancient Rome - Regents Review</dc:title>
  <dc:creator>Susan M. Pojer</dc:creator>
  <cp:lastModifiedBy> </cp:lastModifiedBy>
  <cp:revision>103</cp:revision>
  <cp:lastPrinted>1601-01-01T00:00:00Z</cp:lastPrinted>
  <dcterms:created xsi:type="dcterms:W3CDTF">2004-04-19T01:53:14Z</dcterms:created>
  <dcterms:modified xsi:type="dcterms:W3CDTF">2010-12-09T02:25:12Z</dcterms:modified>
</cp:coreProperties>
</file>