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5"/>
  </p:notesMasterIdLst>
  <p:sldIdLst>
    <p:sldId id="256" r:id="rId2"/>
    <p:sldId id="259" r:id="rId3"/>
    <p:sldId id="260" r:id="rId4"/>
    <p:sldId id="261" r:id="rId5"/>
    <p:sldId id="262" r:id="rId6"/>
    <p:sldId id="263" r:id="rId7"/>
    <p:sldId id="264" r:id="rId8"/>
    <p:sldId id="265" r:id="rId9"/>
    <p:sldId id="266" r:id="rId10"/>
    <p:sldId id="268" r:id="rId11"/>
    <p:sldId id="267" r:id="rId12"/>
    <p:sldId id="288" r:id="rId13"/>
    <p:sldId id="270" r:id="rId14"/>
    <p:sldId id="271" r:id="rId15"/>
    <p:sldId id="272" r:id="rId16"/>
    <p:sldId id="273" r:id="rId17"/>
    <p:sldId id="274" r:id="rId18"/>
    <p:sldId id="258" r:id="rId19"/>
    <p:sldId id="290" r:id="rId20"/>
    <p:sldId id="269" r:id="rId21"/>
    <p:sldId id="276" r:id="rId22"/>
    <p:sldId id="289" r:id="rId23"/>
    <p:sldId id="279" r:id="rId24"/>
    <p:sldId id="280" r:id="rId25"/>
    <p:sldId id="278" r:id="rId26"/>
    <p:sldId id="281" r:id="rId27"/>
    <p:sldId id="282" r:id="rId28"/>
    <p:sldId id="283" r:id="rId29"/>
    <p:sldId id="291" r:id="rId30"/>
    <p:sldId id="285" r:id="rId31"/>
    <p:sldId id="286" r:id="rId32"/>
    <p:sldId id="287" r:id="rId33"/>
    <p:sldId id="292"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6" d="100"/>
          <a:sy n="66" d="100"/>
        </p:scale>
        <p:origin x="86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10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B3956E9-AC57-4B28-8062-6111166780A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8" Type="http://schemas.openxmlformats.org/officeDocument/2006/relationships/hyperlink" Target="http://en.wikipedia.org/wiki/World_War_II" TargetMode="External"/><Relationship Id="rId3" Type="http://schemas.openxmlformats.org/officeDocument/2006/relationships/hyperlink" Target="http://en.wikipedia.org/wiki/IG_Farben" TargetMode="External"/><Relationship Id="rId7" Type="http://schemas.openxmlformats.org/officeDocument/2006/relationships/hyperlink" Target="http://en.wikipedia.org/wiki/Allies" TargetMode="External"/><Relationship Id="rId2" Type="http://schemas.openxmlformats.org/officeDocument/2006/relationships/slide" Target="../slides/slide22.xml"/><Relationship Id="rId1" Type="http://schemas.openxmlformats.org/officeDocument/2006/relationships/notesMaster" Target="../notesMasters/notesMaster1.xml"/><Relationship Id="rId6" Type="http://schemas.openxmlformats.org/officeDocument/2006/relationships/hyperlink" Target="http://en.wikipedia.org/wiki/Auschwitz" TargetMode="External"/><Relationship Id="rId5" Type="http://schemas.openxmlformats.org/officeDocument/2006/relationships/hyperlink" Target="http://en.wikipedia.org/wiki/Wikipedia:Citation_needed" TargetMode="External"/><Relationship Id="rId4" Type="http://schemas.openxmlformats.org/officeDocument/2006/relationships/hyperlink" Target="http://en.wikipedia.org/wiki/Zyklon_B" TargetMode="External"/><Relationship Id="rId9" Type="http://schemas.openxmlformats.org/officeDocument/2006/relationships/hyperlink" Target="http://en.wikipedia.org/wiki/War_crime"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971047-87E2-430A-B5C4-9729618FDBB0}" type="slidenum">
              <a:rPr lang="en-US" altLang="en-US"/>
              <a:pPr/>
              <a:t>1</a:t>
            </a:fld>
            <a:endParaRPr lang="en-US" altLang="en-US"/>
          </a:p>
        </p:txBody>
      </p:sp>
      <p:sp>
        <p:nvSpPr>
          <p:cNvPr id="8194" name="Rectangle 2"/>
          <p:cNvSpPr>
            <a:spLocks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altLang="en-US"/>
              <a:t>In the spring of 1945, as the war finally came to an end, the world confronted the atrocities the Nazis had committed.</a:t>
            </a:r>
          </a:p>
          <a:p>
            <a:endParaRPr lang="en-US" altLang="en-US"/>
          </a:p>
          <a:p>
            <a:r>
              <a:rPr lang="en-US" altLang="en-US"/>
              <a:t>Who was responsible for the Holocaust?</a:t>
            </a:r>
          </a:p>
          <a:p>
            <a:endParaRPr lang="en-US" altLang="en-US"/>
          </a:p>
          <a:p>
            <a:r>
              <a:rPr lang="en-US" altLang="en-US"/>
              <a:t>Should those who participated in the atrocities committed during the war be punished, and if so, who was accountable?</a:t>
            </a:r>
          </a:p>
          <a:p>
            <a:endParaRPr lang="en-US" altLang="en-US"/>
          </a:p>
          <a:p>
            <a:r>
              <a:rPr lang="en-US" altLang="en-US"/>
              <a:t>Should those individuals be tried in a court of law?  What is the purpose of a trial?  Is it to punish evil doing or is it to set a precedent for the future?</a:t>
            </a:r>
          </a:p>
          <a:p>
            <a:endParaRPr lang="en-US" altLang="en-US"/>
          </a:p>
          <a:p>
            <a:r>
              <a:rPr lang="en-US" altLang="en-US"/>
              <a:t>Who should be tried?  Are individuals responsible for their crimes if they have obey the laws of their nation?  Are there higher laws and if so, what are they?</a:t>
            </a:r>
          </a:p>
          <a:p>
            <a:endParaRPr lang="en-US" altLang="en-US"/>
          </a:p>
          <a:p>
            <a:r>
              <a:rPr lang="en-US" altLang="en-US"/>
              <a:t>How does one determine punishment?  Is everyone equally guilty or do some bear more responsibility than others?  Can an entire nation be guilty?</a:t>
            </a:r>
          </a:p>
          <a:p>
            <a:endParaRPr lang="en-US" altLang="en-US"/>
          </a:p>
          <a:p>
            <a:r>
              <a:rPr lang="en-US" altLang="en-US"/>
              <a:t>Between 1945 and 1950, the fate of 199 individuals was decided in thirteen separate trials in Nuremberg.  Those trials established important precedents that have become part of the unwritten laws of nations in the years since.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C0A83E-D5C9-4472-8CBA-BAD4F75A7CC0}" type="slidenum">
              <a:rPr lang="en-US" altLang="en-US"/>
              <a:pPr/>
              <a:t>13</a:t>
            </a:fld>
            <a:endParaRPr lang="en-US" altLang="en-US"/>
          </a:p>
        </p:txBody>
      </p:sp>
      <p:sp>
        <p:nvSpPr>
          <p:cNvPr id="49154" name="Rectangle 2"/>
          <p:cNvSpPr>
            <a:spLocks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altLang="en-US"/>
              <a:t>When this was said, many looked at the two Soviet judges.  The Russians had invaded Poland in 1939 and Finland in 1940and were widely believed to be responsible for the massacre of thousands of Polish officers in the Katyn Forest.  They were also responsible for the murder of thousands of their own citizens in the 1930s as part of Stalin’s efforts to consolidate his control over the nation.</a:t>
            </a:r>
          </a:p>
          <a:p>
            <a:endParaRPr lang="en-US" altLang="en-US"/>
          </a:p>
          <a:p>
            <a:r>
              <a:rPr lang="en-US" altLang="en-US"/>
              <a:t>By 1970, Telford Taylor could sadly write that, “now the wheel has spun full circle, and the fingers of accusation are pointed not at others… but at ourselves.  Worse yet, many of the pointing fingers are our own.  Voices of the rich and poor and black and white, strident voices and scholarly voices, all speaking our own tongue, raise questions of the legality under the Nuremberg principles of our military actions in Vietnam and Cambodia.</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5A9679-D6E5-4A12-A4AE-08E4CAABCF30}" type="slidenum">
              <a:rPr lang="en-US" altLang="en-US"/>
              <a:pPr/>
              <a:t>14</a:t>
            </a:fld>
            <a:endParaRPr lang="en-US" altLang="en-US"/>
          </a:p>
        </p:txBody>
      </p:sp>
      <p:sp>
        <p:nvSpPr>
          <p:cNvPr id="30722" name="Rectangle 2"/>
          <p:cNvSpPr>
            <a:spLocks noChangeArrowheads="1" noTextEdit="1"/>
          </p:cNvSpPr>
          <p:nvPr>
            <p:ph type="sldImg"/>
          </p:nvPr>
        </p:nvSpPr>
        <p:spPr>
          <a:ln/>
        </p:spPr>
      </p:sp>
      <p:sp>
        <p:nvSpPr>
          <p:cNvPr id="30723" name="Rectangle 3"/>
          <p:cNvSpPr>
            <a:spLocks noGrp="1" noChangeArrowheads="1"/>
          </p:cNvSpPr>
          <p:nvPr>
            <p:ph type="body" idx="1"/>
          </p:nvPr>
        </p:nvSpPr>
        <p:spPr/>
        <p:txBody>
          <a:bodyPr/>
          <a:lstStyle/>
          <a:p>
            <a:r>
              <a:rPr lang="en-US" altLang="en-US"/>
              <a:t>Throughout the trial, the prosecution used the Nazis own records as evidence.  Jackson himself was amazed not only at the quantity of records available, but also at the incredible detail in those records.  He did not think “men would ever be so foolish as to put in writing some of the things the Germans did.”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9A7DFB-2BE1-4A11-AA92-B0FEB2EA2995}" type="slidenum">
              <a:rPr lang="en-US" altLang="en-US"/>
              <a:pPr/>
              <a:t>15</a:t>
            </a:fld>
            <a:endParaRPr lang="en-US" altLang="en-US"/>
          </a:p>
        </p:txBody>
      </p:sp>
      <p:sp>
        <p:nvSpPr>
          <p:cNvPr id="32770" name="Rectangle 1026"/>
          <p:cNvSpPr>
            <a:spLocks noChangeArrowheads="1" noTextEdit="1"/>
          </p:cNvSpPr>
          <p:nvPr>
            <p:ph type="sldImg"/>
          </p:nvPr>
        </p:nvSpPr>
        <p:spPr>
          <a:ln/>
        </p:spPr>
      </p:sp>
      <p:sp>
        <p:nvSpPr>
          <p:cNvPr id="32771" name="Rectangle 1027"/>
          <p:cNvSpPr>
            <a:spLocks noGrp="1" noChangeArrowheads="1"/>
          </p:cNvSpPr>
          <p:nvPr>
            <p:ph type="body" idx="1"/>
          </p:nvPr>
        </p:nvSpPr>
        <p:spPr/>
        <p:txBody>
          <a:bodyPr/>
          <a:lstStyle/>
          <a:p>
            <a:r>
              <a:rPr lang="en-US" altLang="en-US"/>
              <a:t>Defense said that the trial was just a way for the Allies to take revenge and that it was a “show trial” to justify the execution of individual Nazis.</a:t>
            </a:r>
          </a:p>
          <a:p>
            <a:endParaRPr lang="en-US" altLang="en-US"/>
          </a:p>
          <a:p>
            <a:r>
              <a:rPr lang="en-US" altLang="en-US"/>
              <a:t>A big part of the defense was that it was the government of Nazi Germany that was at fault.  These Nazi leaders had only been following orders.  But the judges declared:</a:t>
            </a:r>
          </a:p>
          <a:p>
            <a:endParaRPr lang="en-US" altLang="en-US"/>
          </a:p>
          <a:p>
            <a:r>
              <a:rPr lang="en-US" altLang="en-US"/>
              <a:t>“That international law imposes duties and liabilities upon individuals as well as upon States… Crimes against international law are committed by men, not by abstract entities (such as a government or political party) and only by punishing individuals who commit such crimes can… international law be enforced.   P. 167-The Holocaust and the World of the Jews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41671B-77EC-4D38-95AF-8EF32DD30E88}" type="slidenum">
              <a:rPr lang="en-US" altLang="en-US"/>
              <a:pPr/>
              <a:t>16</a:t>
            </a:fld>
            <a:endParaRPr lang="en-US" altLang="en-US"/>
          </a:p>
        </p:txBody>
      </p:sp>
      <p:sp>
        <p:nvSpPr>
          <p:cNvPr id="34818" name="Rectangle 2"/>
          <p:cNvSpPr>
            <a:spLocks noChangeArrowheads="1" noTextEdit="1"/>
          </p:cNvSpPr>
          <p:nvPr>
            <p:ph type="sldImg"/>
          </p:nvPr>
        </p:nvSpPr>
        <p:spPr>
          <a:ln/>
        </p:spPr>
      </p:sp>
      <p:sp>
        <p:nvSpPr>
          <p:cNvPr id="34819" name="Rectangle 3"/>
          <p:cNvSpPr>
            <a:spLocks noGrp="1" noChangeArrowheads="1"/>
          </p:cNvSpPr>
          <p:nvPr>
            <p:ph type="body" idx="1"/>
          </p:nvPr>
        </p:nvSpPr>
        <p:spPr/>
        <p:txBody>
          <a:bodyPr/>
          <a:lstStyle/>
          <a:p>
            <a:r>
              <a:rPr lang="en-US" altLang="en-US"/>
              <a:t>Throughout the trial, the defendants vehemently denied responsibility for crimes against humanity.  They argued that wars have always been brutal and this war was much like any other.  They also insisted that the victors were equally guilty.  </a:t>
            </a:r>
          </a:p>
          <a:p>
            <a:endParaRPr lang="en-US" altLang="en-US"/>
          </a:p>
          <a:p>
            <a:r>
              <a:rPr lang="en-US" altLang="en-US"/>
              <a:t>The judges said that all people are aware of certain basic laws such as the law against murder, the law against enslavement, and the law against extermination.  Duty to these human laws comes before duty to any state or nation and a person will not be forgiven for “following orders’ in violation of these laws.  In fact, the higher a person is in military or governmental authority, the greater his or her accountability.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445245-B57A-4B2D-B80A-4AE85EA2856B}" type="slidenum">
              <a:rPr lang="en-US" altLang="en-US"/>
              <a:pPr/>
              <a:t>17</a:t>
            </a:fld>
            <a:endParaRPr lang="en-US" altLang="en-US"/>
          </a:p>
        </p:txBody>
      </p:sp>
      <p:sp>
        <p:nvSpPr>
          <p:cNvPr id="36866" name="Rectangle 2"/>
          <p:cNvSpPr>
            <a:spLocks noChangeArrowheads="1" noTextEdit="1"/>
          </p:cNvSpPr>
          <p:nvPr>
            <p:ph type="sldImg"/>
          </p:nvPr>
        </p:nvSpPr>
        <p:spPr>
          <a:ln/>
        </p:spPr>
      </p:sp>
      <p:sp>
        <p:nvSpPr>
          <p:cNvPr id="36867" name="Rectangle 3"/>
          <p:cNvSpPr>
            <a:spLocks noGrp="1" noChangeArrowheads="1"/>
          </p:cNvSpPr>
          <p:nvPr>
            <p:ph type="body" idx="1"/>
          </p:nvPr>
        </p:nvSpPr>
        <p:spPr/>
        <p:txBody>
          <a:bodyPr/>
          <a:lstStyle/>
          <a:p>
            <a:r>
              <a:rPr lang="en-US" altLang="en-US"/>
              <a:t>They claimed that all Nazis were innocent; only Hitler could be held accountable.</a:t>
            </a:r>
          </a:p>
          <a:p>
            <a:endParaRPr lang="en-US" altLang="en-US"/>
          </a:p>
          <a:p>
            <a:r>
              <a:rPr lang="en-US" altLang="en-US"/>
              <a:t>The Tribunal rejected this argument.  The judges stated, “It was also submitted on behalf of most of these defendants that… they were acting under the orders of Hitler…. That a soldier was ordered to kill or torture in violation of the international law of war has never been recognized as a defense to such acts of brutality.—The Holocaust and the World of the Jews.  P. 169</a:t>
            </a:r>
          </a:p>
          <a:p>
            <a:endParaRPr lang="en-US" altLang="en-US"/>
          </a:p>
          <a:p>
            <a:r>
              <a:rPr lang="en-US" altLang="en-US"/>
              <a:t>Amazingly enough, the laws of the Nazi Germany agreed with this ruling.  Article 47 of the German military law stated that “no obedience was due to an order that called for the performance of a crime”  This law applied to the SS as well as the German Army.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2870D4-5111-4816-ABB4-A2E86221FD8F}" type="slidenum">
              <a:rPr lang="en-US" altLang="en-US"/>
              <a:pPr/>
              <a:t>18</a:t>
            </a:fld>
            <a:endParaRPr lang="en-US" altLang="en-US"/>
          </a:p>
        </p:txBody>
      </p:sp>
      <p:sp>
        <p:nvSpPr>
          <p:cNvPr id="7170" name="Rectangle 2"/>
          <p:cNvSpPr>
            <a:spLocks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altLang="en-US"/>
              <a:t>The details of what the Nazis had accomplished in their death camps, the so-called medical experiments they had conducted, their slave labor program, the horrors they had inflicted wherever they went, were day by day, exposed in thousands upon thousands of words of testimony, motion pictures, and grisly exhibits.  </a:t>
            </a:r>
          </a:p>
          <a:p>
            <a:endParaRPr lang="en-US" altLang="en-US"/>
          </a:p>
          <a:p>
            <a:r>
              <a:rPr lang="en-US" altLang="en-US"/>
              <a:t>A war-weary world soon became all too familiar with the overwhelming and virtually incomprehensible statistics of the Nazi nightmare, and with the expressionless faces of the inconsequential-looking men in the prisoner’s docks.</a:t>
            </a:r>
          </a:p>
          <a:p>
            <a:endParaRPr lang="en-US" altLang="en-US"/>
          </a:p>
          <a:p>
            <a:r>
              <a:rPr lang="en-US" altLang="en-US"/>
              <a:t>That vindictiveness was not the purpose of the trial was shown by the differences in sentences handed down.</a:t>
            </a:r>
          </a:p>
          <a:p>
            <a:endParaRPr lang="en-US" altLang="en-US"/>
          </a:p>
          <a:p>
            <a:r>
              <a:rPr lang="en-US" altLang="en-US"/>
              <a:t>Hans Fritsche, an editor and propagandist</a:t>
            </a:r>
          </a:p>
          <a:p>
            <a:r>
              <a:rPr lang="en-US" altLang="en-US"/>
              <a:t>Franz von Papen, former chancellor and diplomat</a:t>
            </a:r>
          </a:p>
          <a:p>
            <a:r>
              <a:rPr lang="en-US" altLang="en-US"/>
              <a:t>Hjalmar Horace Greeley Schacht- a financial genius</a:t>
            </a:r>
          </a:p>
          <a:p>
            <a:r>
              <a:rPr lang="en-US" altLang="en-US"/>
              <a:t>All were acquitted</a:t>
            </a:r>
          </a:p>
          <a:p>
            <a:endParaRPr lang="en-US" altLang="en-US"/>
          </a:p>
          <a:p>
            <a:r>
              <a:rPr lang="en-US" altLang="en-US"/>
              <a:t>Death sentences were given to:</a:t>
            </a:r>
          </a:p>
          <a:p>
            <a:r>
              <a:rPr lang="en-US" altLang="en-US"/>
              <a:t>Martin Gormann, the SA Boss, in absentia</a:t>
            </a:r>
          </a:p>
          <a:p>
            <a:r>
              <a:rPr lang="en-US" altLang="en-US"/>
              <a:t>Hermann Goering, who managed to poison himself an hour before execution</a:t>
            </a:r>
          </a:p>
          <a:p>
            <a:r>
              <a:rPr lang="en-US" altLang="en-US"/>
              <a:t>Ribbentrop</a:t>
            </a:r>
          </a:p>
          <a:p>
            <a:r>
              <a:rPr lang="en-US" altLang="en-US"/>
              <a:t>Kaltenbrunner</a:t>
            </a:r>
          </a:p>
          <a:p>
            <a:r>
              <a:rPr lang="en-US" altLang="en-US"/>
              <a:t>Rosenberg</a:t>
            </a:r>
          </a:p>
          <a:p>
            <a:r>
              <a:rPr lang="en-US" altLang="en-US"/>
              <a:t>Frank</a:t>
            </a:r>
          </a:p>
          <a:p>
            <a:r>
              <a:rPr lang="en-US" altLang="en-US"/>
              <a:t>Streicher</a:t>
            </a:r>
          </a:p>
          <a:p>
            <a:r>
              <a:rPr lang="en-US" altLang="en-US"/>
              <a:t>Frick</a:t>
            </a:r>
          </a:p>
          <a:p>
            <a:r>
              <a:rPr lang="en-US" altLang="en-US"/>
              <a:t>Sauckel</a:t>
            </a:r>
          </a:p>
          <a:p>
            <a:r>
              <a:rPr lang="en-US" altLang="en-US"/>
              <a:t>Seyss-Inquart</a:t>
            </a:r>
          </a:p>
          <a:p>
            <a:r>
              <a:rPr lang="en-US" altLang="en-US"/>
              <a:t>Jodl </a:t>
            </a:r>
          </a:p>
          <a:p>
            <a:r>
              <a:rPr lang="en-US" altLang="en-US"/>
              <a:t>All were hanged</a:t>
            </a:r>
          </a:p>
          <a:p>
            <a:endParaRPr lang="en-US" altLang="en-US"/>
          </a:p>
          <a:p>
            <a:r>
              <a:rPr lang="en-US" altLang="en-US"/>
              <a:t>Prominent Japanese war leaders were similarly tried.  Two committed suicide:  General Shigeru Honjo and Prince Fumimaro Konoye.</a:t>
            </a:r>
          </a:p>
          <a:p>
            <a:endParaRPr lang="en-US" altLang="en-US"/>
          </a:p>
          <a:p>
            <a:r>
              <a:rPr lang="en-US" altLang="en-US"/>
              <a:t>Seven were sentenced to hanging:  General Hideki Tojo.  Tojo sought, unsuccessfully, to kill himself.  </a:t>
            </a:r>
          </a:p>
          <a:p>
            <a:endParaRPr lang="en-US" altLang="en-US"/>
          </a:p>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B71C2A-2E44-42DE-AA97-7993403F1CC5}" type="slidenum">
              <a:rPr lang="en-US" altLang="en-US"/>
              <a:pPr/>
              <a:t>19</a:t>
            </a:fld>
            <a:endParaRPr lang="en-US" altLang="en-US"/>
          </a:p>
        </p:txBody>
      </p:sp>
      <p:sp>
        <p:nvSpPr>
          <p:cNvPr id="66562" name="Rectangle 2"/>
          <p:cNvSpPr>
            <a:spLocks noChangeArrowheads="1" noTextEdit="1"/>
          </p:cNvSpPr>
          <p:nvPr>
            <p:ph type="sldImg"/>
          </p:nvPr>
        </p:nvSpPr>
        <p:spPr>
          <a:ln/>
        </p:spPr>
      </p:sp>
      <p:sp>
        <p:nvSpPr>
          <p:cNvPr id="66563" name="Rectangle 3"/>
          <p:cNvSpPr>
            <a:spLocks noGrp="1" noChangeArrowheads="1"/>
          </p:cNvSpPr>
          <p:nvPr>
            <p:ph type="body" idx="1"/>
          </p:nvPr>
        </p:nvSpPr>
        <p:spPr/>
        <p:txBody>
          <a:bodyPr/>
          <a:lstStyle/>
          <a:p>
            <a:r>
              <a:rPr lang="en-US" altLang="en-US"/>
              <a:t>A body was later found in Berlin and Bormann was pronounced dead by a German court in 1973.</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6E7B82-3C29-4A98-A590-8383A0FA4B15}" type="slidenum">
              <a:rPr lang="en-US" altLang="en-US"/>
              <a:pPr/>
              <a:t>20</a:t>
            </a:fld>
            <a:endParaRPr lang="en-US" altLang="en-US"/>
          </a:p>
        </p:txBody>
      </p:sp>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altLang="en-US"/>
              <a:t>According to the judges, he was the “moving force for the aggressive war, second only to Hitler”   He was the “creator of the oppressive pogrom against the Jews and other races, at home and abroad.”</a:t>
            </a:r>
          </a:p>
          <a:p>
            <a:endParaRPr lang="en-US" altLang="en-US"/>
          </a:p>
          <a:p>
            <a:r>
              <a:rPr lang="en-US" altLang="en-US"/>
              <a:t>It was he who developed the Gestapo and the concentration camps</a:t>
            </a:r>
          </a:p>
          <a:p>
            <a:endParaRPr lang="en-US" altLang="en-US"/>
          </a:p>
          <a:p>
            <a:r>
              <a:rPr lang="en-US" altLang="en-US"/>
              <a:t>“By decree of July 31, 1941, he directed (Heinrich) Himmler and (Reinhard) Heydrich to bring about a complete solution to the Jewish question in the German sphere of influence in Europe.”  </a:t>
            </a:r>
          </a:p>
          <a:p>
            <a:endParaRPr lang="en-US" altLang="en-US"/>
          </a:p>
          <a:p>
            <a:r>
              <a:rPr lang="en-US" altLang="en-US"/>
              <a:t>Hermann Goering told a fellow defendant that “you must accept the fact that your life is lost.  The only question left is whether you are willing to stand by me and die a martyr’s death.  You should not feel too said, some day the German people will rise against and acknowledge us as heroes, and our cones will be moved to marble caskets, in a national shrine.”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967CB0-5F3A-40CD-B718-BCF50D17E6C3}" type="slidenum">
              <a:rPr lang="en-US" altLang="en-US"/>
              <a:pPr/>
              <a:t>22</a:t>
            </a:fld>
            <a:endParaRPr lang="en-US" altLang="en-US"/>
          </a:p>
        </p:txBody>
      </p:sp>
      <p:sp>
        <p:nvSpPr>
          <p:cNvPr id="67586" name="Rectangle 2"/>
          <p:cNvSpPr>
            <a:spLocks noChangeArrowheads="1" noTextEdit="1"/>
          </p:cNvSpPr>
          <p:nvPr>
            <p:ph type="sldImg"/>
          </p:nvPr>
        </p:nvSpPr>
        <p:spPr>
          <a:ln/>
        </p:spPr>
      </p:sp>
      <p:sp>
        <p:nvSpPr>
          <p:cNvPr id="67587" name="Rectangle 3"/>
          <p:cNvSpPr>
            <a:spLocks noGrp="1" noChangeArrowheads="1"/>
          </p:cNvSpPr>
          <p:nvPr>
            <p:ph type="body" idx="1"/>
          </p:nvPr>
        </p:nvSpPr>
        <p:spPr/>
        <p:txBody>
          <a:bodyPr/>
          <a:lstStyle/>
          <a:p>
            <a:r>
              <a:rPr lang="en-US" altLang="en-US"/>
              <a:t>Goebbels was in the bunker with Hitler.  After Hitler and Ava Braun died, he gave lethal injections to his six children.  He then ordered the SS orderlies to shoot him and his wife.</a:t>
            </a:r>
          </a:p>
          <a:p>
            <a:endParaRPr lang="en-US" altLang="en-US"/>
          </a:p>
          <a:p>
            <a:r>
              <a:rPr lang="en-US" altLang="en-US"/>
              <a:t>Himmler, the man behind the final solution, was convinced Germany should seek peace with Britain and the U.S.    Discovering this, Hitler ordered Himmler’s arrest.  Himmler escaped in disguise, but was arrested by the British and committed suicide before he could be interrogated. </a:t>
            </a:r>
          </a:p>
          <a:p>
            <a:endParaRPr lang="en-US" altLang="en-US"/>
          </a:p>
          <a:p>
            <a:r>
              <a:rPr lang="en-US" altLang="en-US"/>
              <a:t>Bayer became part of </a:t>
            </a:r>
            <a:r>
              <a:rPr lang="en-US" altLang="en-US">
                <a:hlinkClick r:id="rId3" tooltip="IG Farben"/>
              </a:rPr>
              <a:t>IG Farben</a:t>
            </a:r>
            <a:r>
              <a:rPr lang="en-US" altLang="en-US"/>
              <a:t>, a conglomerate of German chemical industries which formed the financial core of the Nazi regime. IG Farben owned 42.5% of the company that manufactured </a:t>
            </a:r>
            <a:r>
              <a:rPr lang="en-US" altLang="en-US">
                <a:hlinkClick r:id="rId4" tooltip="Zyklon B"/>
              </a:rPr>
              <a:t>Zyklon B</a:t>
            </a:r>
            <a:r>
              <a:rPr lang="en-US" altLang="en-US"/>
              <a:t> </a:t>
            </a:r>
            <a:r>
              <a:rPr lang="en-US" altLang="en-US" baseline="30000"/>
              <a:t>[</a:t>
            </a:r>
            <a:r>
              <a:rPr lang="en-US" altLang="en-US" i="1" baseline="30000">
                <a:hlinkClick r:id="rId5" tooltip="Wikipedia:Citation needed"/>
              </a:rPr>
              <a:t>citation needed</a:t>
            </a:r>
            <a:r>
              <a:rPr lang="en-US" altLang="en-US" baseline="30000"/>
              <a:t>]</a:t>
            </a:r>
            <a:r>
              <a:rPr lang="en-US" altLang="en-US"/>
              <a:t>, a chemical used in the gas chambers of </a:t>
            </a:r>
            <a:r>
              <a:rPr lang="en-US" altLang="en-US">
                <a:hlinkClick r:id="rId6" tooltip="Auschwitz"/>
              </a:rPr>
              <a:t>Auschwitz</a:t>
            </a:r>
            <a:r>
              <a:rPr lang="en-US" altLang="en-US"/>
              <a:t>. When the </a:t>
            </a:r>
            <a:r>
              <a:rPr lang="en-US" altLang="en-US">
                <a:hlinkClick r:id="rId7" tooltip="Allies"/>
              </a:rPr>
              <a:t>Allies</a:t>
            </a:r>
            <a:r>
              <a:rPr lang="en-US" altLang="en-US"/>
              <a:t> split IG Farben after </a:t>
            </a:r>
            <a:r>
              <a:rPr lang="en-US" altLang="en-US">
                <a:hlinkClick r:id="rId8" tooltip="World War II"/>
              </a:rPr>
              <a:t>World War II</a:t>
            </a:r>
            <a:r>
              <a:rPr lang="en-US" altLang="en-US"/>
              <a:t> for involvement in several Nazi </a:t>
            </a:r>
            <a:r>
              <a:rPr lang="en-US" altLang="en-US">
                <a:hlinkClick r:id="rId9" tooltip="War crime"/>
              </a:rPr>
              <a:t>war crimes</a:t>
            </a:r>
            <a:r>
              <a:rPr lang="en-US" altLang="en-US"/>
              <a:t>, Bayer reappeared as an individual business. Bayer executive Fritz ter Meer, sentenced to seven years in prison by the Nuremberg War Crimes Tribunal, was made head of the supervisory board of Bayer in 1956, after his release.  </a:t>
            </a:r>
          </a:p>
          <a:p>
            <a:r>
              <a:rPr lang="en-US" altLang="en-US"/>
              <a:t>Bayer corporation also discovered Heroine and Mustard Gas.</a:t>
            </a:r>
          </a:p>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000259-6557-4017-AA91-3FC1A813A08F}" type="slidenum">
              <a:rPr lang="en-US" altLang="en-US"/>
              <a:pPr/>
              <a:t>23</a:t>
            </a:fld>
            <a:endParaRPr lang="en-US" altLang="en-US"/>
          </a:p>
        </p:txBody>
      </p:sp>
      <p:sp>
        <p:nvSpPr>
          <p:cNvPr id="46082" name="Rectangle 2"/>
          <p:cNvSpPr>
            <a:spLocks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altLang="en-US"/>
              <a:t>After the first set of trials ended, the United States held twelve others at Nuremberg.  </a:t>
            </a:r>
          </a:p>
          <a:p>
            <a:endParaRPr lang="en-US" altLang="en-US"/>
          </a:p>
          <a:p>
            <a:r>
              <a:rPr lang="en-US" altLang="en-US"/>
              <a:t>Read Facing History Reading:  The Scientists of Annihilation  p. 434</a:t>
            </a:r>
          </a:p>
          <a:p>
            <a:endParaRPr lang="en-US" altLang="en-US"/>
          </a:p>
          <a:p>
            <a:endParaRPr lang="en-US" altLang="en-US"/>
          </a:p>
          <a:p>
            <a:r>
              <a:rPr lang="en-US" altLang="en-US"/>
              <a:t>Physicians are bound by the Hippocratic Oath  Discuss what responsibilities a physician has to his or her patients and society?</a:t>
            </a:r>
          </a:p>
          <a:p>
            <a:endParaRPr lang="en-US" altLang="en-US"/>
          </a:p>
          <a:p>
            <a:r>
              <a:rPr lang="en-US" altLang="en-US"/>
              <a:t>To what extent were doctors and health-care professionals in the Third Reich guided by ideology rather than the interests of medicine and their patients.  </a:t>
            </a:r>
          </a:p>
          <a:p>
            <a:endParaRPr lang="en-US" altLang="en-US"/>
          </a:p>
          <a:p>
            <a:r>
              <a:rPr lang="en-US" altLang="en-US"/>
              <a:t>Alfreid Krupp and the directors of his company were tried for their use of slave labor.</a:t>
            </a:r>
          </a:p>
          <a:p>
            <a:endParaRPr lang="en-US" altLang="en-US"/>
          </a:p>
          <a:p>
            <a:r>
              <a:rPr lang="en-US" altLang="en-US"/>
              <a:t>Top executives of I.G. Farben were tried for the sale of Zyklon B and the construction of industrial plants at Auschwitz.</a:t>
            </a:r>
          </a:p>
          <a:p>
            <a:endParaRPr lang="en-US" altLang="en-US"/>
          </a:p>
          <a:p>
            <a:r>
              <a:rPr lang="en-US" altLang="en-US"/>
              <a:t>Just a few years after the trials, American scientists and physicians secretly experimented on prisoners and mentally retarded children to discover the effects of radiation.  Most Americans knew nothing of the test until the Energy Secretary Hazel O’Leary opened the records to the public in 1993.  Use newspapers and magazines to research the story that reporters then discovered.  </a:t>
            </a:r>
          </a:p>
          <a:p>
            <a:endParaRPr lang="en-US" altLang="en-US"/>
          </a:p>
          <a:p>
            <a:r>
              <a:rPr lang="en-US" altLang="en-US"/>
              <a:t>Albert Speer research  reading in Facing History book p. 437</a:t>
            </a:r>
          </a:p>
          <a:p>
            <a:endParaRPr lang="en-US" altLang="en-US"/>
          </a:p>
          <a:p>
            <a:r>
              <a:rPr lang="en-US" altLang="en-US"/>
              <a:t>Most of the defendants in the second round of trials were convicted.  Some were sentenced to death.  However, in 1948, many of the death sentences were reduced to prison sentences.  Many of the convicted war criminals were freed after only a few years in prison.</a:t>
            </a:r>
          </a:p>
          <a:p>
            <a:endParaRPr lang="en-US" altLang="en-US"/>
          </a:p>
          <a:p>
            <a:r>
              <a:rPr lang="en-US" altLang="en-US"/>
              <a:t>Why was this done?  The main reason was because by late 1940’s there was great tension between the United States and the Soviet Union.  With the Soviet Union as an enemy, the United States thought it needed the support of the German people.  The United States believed that shortening the sentences of former Nazi leaders might help win that support.  The decision was a great disappointment to the survivors of the Holocaust.</a:t>
            </a:r>
          </a:p>
          <a:p>
            <a:endParaRPr lang="en-US" altLang="en-US"/>
          </a:p>
          <a:p>
            <a:r>
              <a:rPr lang="en-US" altLang="en-US"/>
              <a:t>Together, Britain, France, and the United States convicted over 5,000 Nazis and sentenced 800 to death.  P. 440 Facing History  The Soviets held similar trials but did not release statistics.   </a:t>
            </a:r>
          </a:p>
          <a:p>
            <a:endParaRPr lang="en-US" altLang="en-US"/>
          </a:p>
          <a:p>
            <a:r>
              <a:rPr lang="en-US" altLang="en-US"/>
              <a:t>These trials took place between 1946 and 1949 and 177 defendants were accused of various crimes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5E60B-8DF4-44BF-A8CE-AABD7BF76243}" type="slidenum">
              <a:rPr lang="en-US" altLang="en-US"/>
              <a:pPr/>
              <a:t>2</a:t>
            </a:fld>
            <a:endParaRPr lang="en-US" altLang="en-US"/>
          </a:p>
        </p:txBody>
      </p:sp>
      <p:sp>
        <p:nvSpPr>
          <p:cNvPr id="10242" name="Rectangle 2"/>
          <p:cNvSpPr>
            <a:spLocks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altLang="en-US"/>
              <a:t>Many people were convinced that the individuals responsible had to be tried before an international court and they wanted each person to take personal responsibility for their actions.  </a:t>
            </a:r>
          </a:p>
          <a:p>
            <a:endParaRPr lang="en-US" altLang="en-US"/>
          </a:p>
          <a:p>
            <a:r>
              <a:rPr lang="en-US" altLang="en-US"/>
              <a:t>Winston Churchill argued that the Nazis should be summarily hung.  Only after considerable pressure from the Russians and the Americans, did the British change their stand.</a:t>
            </a:r>
          </a:p>
          <a:p>
            <a:endParaRPr lang="en-US" altLang="en-US"/>
          </a:p>
          <a:p>
            <a:r>
              <a:rPr lang="en-US" altLang="en-US"/>
              <a:t>Ironic Stalin wanted a trial.  In the early 1930’s, Stalin held many “trials” has he was trying to consolidate his power.  Most of these people were considered guilty and had to prove their innocence.  Most were killed, including some of Russia’s top Generals.</a:t>
            </a:r>
          </a:p>
          <a:p>
            <a:endParaRPr lang="en-US" altLang="en-US"/>
          </a:p>
          <a:p>
            <a:r>
              <a:rPr lang="en-US" altLang="en-US"/>
              <a:t>Trials decide questions of law, but what laws had the German’s broken?  Some would insist that “all is fair in love and war”</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059B16-4A6F-4A75-80F8-23CE9A59D150}" type="slidenum">
              <a:rPr lang="en-US" altLang="en-US"/>
              <a:pPr/>
              <a:t>24</a:t>
            </a:fld>
            <a:endParaRPr lang="en-US" altLang="en-US"/>
          </a:p>
        </p:txBody>
      </p:sp>
      <p:sp>
        <p:nvSpPr>
          <p:cNvPr id="48130" name="Rectangle 2"/>
          <p:cNvSpPr>
            <a:spLocks noChangeArrowheads="1" noTextEdit="1"/>
          </p:cNvSpPr>
          <p:nvPr>
            <p:ph type="sldImg"/>
          </p:nvPr>
        </p:nvSpPr>
        <p:spPr>
          <a:ln/>
        </p:spPr>
      </p:sp>
      <p:sp>
        <p:nvSpPr>
          <p:cNvPr id="48131" name="Rectangle 3"/>
          <p:cNvSpPr>
            <a:spLocks noGrp="1" noChangeArrowheads="1"/>
          </p:cNvSpPr>
          <p:nvPr>
            <p:ph type="body" idx="1"/>
          </p:nvPr>
        </p:nvSpPr>
        <p:spPr/>
        <p:txBody>
          <a:bodyPr/>
          <a:lstStyle/>
          <a:p>
            <a:r>
              <a:rPr lang="en-US" altLang="en-US"/>
              <a:t>The Belgians convicted 75 Nazis, the Luxembourgers 68, the Dutch 204, the Danes and Norwegians 80 each and the Poles, thousands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75CF6A-E92F-4CEE-9E6E-F6555912F602}" type="slidenum">
              <a:rPr lang="en-US" altLang="en-US"/>
              <a:pPr/>
              <a:t>25</a:t>
            </a:fld>
            <a:endParaRPr lang="en-US" altLang="en-US"/>
          </a:p>
        </p:txBody>
      </p:sp>
      <p:sp>
        <p:nvSpPr>
          <p:cNvPr id="44034" name="Rectangle 2"/>
          <p:cNvSpPr>
            <a:spLocks noChangeArrowheads="1" noTextEdit="1"/>
          </p:cNvSpPr>
          <p:nvPr>
            <p:ph type="sldImg"/>
          </p:nvPr>
        </p:nvSpPr>
        <p:spPr>
          <a:ln/>
        </p:spPr>
      </p:sp>
      <p:sp>
        <p:nvSpPr>
          <p:cNvPr id="44035" name="Rectangle 3"/>
          <p:cNvSpPr>
            <a:spLocks noGrp="1" noChangeArrowheads="1"/>
          </p:cNvSpPr>
          <p:nvPr>
            <p:ph type="body" idx="1"/>
          </p:nvPr>
        </p:nvSpPr>
        <p:spPr/>
        <p:txBody>
          <a:bodyPr/>
          <a:lstStyle/>
          <a:p>
            <a:r>
              <a:rPr lang="en-US" altLang="en-US"/>
              <a:t>Hess was asked if he had considered whether the Jews he murdered deserved such a fate.  He responded:</a:t>
            </a:r>
          </a:p>
          <a:p>
            <a:endParaRPr lang="en-US" altLang="en-US"/>
          </a:p>
          <a:p>
            <a:r>
              <a:rPr lang="en-US" altLang="en-US"/>
              <a:t>From Facing History p. 433</a:t>
            </a:r>
          </a:p>
          <a:p>
            <a:endParaRPr lang="en-US" altLang="en-US"/>
          </a:p>
          <a:p>
            <a:r>
              <a:rPr lang="en-US" altLang="en-US"/>
              <a:t>Don’t you see, we SS men were not suppose to think about these things. It never even occurred to us.  And besides, it was something already taken for granted that the Jews were to blame for everything… We just never heard anything else.  It was not just newspapers like Der Steurmer but it was everything we ever heard.  Even our military and ideological training took for granted that we had to protect Germany from the Jews…  </a:t>
            </a:r>
          </a:p>
          <a:p>
            <a:endParaRPr lang="en-US" altLang="en-US"/>
          </a:p>
          <a:p>
            <a:r>
              <a:rPr lang="en-US" altLang="en-US"/>
              <a:t>It only started to occur to me after the collapse that maybe it was not quite right, after I had heard what everybody was saying… We were all so trained to obey orders without even thinking that the thought of disobeying an order would simply never have occurred to anybody and somebody else would have done just as well if I hadn’t… You can be sure that it was not always a pleasure to see those mountains of corpses and smell the continual burning.- But Himmler had ordered it and had even explained the necessity and I really never gave much thought to whether it was wrong.  It just seemed a necessity.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BCBD5A-7352-42DB-97E3-E19CF89CB087}" type="slidenum">
              <a:rPr lang="en-US" altLang="en-US"/>
              <a:pPr/>
              <a:t>27</a:t>
            </a:fld>
            <a:endParaRPr lang="en-US" altLang="en-US"/>
          </a:p>
        </p:txBody>
      </p:sp>
      <p:sp>
        <p:nvSpPr>
          <p:cNvPr id="52226" name="Rectangle 2"/>
          <p:cNvSpPr>
            <a:spLocks noChangeArrowheads="1" noTextEdit="1"/>
          </p:cNvSpPr>
          <p:nvPr>
            <p:ph type="sldImg"/>
          </p:nvPr>
        </p:nvSpPr>
        <p:spPr>
          <a:ln/>
        </p:spPr>
      </p:sp>
      <p:sp>
        <p:nvSpPr>
          <p:cNvPr id="52227" name="Rectangle 3"/>
          <p:cNvSpPr>
            <a:spLocks noGrp="1" noChangeArrowheads="1"/>
          </p:cNvSpPr>
          <p:nvPr>
            <p:ph type="body" idx="1"/>
          </p:nvPr>
        </p:nvSpPr>
        <p:spPr/>
        <p:txBody>
          <a:bodyPr/>
          <a:lstStyle/>
          <a:p>
            <a:r>
              <a:rPr lang="en-US" altLang="en-US"/>
              <a:t>Many Nazi leaders disappeared at the end of the war.  Some were aided by relatives and friends with international connections.  He drove over 100,000 Jews out of Austria in less than two years.</a:t>
            </a:r>
          </a:p>
          <a:p>
            <a:endParaRPr lang="en-US" altLang="en-US"/>
          </a:p>
          <a:p>
            <a:r>
              <a:rPr lang="en-US" altLang="en-US"/>
              <a:t>Eichmann enjoyed his work.  He added his own personal cruelty to his victim’s suffering whenever he could.  He regularly lied to leaders of the Jewish community.  He used nasty and vulgar insults when talking to them.  He liked showing the Jews the power he had over their lives.  </a:t>
            </a:r>
          </a:p>
          <a:p>
            <a:endParaRPr lang="en-US" altLang="en-US"/>
          </a:p>
          <a:p>
            <a:r>
              <a:rPr lang="en-US" altLang="en-US"/>
              <a:t>He was the official who organized the Wannsee Conference for his boss Reinhard Heydrich.  He also prepared a record of the conference.</a:t>
            </a:r>
          </a:p>
          <a:p>
            <a:endParaRPr lang="en-US" altLang="en-US"/>
          </a:p>
          <a:p>
            <a:r>
              <a:rPr lang="en-US" altLang="en-US"/>
              <a:t>Between 1942 and 1945, Eichmann was in charge of deporting Jews from all over Europe to the death camps.  He determined the timing and pace of deportations .  He seized Jewish property and hid the real purposes of the deportations from the world.</a:t>
            </a:r>
          </a:p>
          <a:p>
            <a:endParaRPr lang="en-US" altLang="en-US"/>
          </a:p>
          <a:p>
            <a:r>
              <a:rPr lang="en-US" altLang="en-US"/>
              <a:t>Himmler, the head of the SS, called Eichman “the Master” when it came to deporting Jews.  He was dedicated to his work.  He often visited the camps.</a:t>
            </a:r>
          </a:p>
          <a:p>
            <a:endParaRPr lang="en-US" altLang="en-US"/>
          </a:p>
          <a:p>
            <a:r>
              <a:rPr lang="en-US" altLang="en-US"/>
              <a:t>In 1944, Eichmann went to  Auschwitz and made suggestions to speed up the process of murder.  Eichmann wanted to increase the murder rate from 10,000 to 12,000 per day.  Eichmann also went to Hungary in 1944 to oversee the deportation of Jews to Auschwitz.  He stopped at nothing to secure every available train.  He did not care that the German army needed trains to get soldiers and weapons to the front lines.  Like Hitler, Eichmann considered killing Jews to be more important than the needs of the German army.</a:t>
            </a:r>
          </a:p>
          <a:p>
            <a:endParaRPr lang="en-US" altLang="en-US"/>
          </a:p>
          <a:p>
            <a:endParaRPr lang="en-US" altLang="en-US"/>
          </a:p>
          <a:p>
            <a:endParaRPr lang="en-US" altLang="en-US"/>
          </a:p>
          <a:p>
            <a:endParaRPr lang="en-US" altLang="en-US"/>
          </a:p>
          <a:p>
            <a:endParaRPr lang="en-US" altLang="en-US"/>
          </a:p>
          <a:p>
            <a:r>
              <a:rPr lang="en-US" altLang="en-US"/>
              <a:t>Russia and U.S. competed for Nazi scientists.  American officials were even willing to alter the files of Nazi medical researchers and physicists to help them gain admission to the United States.  Among them were scientists who helped the United States develop its rocket science program.  The Americans also recruited Siegfried Ruff, who conducted experiments at Dachau on human survival capabilities at high altitudes.</a:t>
            </a:r>
          </a:p>
          <a:p>
            <a:endParaRPr lang="en-US" altLang="en-US"/>
          </a:p>
          <a:p>
            <a:r>
              <a:rPr lang="en-US" altLang="en-US"/>
              <a:t>Facing History Reading:  Eichmann in Jerusalem</a:t>
            </a:r>
          </a:p>
          <a:p>
            <a:endParaRPr lang="en-US" altLang="en-US"/>
          </a:p>
          <a:p>
            <a:r>
              <a:rPr lang="en-US" altLang="en-US"/>
              <a:t>Adolf Eichman was not one of the leaders of the Nazi party.  However, once Hitler decided to exterminate the Jews, no Nazi official did more to carry out that policy than Adolf Eichmann.</a:t>
            </a:r>
          </a:p>
          <a:p>
            <a:endParaRPr lang="en-US" altLang="en-US"/>
          </a:p>
          <a:p>
            <a:r>
              <a:rPr lang="en-US" altLang="en-US"/>
              <a:t>Eichmann rose through the ranks of the SS because he worked hard and with great enthusiasm.  In 1938 and 1939- Eichman was in charge of forcing Jews out of Austria.</a:t>
            </a:r>
          </a:p>
          <a:p>
            <a:endParaRPr lang="en-US" altLang="en-US"/>
          </a:p>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FD61A9-3BAB-4540-81DE-109137EA56A9}" type="slidenum">
              <a:rPr lang="en-US" altLang="en-US"/>
              <a:pPr/>
              <a:t>28</a:t>
            </a:fld>
            <a:endParaRPr lang="en-US" altLang="en-US"/>
          </a:p>
        </p:txBody>
      </p:sp>
      <p:sp>
        <p:nvSpPr>
          <p:cNvPr id="54274" name="Rectangle 2"/>
          <p:cNvSpPr>
            <a:spLocks noChangeArrowheads="1" noTextEdit="1"/>
          </p:cNvSpPr>
          <p:nvPr>
            <p:ph type="sldImg"/>
          </p:nvPr>
        </p:nvSpPr>
        <p:spPr>
          <a:ln/>
        </p:spPr>
      </p:sp>
      <p:sp>
        <p:nvSpPr>
          <p:cNvPr id="54275" name="Rectangle 3"/>
          <p:cNvSpPr>
            <a:spLocks noGrp="1" noChangeArrowheads="1"/>
          </p:cNvSpPr>
          <p:nvPr>
            <p:ph type="body" idx="1"/>
          </p:nvPr>
        </p:nvSpPr>
        <p:spPr/>
        <p:txBody>
          <a:bodyPr/>
          <a:lstStyle/>
          <a:p>
            <a:r>
              <a:rPr lang="en-US" altLang="en-US"/>
              <a:t>Eichmann had covered his tracks very effectively.  For a while, not even his wife and children knew he was alive.  Eventually, he was able to contact his wife and bring his family to Argentina.</a:t>
            </a:r>
          </a:p>
          <a:p>
            <a:endParaRPr lang="en-US" altLang="en-US"/>
          </a:p>
          <a:p>
            <a:r>
              <a:rPr lang="en-US" altLang="en-US"/>
              <a:t>Simon Wisenthal told the Isreali government.  They sent an agent to get his photograph.  He was living under the name Ricardo Klement.  The photograph was shown to many people who had met Eichmann prior to 1945 and a police expert compared it with another photo of him and concluded it was him.</a:t>
            </a:r>
          </a:p>
          <a:p>
            <a:endParaRPr lang="en-US" altLang="en-US"/>
          </a:p>
          <a:p>
            <a:r>
              <a:rPr lang="en-US" altLang="en-US"/>
              <a:t>In April 1960, the Israeli agents went to Argentina and spent weeks learning his daily routine.  They decided it would be easiest to grab him while he was on his way home from work.  They kidnapped Eichmann and brought him to an Israeli hideout for 10 days. </a:t>
            </a:r>
          </a:p>
          <a:p>
            <a:endParaRPr lang="en-US" altLang="en-US"/>
          </a:p>
          <a:p>
            <a:r>
              <a:rPr lang="en-US" altLang="en-US"/>
              <a:t>Read account of his capture p. 102 binder from Frank Jesse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959B3F-D6B7-46AE-BBEA-D0618C968F88}" type="slidenum">
              <a:rPr lang="en-US" altLang="en-US"/>
              <a:pPr/>
              <a:t>30</a:t>
            </a:fld>
            <a:endParaRPr lang="en-US" altLang="en-US"/>
          </a:p>
        </p:txBody>
      </p:sp>
      <p:sp>
        <p:nvSpPr>
          <p:cNvPr id="58370" name="Rectangle 2"/>
          <p:cNvSpPr>
            <a:spLocks noChangeArrowheads="1" noTextEdit="1"/>
          </p:cNvSpPr>
          <p:nvPr>
            <p:ph type="sldImg"/>
          </p:nvPr>
        </p:nvSpPr>
        <p:spPr>
          <a:ln/>
        </p:spPr>
      </p:sp>
      <p:sp>
        <p:nvSpPr>
          <p:cNvPr id="58371" name="Rectangle 3"/>
          <p:cNvSpPr>
            <a:spLocks noGrp="1" noChangeArrowheads="1"/>
          </p:cNvSpPr>
          <p:nvPr>
            <p:ph type="body" idx="1"/>
          </p:nvPr>
        </p:nvSpPr>
        <p:spPr/>
        <p:txBody>
          <a:bodyPr/>
          <a:lstStyle/>
          <a:p>
            <a:r>
              <a:rPr lang="en-US" altLang="en-US"/>
              <a:t>He said he had no power of his own.  Many of his answers were “It was so ordered”</a:t>
            </a:r>
          </a:p>
          <a:p>
            <a:endParaRPr lang="en-US" altLang="en-US"/>
          </a:p>
          <a:p>
            <a:r>
              <a:rPr lang="en-US" altLang="en-US"/>
              <a:t>His other </a:t>
            </a:r>
          </a:p>
          <a:p>
            <a:endParaRPr lang="en-US" altLang="en-US"/>
          </a:p>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50ED77-A8FC-4C2B-BBB1-A667B2EFB26D}" type="slidenum">
              <a:rPr lang="en-US" altLang="en-US"/>
              <a:pPr/>
              <a:t>31</a:t>
            </a:fld>
            <a:endParaRPr lang="en-US" altLang="en-US"/>
          </a:p>
        </p:txBody>
      </p:sp>
      <p:sp>
        <p:nvSpPr>
          <p:cNvPr id="60418" name="Rectangle 2"/>
          <p:cNvSpPr>
            <a:spLocks noChangeArrowheads="1" noTextEdit="1"/>
          </p:cNvSpPr>
          <p:nvPr>
            <p:ph type="sldImg"/>
          </p:nvPr>
        </p:nvSpPr>
        <p:spPr>
          <a:ln/>
        </p:spPr>
      </p:sp>
      <p:sp>
        <p:nvSpPr>
          <p:cNvPr id="60419" name="Rectangle 3"/>
          <p:cNvSpPr>
            <a:spLocks noGrp="1" noChangeArrowheads="1"/>
          </p:cNvSpPr>
          <p:nvPr>
            <p:ph type="body" idx="1"/>
          </p:nvPr>
        </p:nvSpPr>
        <p:spPr/>
        <p:txBody>
          <a:bodyPr/>
          <a:lstStyle/>
          <a:p>
            <a:r>
              <a:rPr lang="en-US" altLang="en-US"/>
              <a:t>On Dec. 11, 1961, the Israeli court found Eichmann guilty of crimes against the Jewish people, crimes against humanity, war crimes,and membership in criminal organizations.  Four days later it sentenced him to death.</a:t>
            </a:r>
          </a:p>
          <a:p>
            <a:endParaRPr lang="en-US" altLang="en-US"/>
          </a:p>
          <a:p>
            <a:r>
              <a:rPr lang="en-US" altLang="en-US"/>
              <a:t>Eichmann appealed the court’s decision, but the court of appeals upheld the guilty verdict.  In May 1962, Eichmann was hanged and his body cremated.  His ashes were scattered at sea.</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4EED5D-49BA-40DC-A6E1-5114CC3DFA4C}" type="slidenum">
              <a:rPr lang="en-US" altLang="en-US"/>
              <a:pPr/>
              <a:t>33</a:t>
            </a:fld>
            <a:endParaRPr lang="en-US" altLang="en-US"/>
          </a:p>
        </p:txBody>
      </p:sp>
      <p:sp>
        <p:nvSpPr>
          <p:cNvPr id="69634" name="Rectangle 2"/>
          <p:cNvSpPr>
            <a:spLocks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US" altLang="en-US"/>
              <a:t>Klaus Barbie, the head of the Gestapo in Lyons, France, was tracked down by Nazi hunters.  His trial concentrated on his part in the Final Solution.  He was sentenced to life in prison in 1987.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C14982-B350-4A9E-8BC3-E8DC2069B9FA}" type="slidenum">
              <a:rPr lang="en-US" altLang="en-US"/>
              <a:pPr/>
              <a:t>3</a:t>
            </a:fld>
            <a:endParaRPr lang="en-US" altLang="en-US"/>
          </a:p>
        </p:txBody>
      </p:sp>
      <p:sp>
        <p:nvSpPr>
          <p:cNvPr id="16386" name="Rectangle 2"/>
          <p:cNvSpPr>
            <a:spLocks noChangeArrowheads="1" noTextEdit="1"/>
          </p:cNvSpPr>
          <p:nvPr>
            <p:ph type="sldImg"/>
          </p:nvPr>
        </p:nvSpPr>
        <p:spPr>
          <a:ln/>
        </p:spPr>
      </p:sp>
      <p:sp>
        <p:nvSpPr>
          <p:cNvPr id="16387" name="Rectangle 3"/>
          <p:cNvSpPr>
            <a:spLocks noGrp="1" noChangeArrowheads="1"/>
          </p:cNvSpPr>
          <p:nvPr>
            <p:ph type="body" idx="1"/>
          </p:nvPr>
        </p:nvSpPr>
        <p:spPr/>
        <p:txBody>
          <a:bodyPr/>
          <a:lstStyle/>
          <a:p>
            <a:r>
              <a:rPr lang="en-US" altLang="en-US"/>
              <a:t>Before Nuremberg, the most famous war crimes trial was at the end of the Civil War.  Captain Henry Wirts, a Confederate officer who commanded the prison camp at Andersonville, Georgia.  This camp had a reputation for starvation and cruelty that was not equaled until Hitler’s time.  Wirts was accused of the deaths of several thousand Yankee prisoners of war.  He was tried in a military court, convicted, and hanged.</a:t>
            </a:r>
          </a:p>
          <a:p>
            <a:endParaRPr lang="en-US" altLang="en-US"/>
          </a:p>
          <a:p>
            <a:r>
              <a:rPr lang="en-US" altLang="en-US"/>
              <a:t>Wirtz argued he was only obeying the orders of his commander.  The evidence supported Wirz’s claims, but the judges convicted him because he followed orders willingly rather than under duress.  What is the difference?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067354-D84B-43A6-80F6-C15679AE5921}" type="slidenum">
              <a:rPr lang="en-US" altLang="en-US"/>
              <a:pPr/>
              <a:t>6</a:t>
            </a:fld>
            <a:endParaRPr lang="en-US" altLang="en-US"/>
          </a:p>
        </p:txBody>
      </p:sp>
      <p:sp>
        <p:nvSpPr>
          <p:cNvPr id="15362" name="Rectangle 2"/>
          <p:cNvSpPr>
            <a:spLocks noChangeArrowheads="1" noTextEdit="1"/>
          </p:cNvSpPr>
          <p:nvPr>
            <p:ph type="sldImg"/>
          </p:nvPr>
        </p:nvSpPr>
        <p:spPr>
          <a:ln/>
        </p:spPr>
      </p:sp>
      <p:sp>
        <p:nvSpPr>
          <p:cNvPr id="15363" name="Rectangle 3"/>
          <p:cNvSpPr>
            <a:spLocks noGrp="1" noChangeArrowheads="1"/>
          </p:cNvSpPr>
          <p:nvPr>
            <p:ph type="body" idx="1"/>
          </p:nvPr>
        </p:nvSpPr>
        <p:spPr/>
        <p:txBody>
          <a:bodyPr/>
          <a:lstStyle/>
          <a:p>
            <a:r>
              <a:rPr lang="en-US" altLang="en-US"/>
              <a:t>Hitler’s comment about other crimes going unpunished from Facing History p. 424</a:t>
            </a:r>
          </a:p>
          <a:p>
            <a:endParaRPr lang="en-US" altLang="en-US"/>
          </a:p>
          <a:p>
            <a:r>
              <a:rPr lang="en-US" altLang="en-US"/>
              <a:t>As Hitler prepared for the “final solution of the Jewish question,” he asked, “Who after all, speaks today of the annihilation of the Armenians?  What was he saying about international law?  What was he saying about the “rules of war”</a:t>
            </a:r>
          </a:p>
          <a:p>
            <a:endParaRPr lang="en-US" altLang="en-US"/>
          </a:p>
          <a:p>
            <a:r>
              <a:rPr lang="en-US" altLang="en-US"/>
              <a:t>Professor Richard Hovannisian maintains that had the perpetrators of the Armenian Genocide been more vigorously prosecuted and punished for their crimes, the case migh have served as a deterrent for the Holocaust.  Do  you agree?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A77730-279A-425B-A957-23554F80046A}" type="slidenum">
              <a:rPr lang="en-US" altLang="en-US"/>
              <a:pPr/>
              <a:t>7</a:t>
            </a:fld>
            <a:endParaRPr lang="en-US" altLang="en-US"/>
          </a:p>
        </p:txBody>
      </p:sp>
      <p:sp>
        <p:nvSpPr>
          <p:cNvPr id="18434" name="Rectangle 2"/>
          <p:cNvSpPr>
            <a:spLocks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altLang="en-US"/>
              <a:t>The Allies were going to punish anyone who violated international law.  They were going to hold accountable not only those who ordered the crimes, but also those who participated in them.  This included businessmen, doctors, lawyers, and a number of other people.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AE6AC2-B903-4C36-BB80-A5F5B9829D85}" type="slidenum">
              <a:rPr lang="en-US" altLang="en-US"/>
              <a:pPr/>
              <a:t>8</a:t>
            </a:fld>
            <a:endParaRPr lang="en-US" altLang="en-US"/>
          </a:p>
        </p:txBody>
      </p:sp>
      <p:sp>
        <p:nvSpPr>
          <p:cNvPr id="20482" name="Rectangle 2"/>
          <p:cNvSpPr>
            <a:spLocks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altLang="en-US"/>
              <a:t>Aggression is an attack on someone</a:t>
            </a:r>
          </a:p>
          <a:p>
            <a:endParaRPr lang="en-US" altLang="en-US"/>
          </a:p>
          <a:p>
            <a:r>
              <a:rPr lang="en-US" altLang="en-US"/>
              <a:t>War crimes- violations of the laws or customs or war.  Such violations shall include, but not limited to, murder, ill-treatment or deportation to slave labor for any other purposes of civilian population of or in an occupied territory, murder or ill-treatment of prisoners of war or persons on the seas, killing of hostages, plunder of public or private property, wanton destruction of cities, towns or villages, or devastation not justified by military necessity.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2AF894-44C2-4547-B140-DAF59335601E}" type="slidenum">
              <a:rPr lang="en-US" altLang="en-US"/>
              <a:pPr/>
              <a:t>9</a:t>
            </a:fld>
            <a:endParaRPr lang="en-US" altLang="en-US"/>
          </a:p>
        </p:txBody>
      </p:sp>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r>
              <a:rPr lang="en-US" altLang="en-US"/>
              <a:t>A major difference between “war crimes” and “crimes against humanity” was that “war crimes” could be committed only during a war, while “crimes against humanity” could be committed before or during a war.”</a:t>
            </a:r>
          </a:p>
          <a:p>
            <a:endParaRPr lang="en-US" altLang="en-US"/>
          </a:p>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6170BC-BEE2-47CD-82AE-12B407F36716}" type="slidenum">
              <a:rPr lang="en-US" altLang="en-US"/>
              <a:pPr/>
              <a:t>10</a:t>
            </a:fld>
            <a:endParaRPr lang="en-US" altLang="en-US"/>
          </a:p>
        </p:txBody>
      </p:sp>
      <p:sp>
        <p:nvSpPr>
          <p:cNvPr id="26626" name="Rectangle 2"/>
          <p:cNvSpPr>
            <a:spLocks noChangeArrowheads="1" noTextEdit="1"/>
          </p:cNvSpPr>
          <p:nvPr>
            <p:ph type="sldImg"/>
          </p:nvPr>
        </p:nvSpPr>
        <p:spPr>
          <a:ln/>
        </p:spPr>
      </p:sp>
      <p:sp>
        <p:nvSpPr>
          <p:cNvPr id="26627" name="Rectangle 3"/>
          <p:cNvSpPr>
            <a:spLocks noGrp="1" noChangeArrowheads="1"/>
          </p:cNvSpPr>
          <p:nvPr>
            <p:ph type="body" idx="1"/>
          </p:nvPr>
        </p:nvSpPr>
        <p:spPr/>
        <p:txBody>
          <a:bodyPr/>
          <a:lstStyle/>
          <a:p>
            <a:r>
              <a:rPr lang="en-US" altLang="en-US"/>
              <a:t>The first job facing the court at Nuremberg was to decide who should be tried.</a:t>
            </a:r>
          </a:p>
          <a:p>
            <a:r>
              <a:rPr lang="en-US" altLang="en-US"/>
              <a:t>Though Hitler and a few others had taken their own lives, most of the top Nazi leaders had been captured by the Allies.  Hundreds of names of accused Nazis were brought before the court.  The International Military Tribunal decided to try only 24 of the central leaders of the Nazi Party.  </a:t>
            </a:r>
          </a:p>
          <a:p>
            <a:endParaRPr lang="en-US" altLang="en-US"/>
          </a:p>
          <a:p>
            <a:r>
              <a:rPr lang="en-US" altLang="en-US"/>
              <a:t>Give copies of p. 118 Nazis tried at Nuremberg from the Teacher’s Guide The Holocaust and the World of the Jews.</a:t>
            </a:r>
          </a:p>
          <a:p>
            <a:endParaRPr lang="en-US" altLang="en-US"/>
          </a:p>
          <a:p>
            <a:r>
              <a:rPr lang="en-US" altLang="en-US"/>
              <a:t>Only 24 Nazis were indicted and two of them never stood trial.  Robert Ley, the head of the Nazi labor movement committed suicide before the trial began.  The court ruled that Gustav Krupp, an industrialist, was too ill to be tried.  Many other top Nazi leaders, including Hitler and Goebbels, killed themselves in the final days of the war.  Others like Adolf Eichmann, managed to disappear during the confusion that marked Germany’s defeat.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FB8B25-AA49-410D-8DA8-46B727570B5D}" type="slidenum">
              <a:rPr lang="en-US" altLang="en-US"/>
              <a:pPr/>
              <a:t>11</a:t>
            </a:fld>
            <a:endParaRPr lang="en-US" altLang="en-US"/>
          </a:p>
        </p:txBody>
      </p:sp>
      <p:sp>
        <p:nvSpPr>
          <p:cNvPr id="23554" name="Rectangle 2"/>
          <p:cNvSpPr>
            <a:spLocks noChangeArrowheads="1" noTextEdit="1"/>
          </p:cNvSpPr>
          <p:nvPr>
            <p:ph type="sldImg"/>
          </p:nvPr>
        </p:nvSpPr>
        <p:spPr>
          <a:ln/>
        </p:spPr>
      </p:sp>
      <p:sp>
        <p:nvSpPr>
          <p:cNvPr id="23555" name="Rectangle 3"/>
          <p:cNvSpPr>
            <a:spLocks noGrp="1" noChangeArrowheads="1"/>
          </p:cNvSpPr>
          <p:nvPr>
            <p:ph type="body" idx="1"/>
          </p:nvPr>
        </p:nvSpPr>
        <p:spPr/>
        <p:txBody>
          <a:bodyPr/>
          <a:lstStyle/>
          <a:p>
            <a:r>
              <a:rPr lang="en-US" altLang="en-US"/>
              <a:t>In the 1200’s St. Thomas Aquinas defined a “just war” as one fought by a legitimate government for a just cause and with the intention of bringing about good.  Was the battle raged by the Allies a “just war”</a:t>
            </a:r>
          </a:p>
          <a:p>
            <a:endParaRPr lang="en-US" altLang="en-US"/>
          </a:p>
          <a:p>
            <a:r>
              <a:rPr lang="en-US" altLang="en-US"/>
              <a:t>In 1945, the United States dropped atomic bombs on two Japanese cities, Hiroshima and Nagasaki.  Research the bombings and decide if they were “war crimes”</a:t>
            </a:r>
          </a:p>
          <a:p>
            <a:endParaRPr lang="en-US" altLang="en-US"/>
          </a:p>
          <a:p>
            <a:r>
              <a:rPr lang="en-US" altLang="en-US"/>
              <a:t>How important is it to establish rules of warfare?  Does the knowledge that those rules cannot always be implemented affect your response?</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endParaRPr lang="en-US" altLang="en-US"/>
          </a:p>
        </p:txBody>
      </p:sp>
      <p:sp>
        <p:nvSpPr>
          <p:cNvPr id="5" name="Footer Placeholder 4"/>
          <p:cNvSpPr>
            <a:spLocks noGrp="1"/>
          </p:cNvSpPr>
          <p:nvPr>
            <p:ph type="ftr" sz="quarter" idx="11"/>
          </p:nvPr>
        </p:nvSpPr>
        <p:spPr>
          <a:xfrm>
            <a:off x="533401" y="5936189"/>
            <a:ext cx="4021666" cy="365125"/>
          </a:xfrm>
        </p:spPr>
        <p:txBody>
          <a:bodyPr/>
          <a:lstStyle/>
          <a:p>
            <a:endParaRPr lang="en-US" altLang="en-US"/>
          </a:p>
        </p:txBody>
      </p:sp>
      <p:sp>
        <p:nvSpPr>
          <p:cNvPr id="6" name="Slide Number Placeholder 5"/>
          <p:cNvSpPr>
            <a:spLocks noGrp="1"/>
          </p:cNvSpPr>
          <p:nvPr>
            <p:ph type="sldNum" sz="quarter" idx="12"/>
          </p:nvPr>
        </p:nvSpPr>
        <p:spPr>
          <a:xfrm>
            <a:off x="7010399" y="2750337"/>
            <a:ext cx="1370293" cy="1356442"/>
          </a:xfrm>
        </p:spPr>
        <p:txBody>
          <a:bodyPr/>
          <a:lstStyle/>
          <a:p>
            <a:fld id="{BC940545-70FF-4F43-9BA0-F03E4D613ED2}" type="slidenum">
              <a:rPr lang="en-US" altLang="en-US" smtClean="0"/>
              <a:pPr/>
              <a:t>‹#›</a:t>
            </a:fld>
            <a:endParaRPr lang="en-US" altLang="en-US"/>
          </a:p>
        </p:txBody>
      </p:sp>
    </p:spTree>
    <p:extLst>
      <p:ext uri="{BB962C8B-B14F-4D97-AF65-F5344CB8AC3E}">
        <p14:creationId xmlns:p14="http://schemas.microsoft.com/office/powerpoint/2010/main" val="3794271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a:xfrm>
            <a:off x="7856438" y="4711310"/>
            <a:ext cx="1149836" cy="1090789"/>
          </a:xfrm>
        </p:spPr>
        <p:txBody>
          <a:bodyPr/>
          <a:lstStyle/>
          <a:p>
            <a:fld id="{9491CF57-5294-4341-B2B8-D5423EE593BA}" type="slidenum">
              <a:rPr lang="en-US" altLang="en-US" smtClean="0"/>
              <a:pPr/>
              <a:t>‹#›</a:t>
            </a:fld>
            <a:endParaRPr lang="en-US" altLang="en-US"/>
          </a:p>
        </p:txBody>
      </p:sp>
    </p:spTree>
    <p:extLst>
      <p:ext uri="{BB962C8B-B14F-4D97-AF65-F5344CB8AC3E}">
        <p14:creationId xmlns:p14="http://schemas.microsoft.com/office/powerpoint/2010/main" val="4288339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a:xfrm>
            <a:off x="7856438" y="4711616"/>
            <a:ext cx="1149836" cy="1090789"/>
          </a:xfrm>
        </p:spPr>
        <p:txBody>
          <a:bodyPr/>
          <a:lstStyle/>
          <a:p>
            <a:fld id="{9491CF57-5294-4341-B2B8-D5423EE593BA}" type="slidenum">
              <a:rPr lang="en-US" altLang="en-US" smtClean="0"/>
              <a:pPr/>
              <a:t>‹#›</a:t>
            </a:fld>
            <a:endParaRPr lang="en-US" altLang="en-US"/>
          </a:p>
        </p:txBody>
      </p:sp>
    </p:spTree>
    <p:extLst>
      <p:ext uri="{BB962C8B-B14F-4D97-AF65-F5344CB8AC3E}">
        <p14:creationId xmlns:p14="http://schemas.microsoft.com/office/powerpoint/2010/main" val="3156449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a:xfrm>
            <a:off x="7856438" y="4709926"/>
            <a:ext cx="1149836" cy="1090789"/>
          </a:xfrm>
        </p:spPr>
        <p:txBody>
          <a:bodyPr/>
          <a:lstStyle/>
          <a:p>
            <a:fld id="{9491CF57-5294-4341-B2B8-D5423EE593BA}" type="slidenum">
              <a:rPr lang="en-US" altLang="en-US" smtClean="0"/>
              <a:pPr/>
              <a:t>‹#›</a:t>
            </a:fld>
            <a:endParaRPr lang="en-US" alt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0696581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a:xfrm>
            <a:off x="7856438" y="4709926"/>
            <a:ext cx="1149836" cy="1090789"/>
          </a:xfrm>
        </p:spPr>
        <p:txBody>
          <a:bodyPr/>
          <a:lstStyle/>
          <a:p>
            <a:fld id="{9491CF57-5294-4341-B2B8-D5423EE593BA}" type="slidenum">
              <a:rPr lang="en-US" altLang="en-US" smtClean="0"/>
              <a:pPr/>
              <a:t>‹#›</a:t>
            </a:fld>
            <a:endParaRPr lang="en-US" altLang="en-US"/>
          </a:p>
        </p:txBody>
      </p:sp>
    </p:spTree>
    <p:extLst>
      <p:ext uri="{BB962C8B-B14F-4D97-AF65-F5344CB8AC3E}">
        <p14:creationId xmlns:p14="http://schemas.microsoft.com/office/powerpoint/2010/main" val="401851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9491CF57-5294-4341-B2B8-D5423EE593BA}" type="slidenum">
              <a:rPr lang="en-US" altLang="en-US" smtClean="0"/>
              <a:pPr/>
              <a:t>‹#›</a:t>
            </a:fld>
            <a:endParaRPr lang="en-US" altLang="en-US"/>
          </a:p>
        </p:txBody>
      </p:sp>
    </p:spTree>
    <p:extLst>
      <p:ext uri="{BB962C8B-B14F-4D97-AF65-F5344CB8AC3E}">
        <p14:creationId xmlns:p14="http://schemas.microsoft.com/office/powerpoint/2010/main" val="41230557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9491CF57-5294-4341-B2B8-D5423EE593BA}" type="slidenum">
              <a:rPr lang="en-US" altLang="en-US" smtClean="0"/>
              <a:pPr/>
              <a:t>‹#›</a:t>
            </a:fld>
            <a:endParaRPr lang="en-US" altLang="en-US"/>
          </a:p>
        </p:txBody>
      </p:sp>
    </p:spTree>
    <p:extLst>
      <p:ext uri="{BB962C8B-B14F-4D97-AF65-F5344CB8AC3E}">
        <p14:creationId xmlns:p14="http://schemas.microsoft.com/office/powerpoint/2010/main" val="42371362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3DE2402-DACA-4091-8F24-B8F54591CD7D}" type="slidenum">
              <a:rPr lang="en-US" altLang="en-US" smtClean="0"/>
              <a:pPr/>
              <a:t>‹#›</a:t>
            </a:fld>
            <a:endParaRPr lang="en-US" altLang="en-US"/>
          </a:p>
        </p:txBody>
      </p:sp>
    </p:spTree>
    <p:extLst>
      <p:ext uri="{BB962C8B-B14F-4D97-AF65-F5344CB8AC3E}">
        <p14:creationId xmlns:p14="http://schemas.microsoft.com/office/powerpoint/2010/main" val="3723996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endParaRPr lang="en-US" altLang="en-US"/>
          </a:p>
        </p:txBody>
      </p:sp>
      <p:sp>
        <p:nvSpPr>
          <p:cNvPr id="5" name="Footer Placeholder 4"/>
          <p:cNvSpPr>
            <a:spLocks noGrp="1"/>
          </p:cNvSpPr>
          <p:nvPr>
            <p:ph type="ftr" sz="quarter" idx="11"/>
          </p:nvPr>
        </p:nvSpPr>
        <p:spPr>
          <a:xfrm>
            <a:off x="510241" y="5936189"/>
            <a:ext cx="4518959" cy="365125"/>
          </a:xfrm>
        </p:spPr>
        <p:txBody>
          <a:bodyPr/>
          <a:lstStyle/>
          <a:p>
            <a:endParaRPr lang="en-US" alt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32D04321-1E29-41CE-B653-6DAE6BCA8B3C}" type="slidenum">
              <a:rPr lang="en-US" altLang="en-US" smtClean="0"/>
              <a:pPr/>
              <a:t>‹#›</a:t>
            </a:fld>
            <a:endParaRPr lang="en-US" altLang="en-US"/>
          </a:p>
        </p:txBody>
      </p:sp>
    </p:spTree>
    <p:extLst>
      <p:ext uri="{BB962C8B-B14F-4D97-AF65-F5344CB8AC3E}">
        <p14:creationId xmlns:p14="http://schemas.microsoft.com/office/powerpoint/2010/main" val="17708192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Online Image Placeholder 3"/>
          <p:cNvSpPr>
            <a:spLocks noGrp="1"/>
          </p:cNvSpPr>
          <p:nvPr>
            <p:ph type="clipArt" sz="half" idx="2"/>
          </p:nvPr>
        </p:nvSpPr>
        <p:spPr>
          <a:xfrm>
            <a:off x="4648200" y="1981200"/>
            <a:ext cx="3810000" cy="41148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6D0460AB-B400-4483-A109-8B1E87DD01DC}" type="slidenum">
              <a:rPr lang="en-US" altLang="en-US"/>
              <a:pPr/>
              <a:t>‹#›</a:t>
            </a:fld>
            <a:endParaRPr lang="en-US" altLang="en-US"/>
          </a:p>
        </p:txBody>
      </p:sp>
    </p:spTree>
    <p:extLst>
      <p:ext uri="{BB962C8B-B14F-4D97-AF65-F5344CB8AC3E}">
        <p14:creationId xmlns:p14="http://schemas.microsoft.com/office/powerpoint/2010/main" val="30533467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endParaRPr lang="en-US"/>
          </a:p>
        </p:txBody>
      </p:sp>
      <p:sp>
        <p:nvSpPr>
          <p:cNvPr id="3" name="Online Image Placeholder 2"/>
          <p:cNvSpPr>
            <a:spLocks noGrp="1"/>
          </p:cNvSpPr>
          <p:nvPr>
            <p:ph type="clipArt" sz="half" idx="1"/>
          </p:nvPr>
        </p:nvSpPr>
        <p:spPr>
          <a:xfrm>
            <a:off x="685800" y="1981200"/>
            <a:ext cx="3810000" cy="4114800"/>
          </a:xfrm>
        </p:spPr>
        <p:txBody>
          <a:bodyPr/>
          <a:lstStyle/>
          <a:p>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70877BF5-BC38-44EF-B3F7-67A07A2F3706}" type="slidenum">
              <a:rPr lang="en-US" altLang="en-US"/>
              <a:pPr/>
              <a:t>‹#›</a:t>
            </a:fld>
            <a:endParaRPr lang="en-US" altLang="en-US"/>
          </a:p>
        </p:txBody>
      </p:sp>
    </p:spTree>
    <p:extLst>
      <p:ext uri="{BB962C8B-B14F-4D97-AF65-F5344CB8AC3E}">
        <p14:creationId xmlns:p14="http://schemas.microsoft.com/office/powerpoint/2010/main" val="1814338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4254FA5-38DE-40E3-A933-3DCBC9178D99}" type="slidenum">
              <a:rPr lang="en-US" altLang="en-US" smtClean="0"/>
              <a:pPr/>
              <a:t>‹#›</a:t>
            </a:fld>
            <a:endParaRPr lang="en-US" altLang="en-US"/>
          </a:p>
        </p:txBody>
      </p:sp>
    </p:spTree>
    <p:extLst>
      <p:ext uri="{BB962C8B-B14F-4D97-AF65-F5344CB8AC3E}">
        <p14:creationId xmlns:p14="http://schemas.microsoft.com/office/powerpoint/2010/main" val="30332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65810" y="5936188"/>
            <a:ext cx="2057400" cy="365125"/>
          </a:xfrm>
        </p:spPr>
        <p:txBody>
          <a:bodyPr/>
          <a:lstStyle/>
          <a:p>
            <a:endParaRPr lang="en-US" altLang="en-US"/>
          </a:p>
        </p:txBody>
      </p:sp>
      <p:sp>
        <p:nvSpPr>
          <p:cNvPr id="5" name="Footer Placeholder 4"/>
          <p:cNvSpPr>
            <a:spLocks noGrp="1"/>
          </p:cNvSpPr>
          <p:nvPr>
            <p:ph type="ftr" sz="quarter" idx="11"/>
          </p:nvPr>
        </p:nvSpPr>
        <p:spPr>
          <a:xfrm>
            <a:off x="533400" y="5936189"/>
            <a:ext cx="4834673" cy="365125"/>
          </a:xfrm>
        </p:spPr>
        <p:txBody>
          <a:bodyPr/>
          <a:lstStyle/>
          <a:p>
            <a:endParaRPr lang="en-US" altLang="en-US"/>
          </a:p>
        </p:txBody>
      </p:sp>
      <p:sp>
        <p:nvSpPr>
          <p:cNvPr id="6" name="Slide Number Placeholder 5"/>
          <p:cNvSpPr>
            <a:spLocks noGrp="1"/>
          </p:cNvSpPr>
          <p:nvPr>
            <p:ph type="sldNum" sz="quarter" idx="12"/>
          </p:nvPr>
        </p:nvSpPr>
        <p:spPr>
          <a:xfrm>
            <a:off x="7856438" y="2869896"/>
            <a:ext cx="1149836" cy="1090789"/>
          </a:xfrm>
        </p:spPr>
        <p:txBody>
          <a:bodyPr/>
          <a:lstStyle/>
          <a:p>
            <a:fld id="{98A35CDD-E465-45B3-A000-85F23DCAA100}" type="slidenum">
              <a:rPr lang="en-US" altLang="en-US" smtClean="0"/>
              <a:pPr/>
              <a:t>‹#›</a:t>
            </a:fld>
            <a:endParaRPr lang="en-US" altLang="en-US"/>
          </a:p>
        </p:txBody>
      </p:sp>
    </p:spTree>
    <p:extLst>
      <p:ext uri="{BB962C8B-B14F-4D97-AF65-F5344CB8AC3E}">
        <p14:creationId xmlns:p14="http://schemas.microsoft.com/office/powerpoint/2010/main" val="4067638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1FB39E2-8937-4202-BC53-5439C5A0902A}" type="slidenum">
              <a:rPr lang="en-US" altLang="en-US" smtClean="0"/>
              <a:pPr/>
              <a:t>‹#›</a:t>
            </a:fld>
            <a:endParaRPr lang="en-US" altLang="en-US"/>
          </a:p>
        </p:txBody>
      </p:sp>
    </p:spTree>
    <p:extLst>
      <p:ext uri="{BB962C8B-B14F-4D97-AF65-F5344CB8AC3E}">
        <p14:creationId xmlns:p14="http://schemas.microsoft.com/office/powerpoint/2010/main" val="2660037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B4A6457E-DEED-4321-AABD-91FA1B24A914}" type="slidenum">
              <a:rPr lang="en-US" altLang="en-US" smtClean="0"/>
              <a:pPr/>
              <a:t>‹#›</a:t>
            </a:fld>
            <a:endParaRPr lang="en-US" altLang="en-US"/>
          </a:p>
        </p:txBody>
      </p:sp>
    </p:spTree>
    <p:extLst>
      <p:ext uri="{BB962C8B-B14F-4D97-AF65-F5344CB8AC3E}">
        <p14:creationId xmlns:p14="http://schemas.microsoft.com/office/powerpoint/2010/main" val="2631620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65DA6DC7-0FC3-4042-9727-28F9A552C0A0}" type="slidenum">
              <a:rPr lang="en-US" altLang="en-US" smtClean="0"/>
              <a:pPr/>
              <a:t>‹#›</a:t>
            </a:fld>
            <a:endParaRPr lang="en-US" altLang="en-US"/>
          </a:p>
        </p:txBody>
      </p:sp>
    </p:spTree>
    <p:extLst>
      <p:ext uri="{BB962C8B-B14F-4D97-AF65-F5344CB8AC3E}">
        <p14:creationId xmlns:p14="http://schemas.microsoft.com/office/powerpoint/2010/main" val="299414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E115EA18-1FE4-4E1E-B764-6A6671909B12}" type="slidenum">
              <a:rPr lang="en-US" altLang="en-US" smtClean="0"/>
              <a:pPr/>
              <a:t>‹#›</a:t>
            </a:fld>
            <a:endParaRPr lang="en-US" altLang="en-US"/>
          </a:p>
        </p:txBody>
      </p:sp>
    </p:spTree>
    <p:extLst>
      <p:ext uri="{BB962C8B-B14F-4D97-AF65-F5344CB8AC3E}">
        <p14:creationId xmlns:p14="http://schemas.microsoft.com/office/powerpoint/2010/main" val="1995225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F35E9F8F-2611-4A98-96BC-A0CF02F20834}" type="slidenum">
              <a:rPr lang="en-US" altLang="en-US" smtClean="0"/>
              <a:pPr/>
              <a:t>‹#›</a:t>
            </a:fld>
            <a:endParaRPr lang="en-US" altLang="en-US"/>
          </a:p>
        </p:txBody>
      </p:sp>
    </p:spTree>
    <p:extLst>
      <p:ext uri="{BB962C8B-B14F-4D97-AF65-F5344CB8AC3E}">
        <p14:creationId xmlns:p14="http://schemas.microsoft.com/office/powerpoint/2010/main" val="49263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A97312E2-69E7-46D1-A7C8-2DC741F0095C}" type="slidenum">
              <a:rPr lang="en-US" altLang="en-US" smtClean="0"/>
              <a:pPr/>
              <a:t>‹#›</a:t>
            </a:fld>
            <a:endParaRPr lang="en-US" altLang="en-US"/>
          </a:p>
        </p:txBody>
      </p:sp>
    </p:spTree>
    <p:extLst>
      <p:ext uri="{BB962C8B-B14F-4D97-AF65-F5344CB8AC3E}">
        <p14:creationId xmlns:p14="http://schemas.microsoft.com/office/powerpoint/2010/main" val="1518801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21">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491CF57-5294-4341-B2B8-D5423EE593BA}" type="slidenum">
              <a:rPr lang="en-US" altLang="en-US" smtClean="0"/>
              <a:pPr/>
              <a:t>‹#›</a:t>
            </a:fld>
            <a:endParaRPr lang="en-US" altLang="en-US"/>
          </a:p>
        </p:txBody>
      </p:sp>
    </p:spTree>
    <p:extLst>
      <p:ext uri="{BB962C8B-B14F-4D97-AF65-F5344CB8AC3E}">
        <p14:creationId xmlns:p14="http://schemas.microsoft.com/office/powerpoint/2010/main" val="1009014273"/>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79" r:id="rId17"/>
    <p:sldLayoutId id="2147483680" r:id="rId18"/>
    <p:sldLayoutId id="2147483681" r:id="rId19"/>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hyperlink" Target="http://www.geocities.com/CapitolHill/Senate/3616/lieber_code.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commonlaw.com/Lieber.html"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theforgotten.org/intro.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genocide1915.info/"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nchor="ctr"/>
          <a:lstStyle/>
          <a:p>
            <a:r>
              <a:rPr lang="en-US" altLang="en-US" sz="4400"/>
              <a:t>The Nuremberg Trials</a:t>
            </a:r>
          </a:p>
        </p:txBody>
      </p:sp>
      <p:sp>
        <p:nvSpPr>
          <p:cNvPr id="2051" name="Rectangle 3"/>
          <p:cNvSpPr>
            <a:spLocks noGrp="1" noChangeArrowheads="1"/>
          </p:cNvSpPr>
          <p:nvPr>
            <p:ph type="subTitle" idx="1"/>
          </p:nvPr>
        </p:nvSpPr>
        <p:spPr>
          <a:xfrm>
            <a:off x="1371600" y="3886200"/>
            <a:ext cx="6400800" cy="1752600"/>
          </a:xfrm>
        </p:spPr>
        <p:txBody>
          <a:bodyPr/>
          <a:lstStyle/>
          <a:p>
            <a:endParaRPr lang="en-US" altLang="en-US" sz="32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a:t>Who should be tried?</a:t>
            </a:r>
          </a:p>
        </p:txBody>
      </p:sp>
      <p:sp>
        <p:nvSpPr>
          <p:cNvPr id="25603" name="Rectangle 3"/>
          <p:cNvSpPr>
            <a:spLocks noGrp="1" noChangeArrowheads="1"/>
          </p:cNvSpPr>
          <p:nvPr>
            <p:ph idx="1"/>
          </p:nvPr>
        </p:nvSpPr>
        <p:spPr/>
        <p:txBody>
          <a:bodyPr/>
          <a:lstStyle/>
          <a:p>
            <a:r>
              <a:rPr lang="en-US" altLang="en-US"/>
              <a:t>The first job facing the court at Nuremberg was to decide who should be tried.</a:t>
            </a:r>
          </a:p>
          <a:p>
            <a:r>
              <a:rPr lang="en-US" altLang="en-US"/>
              <a:t>24 Nazi’s were indicted</a:t>
            </a:r>
          </a:p>
          <a:p>
            <a:r>
              <a:rPr lang="en-US" altLang="en-US"/>
              <a:t>22 stood trial</a:t>
            </a:r>
          </a:p>
          <a:p>
            <a:r>
              <a:rPr lang="en-US" altLang="en-US"/>
              <a:t>The rest were turned over to local trials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 calcmode="lin" valueType="num">
                                      <p:cBhvr additive="base">
                                        <p:cTn id="13" dur="500" fill="hold"/>
                                        <p:tgtEl>
                                          <p:spTgt spid="256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6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603">
                                            <p:txEl>
                                              <p:pRg st="2" end="2"/>
                                            </p:txEl>
                                          </p:spTgt>
                                        </p:tgtEl>
                                        <p:attrNameLst>
                                          <p:attrName>style.visibility</p:attrName>
                                        </p:attrNameLst>
                                      </p:cBhvr>
                                      <p:to>
                                        <p:strVal val="visible"/>
                                      </p:to>
                                    </p:set>
                                    <p:anim calcmode="lin" valueType="num">
                                      <p:cBhvr additive="base">
                                        <p:cTn id="19" dur="500" fill="hold"/>
                                        <p:tgtEl>
                                          <p:spTgt spid="256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56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5603">
                                            <p:txEl>
                                              <p:pRg st="3" end="3"/>
                                            </p:txEl>
                                          </p:spTgt>
                                        </p:tgtEl>
                                        <p:attrNameLst>
                                          <p:attrName>style.visibility</p:attrName>
                                        </p:attrNameLst>
                                      </p:cBhvr>
                                      <p:to>
                                        <p:strVal val="visible"/>
                                      </p:to>
                                    </p:set>
                                    <p:anim calcmode="lin" valueType="num">
                                      <p:cBhvr additive="base">
                                        <p:cTn id="25" dur="500" fill="hold"/>
                                        <p:tgtEl>
                                          <p:spTgt spid="2560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560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t>How the trials were set up</a:t>
            </a:r>
          </a:p>
        </p:txBody>
      </p:sp>
      <p:sp>
        <p:nvSpPr>
          <p:cNvPr id="22531" name="Rectangle 3"/>
          <p:cNvSpPr>
            <a:spLocks noGrp="1" noChangeArrowheads="1"/>
          </p:cNvSpPr>
          <p:nvPr>
            <p:ph idx="1"/>
          </p:nvPr>
        </p:nvSpPr>
        <p:spPr/>
        <p:txBody>
          <a:bodyPr/>
          <a:lstStyle/>
          <a:p>
            <a:r>
              <a:rPr lang="en-US" altLang="en-US"/>
              <a:t>Allies formed the International Military Tribunal (IMT) to bring the Nazi leaders to trial</a:t>
            </a:r>
          </a:p>
          <a:p>
            <a:pPr lvl="1"/>
            <a:r>
              <a:rPr lang="en-US" altLang="en-US"/>
              <a:t>Tribunal is a court of justice</a:t>
            </a:r>
          </a:p>
          <a:p>
            <a:r>
              <a:rPr lang="en-US" altLang="en-US"/>
              <a:t>The defendants were made aware of all charges, each was entitled to a lawyer and had the right to plead his own case, offering witnesses and evidence on his behalf.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22531">
                                            <p:txEl>
                                              <p:pRg st="1" end="1"/>
                                            </p:txEl>
                                          </p:spTgt>
                                        </p:tgtEl>
                                        <p:attrNameLst>
                                          <p:attrName>style.visibility</p:attrName>
                                        </p:attrNameLst>
                                      </p:cBhvr>
                                      <p:to>
                                        <p:strVal val="visible"/>
                                      </p:to>
                                    </p:set>
                                    <p:anim calcmode="lin" valueType="num">
                                      <p:cBhvr additive="base">
                                        <p:cTn id="11" dur="500" fill="hold"/>
                                        <p:tgtEl>
                                          <p:spTgt spid="2253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25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 calcmode="lin" valueType="num">
                                      <p:cBhvr additive="base">
                                        <p:cTn id="17" dur="500" fill="hold"/>
                                        <p:tgtEl>
                                          <p:spTgt spid="22531">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253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ltLang="en-US"/>
              <a:t>The Nuremberg Trials</a:t>
            </a:r>
          </a:p>
        </p:txBody>
      </p:sp>
      <p:sp>
        <p:nvSpPr>
          <p:cNvPr id="62467" name="Rectangle 3"/>
          <p:cNvSpPr>
            <a:spLocks noGrp="1" noChangeArrowheads="1"/>
          </p:cNvSpPr>
          <p:nvPr>
            <p:ph type="body" sz="half" idx="1"/>
          </p:nvPr>
        </p:nvSpPr>
        <p:spPr/>
        <p:txBody>
          <a:bodyPr/>
          <a:lstStyle/>
          <a:p>
            <a:r>
              <a:rPr lang="en-US" altLang="en-US" sz="2800"/>
              <a:t>Began Nov. 20, 1945 and lasted 10 months</a:t>
            </a:r>
          </a:p>
          <a:p>
            <a:r>
              <a:rPr lang="en-US" altLang="en-US" sz="2800"/>
              <a:t>Chief prosecutor was Robert H. Jackson, justice on United States Supreme Court</a:t>
            </a:r>
          </a:p>
          <a:p>
            <a:pPr lvl="1"/>
            <a:r>
              <a:rPr lang="en-US" altLang="en-US" sz="2400"/>
              <a:t>Opening Statement by Jackson</a:t>
            </a:r>
          </a:p>
          <a:p>
            <a:endParaRPr lang="en-US" altLang="en-US" sz="2800"/>
          </a:p>
        </p:txBody>
      </p:sp>
      <p:pic>
        <p:nvPicPr>
          <p:cNvPr id="62470" name="Picture 6" descr="C:\Documents and Settings\renken\Desktop\The Nuremberg Trials\Robert Jackson.gif"/>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419600" y="2209800"/>
            <a:ext cx="4267200" cy="2946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a:t>Statement by Jackson</a:t>
            </a:r>
          </a:p>
        </p:txBody>
      </p:sp>
      <p:sp>
        <p:nvSpPr>
          <p:cNvPr id="28675" name="Rectangle 3"/>
          <p:cNvSpPr>
            <a:spLocks noGrp="1" noChangeArrowheads="1"/>
          </p:cNvSpPr>
          <p:nvPr>
            <p:ph idx="1"/>
          </p:nvPr>
        </p:nvSpPr>
        <p:spPr/>
        <p:txBody>
          <a:bodyPr/>
          <a:lstStyle/>
          <a:p>
            <a:r>
              <a:rPr lang="en-US" altLang="en-US"/>
              <a:t>“We must never forget that the record on which we judge these defendants today is the record on which history will judge us tomorrow.  To pass these defendants a poisoned chalice is to put it to our own lips as well.”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The Prosecution</a:t>
            </a:r>
          </a:p>
        </p:txBody>
      </p:sp>
      <p:sp>
        <p:nvSpPr>
          <p:cNvPr id="29699" name="Rectangle 3"/>
          <p:cNvSpPr>
            <a:spLocks noGrp="1" noChangeArrowheads="1"/>
          </p:cNvSpPr>
          <p:nvPr>
            <p:ph idx="1"/>
          </p:nvPr>
        </p:nvSpPr>
        <p:spPr/>
        <p:txBody>
          <a:bodyPr/>
          <a:lstStyle/>
          <a:p>
            <a:r>
              <a:rPr lang="en-US" altLang="en-US"/>
              <a:t>Used the Nazi’s own records</a:t>
            </a:r>
          </a:p>
          <a:p>
            <a:r>
              <a:rPr lang="en-US" altLang="en-US"/>
              <a:t>Tried to show the Nazis planned a war and planned to conquer the world if they could</a:t>
            </a:r>
          </a:p>
          <a:p>
            <a:pPr lvl="1"/>
            <a:r>
              <a:rPr lang="en-US" altLang="en-US"/>
              <a:t>A crime against peace</a:t>
            </a:r>
          </a:p>
          <a:p>
            <a:r>
              <a:rPr lang="en-US" altLang="en-US"/>
              <a:t>A minor part of the prosecution was documents and witnesses of the Holocaust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 calcmode="lin" valueType="num">
                                      <p:cBhvr additive="base">
                                        <p:cTn id="17" dur="500" fill="hold"/>
                                        <p:tgtEl>
                                          <p:spTgt spid="2969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96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9699">
                                            <p:txEl>
                                              <p:pRg st="3" end="3"/>
                                            </p:txEl>
                                          </p:spTgt>
                                        </p:tgtEl>
                                        <p:attrNameLst>
                                          <p:attrName>style.visibility</p:attrName>
                                        </p:attrNameLst>
                                      </p:cBhvr>
                                      <p:to>
                                        <p:strVal val="visible"/>
                                      </p:to>
                                    </p:set>
                                    <p:anim calcmode="lin" valueType="num">
                                      <p:cBhvr additive="base">
                                        <p:cTn id="23" dur="500" fill="hold"/>
                                        <p:tgtEl>
                                          <p:spTgt spid="29699">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969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a:t>The Defense</a:t>
            </a:r>
          </a:p>
        </p:txBody>
      </p:sp>
      <p:sp>
        <p:nvSpPr>
          <p:cNvPr id="31747" name="Rectangle 3"/>
          <p:cNvSpPr>
            <a:spLocks noGrp="1" noChangeArrowheads="1"/>
          </p:cNvSpPr>
          <p:nvPr>
            <p:ph idx="1"/>
          </p:nvPr>
        </p:nvSpPr>
        <p:spPr/>
        <p:txBody>
          <a:bodyPr/>
          <a:lstStyle/>
          <a:p>
            <a:r>
              <a:rPr lang="en-US" altLang="en-US" dirty="0"/>
              <a:t>Too much evidence to claim the Holocaust didn’t happen</a:t>
            </a:r>
          </a:p>
          <a:p>
            <a:pPr lvl="1"/>
            <a:r>
              <a:rPr lang="en-US" altLang="en-US" dirty="0"/>
              <a:t>Had to make case on other issues</a:t>
            </a:r>
          </a:p>
          <a:p>
            <a:r>
              <a:rPr lang="en-US" altLang="en-US" dirty="0"/>
              <a:t>Said tribunal had no legal authority</a:t>
            </a:r>
          </a:p>
          <a:p>
            <a:r>
              <a:rPr lang="en-US" altLang="en-US" dirty="0">
                <a:solidFill>
                  <a:srgbClr val="FF0000"/>
                </a:solidFill>
              </a:rPr>
              <a:t>Said they were just following orders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anim calcmode="lin" valueType="num">
                                      <p:cBhvr additive="base">
                                        <p:cTn id="11" dur="500" fill="hold"/>
                                        <p:tgtEl>
                                          <p:spTgt spid="3174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17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 calcmode="lin" valueType="num">
                                      <p:cBhvr additive="base">
                                        <p:cTn id="17" dur="500" fill="hold"/>
                                        <p:tgtEl>
                                          <p:spTgt spid="3174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17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31747">
                                            <p:txEl>
                                              <p:pRg st="3" end="3"/>
                                            </p:txEl>
                                          </p:spTgt>
                                        </p:tgtEl>
                                        <p:attrNameLst>
                                          <p:attrName>style.visibility</p:attrName>
                                        </p:attrNameLst>
                                      </p:cBhvr>
                                      <p:to>
                                        <p:strVal val="visible"/>
                                      </p:to>
                                    </p:set>
                                    <p:anim calcmode="lin" valueType="num">
                                      <p:cBhvr additive="base">
                                        <p:cTn id="23" dur="500" fill="hold"/>
                                        <p:tgtEl>
                                          <p:spTgt spid="31747">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174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a:t>The Defense</a:t>
            </a:r>
          </a:p>
        </p:txBody>
      </p:sp>
      <p:sp>
        <p:nvSpPr>
          <p:cNvPr id="33795" name="Rectangle 3"/>
          <p:cNvSpPr>
            <a:spLocks noGrp="1" noChangeArrowheads="1"/>
          </p:cNvSpPr>
          <p:nvPr>
            <p:ph idx="1"/>
          </p:nvPr>
        </p:nvSpPr>
        <p:spPr/>
        <p:txBody>
          <a:bodyPr/>
          <a:lstStyle/>
          <a:p>
            <a:r>
              <a:rPr lang="en-US" altLang="en-US"/>
              <a:t>Vehemently denied responsibility for crimes against humanity</a:t>
            </a:r>
          </a:p>
          <a:p>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en-US"/>
              <a:t>The Defense</a:t>
            </a:r>
          </a:p>
        </p:txBody>
      </p:sp>
      <p:sp>
        <p:nvSpPr>
          <p:cNvPr id="35843" name="Rectangle 3"/>
          <p:cNvSpPr>
            <a:spLocks noGrp="1" noChangeArrowheads="1"/>
          </p:cNvSpPr>
          <p:nvPr>
            <p:ph idx="1"/>
          </p:nvPr>
        </p:nvSpPr>
        <p:spPr/>
        <p:txBody>
          <a:bodyPr/>
          <a:lstStyle/>
          <a:p>
            <a:r>
              <a:rPr lang="en-US" altLang="en-US"/>
              <a:t>Used the argument Fuhrer-prinzip</a:t>
            </a:r>
          </a:p>
          <a:p>
            <a:pPr lvl="1"/>
            <a:r>
              <a:rPr lang="en-US" altLang="en-US"/>
              <a:t>Nazi “leadership principal”</a:t>
            </a:r>
          </a:p>
          <a:p>
            <a:pPr lvl="1"/>
            <a:r>
              <a:rPr lang="en-US" altLang="en-US"/>
              <a:t>All orders given in Germany were Hitler’s orders and the punishment for not obeying was death.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a:t>The Nuremberg Trials</a:t>
            </a:r>
          </a:p>
        </p:txBody>
      </p:sp>
      <p:sp>
        <p:nvSpPr>
          <p:cNvPr id="6147" name="Rectangle 3"/>
          <p:cNvSpPr>
            <a:spLocks noGrp="1" noChangeArrowheads="1"/>
          </p:cNvSpPr>
          <p:nvPr>
            <p:ph idx="1"/>
          </p:nvPr>
        </p:nvSpPr>
        <p:spPr/>
        <p:txBody>
          <a:bodyPr/>
          <a:lstStyle/>
          <a:p>
            <a:r>
              <a:rPr lang="en-US" altLang="en-US"/>
              <a:t>The details of what the Nazi’s had done became vivid to the rest of the world</a:t>
            </a:r>
          </a:p>
          <a:p>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ltLang="en-US"/>
              <a:t>Sentences</a:t>
            </a:r>
          </a:p>
        </p:txBody>
      </p:sp>
      <p:sp>
        <p:nvSpPr>
          <p:cNvPr id="64515" name="Rectangle 3"/>
          <p:cNvSpPr>
            <a:spLocks noGrp="1" noChangeArrowheads="1"/>
          </p:cNvSpPr>
          <p:nvPr>
            <p:ph type="body" sz="half" idx="1"/>
          </p:nvPr>
        </p:nvSpPr>
        <p:spPr/>
        <p:txBody>
          <a:bodyPr/>
          <a:lstStyle/>
          <a:p>
            <a:r>
              <a:rPr lang="en-US" altLang="en-US" sz="2800"/>
              <a:t>Martin Bormann</a:t>
            </a:r>
          </a:p>
          <a:p>
            <a:pPr lvl="1"/>
            <a:r>
              <a:rPr lang="en-US" altLang="en-US" sz="2400"/>
              <a:t>Hitler’s secretary, was tried in absentia, never captured, sentenced to die</a:t>
            </a:r>
          </a:p>
          <a:p>
            <a:pPr>
              <a:buFontTx/>
              <a:buNone/>
            </a:pPr>
            <a:endParaRPr lang="en-US" altLang="en-US" sz="2800"/>
          </a:p>
          <a:p>
            <a:endParaRPr lang="en-US" altLang="en-US" sz="2800"/>
          </a:p>
        </p:txBody>
      </p:sp>
      <p:pic>
        <p:nvPicPr>
          <p:cNvPr id="64518" name="Picture 6" descr="C:\Documents and Settings\renken\Desktop\The Nuremberg Trials\defendants.gif"/>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4648200" y="2209800"/>
            <a:ext cx="3810000" cy="30670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a:t>The Allies and the Trials</a:t>
            </a:r>
          </a:p>
        </p:txBody>
      </p:sp>
      <p:sp>
        <p:nvSpPr>
          <p:cNvPr id="9219" name="Rectangle 3"/>
          <p:cNvSpPr>
            <a:spLocks noGrp="1" noChangeArrowheads="1"/>
          </p:cNvSpPr>
          <p:nvPr>
            <p:ph idx="1"/>
          </p:nvPr>
        </p:nvSpPr>
        <p:spPr/>
        <p:txBody>
          <a:bodyPr/>
          <a:lstStyle/>
          <a:p>
            <a:r>
              <a:rPr lang="en-US" altLang="en-US"/>
              <a:t>Winston Churchill did not want a trial</a:t>
            </a:r>
          </a:p>
          <a:p>
            <a:pPr lvl="1"/>
            <a:r>
              <a:rPr lang="en-US" altLang="en-US"/>
              <a:t>Thought all should be hung</a:t>
            </a:r>
          </a:p>
          <a:p>
            <a:r>
              <a:rPr lang="en-US" altLang="en-US"/>
              <a:t>Americans and Russians wanted a trial</a:t>
            </a:r>
          </a:p>
          <a:p>
            <a:r>
              <a:rPr lang="en-US" altLang="en-US"/>
              <a:t>How do you try people for the murder of millions of people that had been made “legal” under Hitler?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anim calcmode="lin" valueType="num">
                                      <p:cBhvr additive="base">
                                        <p:cTn id="11" dur="500" fill="hold"/>
                                        <p:tgtEl>
                                          <p:spTgt spid="921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92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 calcmode="lin" valueType="num">
                                      <p:cBhvr additive="base">
                                        <p:cTn id="17" dur="500" fill="hold"/>
                                        <p:tgtEl>
                                          <p:spTgt spid="921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2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9219">
                                            <p:txEl>
                                              <p:pRg st="3" end="3"/>
                                            </p:txEl>
                                          </p:spTgt>
                                        </p:tgtEl>
                                        <p:attrNameLst>
                                          <p:attrName>style.visibility</p:attrName>
                                        </p:attrNameLst>
                                      </p:cBhvr>
                                      <p:to>
                                        <p:strVal val="visible"/>
                                      </p:to>
                                    </p:set>
                                    <p:anim calcmode="lin" valueType="num">
                                      <p:cBhvr additive="base">
                                        <p:cTn id="23" dur="500" fill="hold"/>
                                        <p:tgtEl>
                                          <p:spTgt spid="9219">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921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a:t>Sentences</a:t>
            </a:r>
          </a:p>
        </p:txBody>
      </p:sp>
      <p:sp>
        <p:nvSpPr>
          <p:cNvPr id="27651" name="Rectangle 3"/>
          <p:cNvSpPr>
            <a:spLocks noGrp="1" noChangeArrowheads="1"/>
          </p:cNvSpPr>
          <p:nvPr>
            <p:ph idx="1"/>
          </p:nvPr>
        </p:nvSpPr>
        <p:spPr/>
        <p:txBody>
          <a:bodyPr/>
          <a:lstStyle/>
          <a:p>
            <a:r>
              <a:rPr lang="en-US" altLang="en-US"/>
              <a:t>Hermann Goering- </a:t>
            </a:r>
          </a:p>
          <a:p>
            <a:pPr lvl="1"/>
            <a:r>
              <a:rPr lang="en-US" altLang="en-US"/>
              <a:t>Highest ranking official, 2</a:t>
            </a:r>
            <a:r>
              <a:rPr lang="en-US" altLang="en-US" baseline="30000"/>
              <a:t>nd</a:t>
            </a:r>
            <a:r>
              <a:rPr lang="en-US" altLang="en-US"/>
              <a:t> to Hitler</a:t>
            </a:r>
          </a:p>
          <a:p>
            <a:pPr lvl="1"/>
            <a:r>
              <a:rPr lang="en-US" altLang="en-US"/>
              <a:t>Commanded the Luftwaffe</a:t>
            </a:r>
          </a:p>
          <a:p>
            <a:pPr lvl="1"/>
            <a:r>
              <a:rPr lang="en-US" altLang="en-US"/>
              <a:t>Set up the Gestapo</a:t>
            </a:r>
          </a:p>
          <a:p>
            <a:pPr lvl="1"/>
            <a:r>
              <a:rPr lang="en-US" altLang="en-US"/>
              <a:t>Sentenced to death, but took poison hours before he was to be hung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en-US"/>
              <a:t>Sentences</a:t>
            </a:r>
          </a:p>
        </p:txBody>
      </p:sp>
      <p:sp>
        <p:nvSpPr>
          <p:cNvPr id="39939" name="Rectangle 3"/>
          <p:cNvSpPr>
            <a:spLocks noGrp="1" noChangeArrowheads="1"/>
          </p:cNvSpPr>
          <p:nvPr>
            <p:ph idx="1"/>
          </p:nvPr>
        </p:nvSpPr>
        <p:spPr/>
        <p:txBody>
          <a:bodyPr/>
          <a:lstStyle/>
          <a:p>
            <a:r>
              <a:rPr lang="en-US" altLang="en-US"/>
              <a:t>Jochaim von Ribbentrop</a:t>
            </a:r>
          </a:p>
          <a:p>
            <a:pPr lvl="1"/>
            <a:r>
              <a:rPr lang="en-US" altLang="en-US"/>
              <a:t>Hitler’s foreign minister</a:t>
            </a:r>
          </a:p>
          <a:p>
            <a:pPr lvl="1"/>
            <a:r>
              <a:rPr lang="en-US" altLang="en-US"/>
              <a:t>Deported Jews from occupied countries “to the East”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026"/>
          <p:cNvSpPr>
            <a:spLocks noGrp="1" noChangeArrowheads="1"/>
          </p:cNvSpPr>
          <p:nvPr>
            <p:ph type="title"/>
          </p:nvPr>
        </p:nvSpPr>
        <p:spPr/>
        <p:txBody>
          <a:bodyPr/>
          <a:lstStyle/>
          <a:p>
            <a:r>
              <a:rPr lang="en-US" altLang="en-US"/>
              <a:t>Sentences</a:t>
            </a:r>
          </a:p>
        </p:txBody>
      </p:sp>
      <p:pic>
        <p:nvPicPr>
          <p:cNvPr id="63494" name="Picture 1030" descr="C:\Documents and Settings\renken\Desktop\The Nuremberg Trials\Julius Streicher.gif"/>
          <p:cNvPicPr>
            <a:picLocks noGrp="1" noChangeAspect="1" noChangeArrowheads="1"/>
          </p:cNvPicPr>
          <p:nvPr>
            <p:ph type="clipArt" sz="half" idx="1"/>
          </p:nvPr>
        </p:nvPicPr>
        <p:blipFill>
          <a:blip r:embed="rId3">
            <a:extLst>
              <a:ext uri="{28A0092B-C50C-407E-A947-70E740481C1C}">
                <a14:useLocalDpi xmlns:a14="http://schemas.microsoft.com/office/drawing/2010/main" val="0"/>
              </a:ext>
            </a:extLst>
          </a:blip>
          <a:stretch>
            <a:fillRect/>
          </a:stretch>
        </p:blipFill>
        <p:spPr>
          <a:xfrm>
            <a:off x="2247900" y="3562350"/>
            <a:ext cx="685800" cy="9525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3492" name="Rectangle 1028"/>
          <p:cNvSpPr>
            <a:spLocks noGrp="1" noChangeArrowheads="1"/>
          </p:cNvSpPr>
          <p:nvPr>
            <p:ph type="body" sz="half" idx="2"/>
          </p:nvPr>
        </p:nvSpPr>
        <p:spPr/>
        <p:txBody>
          <a:bodyPr/>
          <a:lstStyle/>
          <a:p>
            <a:r>
              <a:rPr lang="en-US" altLang="en-US" sz="2800"/>
              <a:t>Julius Streicher</a:t>
            </a:r>
          </a:p>
          <a:p>
            <a:pPr lvl="1"/>
            <a:r>
              <a:rPr lang="en-US" altLang="en-US" sz="2400"/>
              <a:t>Published Der Stuermer, an antisemitic newspaper</a:t>
            </a:r>
          </a:p>
          <a:p>
            <a:pPr lvl="1"/>
            <a:r>
              <a:rPr lang="en-US" altLang="en-US" sz="2400"/>
              <a:t>Found guilty of “inciting the population to abuse, maltreat, and slay their fellow citizens.”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1026"/>
          <p:cNvSpPr>
            <a:spLocks noGrp="1" noChangeArrowheads="1"/>
          </p:cNvSpPr>
          <p:nvPr>
            <p:ph type="title"/>
          </p:nvPr>
        </p:nvSpPr>
        <p:spPr/>
        <p:txBody>
          <a:bodyPr/>
          <a:lstStyle/>
          <a:p>
            <a:r>
              <a:rPr lang="en-US" altLang="en-US"/>
              <a:t>Later Trials</a:t>
            </a:r>
          </a:p>
        </p:txBody>
      </p:sp>
      <p:sp>
        <p:nvSpPr>
          <p:cNvPr id="45059" name="Rectangle 1027"/>
          <p:cNvSpPr>
            <a:spLocks noGrp="1" noChangeArrowheads="1"/>
          </p:cNvSpPr>
          <p:nvPr>
            <p:ph idx="1"/>
          </p:nvPr>
        </p:nvSpPr>
        <p:spPr/>
        <p:txBody>
          <a:bodyPr/>
          <a:lstStyle/>
          <a:p>
            <a:pPr>
              <a:lnSpc>
                <a:spcPct val="90000"/>
              </a:lnSpc>
            </a:pPr>
            <a:r>
              <a:rPr lang="en-US" altLang="en-US"/>
              <a:t>The first Nuremberg Trials were followed by a dozen others.</a:t>
            </a:r>
          </a:p>
          <a:p>
            <a:pPr>
              <a:lnSpc>
                <a:spcPct val="90000"/>
              </a:lnSpc>
            </a:pPr>
            <a:r>
              <a:rPr lang="en-US" altLang="en-US"/>
              <a:t>Those accused</a:t>
            </a:r>
          </a:p>
          <a:p>
            <a:pPr lvl="1">
              <a:lnSpc>
                <a:spcPct val="90000"/>
              </a:lnSpc>
            </a:pPr>
            <a:r>
              <a:rPr lang="en-US" altLang="en-US"/>
              <a:t>Military leaders</a:t>
            </a:r>
          </a:p>
          <a:p>
            <a:pPr lvl="1">
              <a:lnSpc>
                <a:spcPct val="90000"/>
              </a:lnSpc>
            </a:pPr>
            <a:r>
              <a:rPr lang="en-US" altLang="en-US"/>
              <a:t>High-ranking SS and police officers</a:t>
            </a:r>
          </a:p>
          <a:p>
            <a:pPr lvl="1">
              <a:lnSpc>
                <a:spcPct val="90000"/>
              </a:lnSpc>
            </a:pPr>
            <a:r>
              <a:rPr lang="en-US" altLang="en-US"/>
              <a:t>Doctors who performed selections and medical experiments</a:t>
            </a:r>
          </a:p>
          <a:p>
            <a:pPr lvl="1">
              <a:lnSpc>
                <a:spcPct val="90000"/>
              </a:lnSpc>
            </a:pPr>
            <a:r>
              <a:rPr lang="en-US" altLang="en-US"/>
              <a:t>Businessmen who used slave labor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9">
                                            <p:txEl>
                                              <p:pRg st="1" end="1"/>
                                            </p:txEl>
                                          </p:spTgt>
                                        </p:tgtEl>
                                        <p:attrNameLst>
                                          <p:attrName>style.visibility</p:attrName>
                                        </p:attrNameLst>
                                      </p:cBhvr>
                                      <p:to>
                                        <p:strVal val="visible"/>
                                      </p:to>
                                    </p:set>
                                    <p:anim calcmode="lin" valueType="num">
                                      <p:cBhvr additive="base">
                                        <p:cTn id="13" dur="500" fill="hold"/>
                                        <p:tgtEl>
                                          <p:spTgt spid="450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059">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45059">
                                            <p:txEl>
                                              <p:pRg st="2" end="2"/>
                                            </p:txEl>
                                          </p:spTgt>
                                        </p:tgtEl>
                                        <p:attrNameLst>
                                          <p:attrName>style.visibility</p:attrName>
                                        </p:attrNameLst>
                                      </p:cBhvr>
                                      <p:to>
                                        <p:strVal val="visible"/>
                                      </p:to>
                                    </p:set>
                                    <p:anim calcmode="lin" valueType="num">
                                      <p:cBhvr additive="base">
                                        <p:cTn id="17" dur="500" fill="hold"/>
                                        <p:tgtEl>
                                          <p:spTgt spid="4505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5059">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45059">
                                            <p:txEl>
                                              <p:pRg st="3" end="3"/>
                                            </p:txEl>
                                          </p:spTgt>
                                        </p:tgtEl>
                                        <p:attrNameLst>
                                          <p:attrName>style.visibility</p:attrName>
                                        </p:attrNameLst>
                                      </p:cBhvr>
                                      <p:to>
                                        <p:strVal val="visible"/>
                                      </p:to>
                                    </p:set>
                                    <p:anim calcmode="lin" valueType="num">
                                      <p:cBhvr additive="base">
                                        <p:cTn id="21" dur="500" fill="hold"/>
                                        <p:tgtEl>
                                          <p:spTgt spid="4505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45059">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45059">
                                            <p:txEl>
                                              <p:pRg st="4" end="4"/>
                                            </p:txEl>
                                          </p:spTgt>
                                        </p:tgtEl>
                                        <p:attrNameLst>
                                          <p:attrName>style.visibility</p:attrName>
                                        </p:attrNameLst>
                                      </p:cBhvr>
                                      <p:to>
                                        <p:strVal val="visible"/>
                                      </p:to>
                                    </p:set>
                                    <p:anim calcmode="lin" valueType="num">
                                      <p:cBhvr additive="base">
                                        <p:cTn id="25" dur="500" fill="hold"/>
                                        <p:tgtEl>
                                          <p:spTgt spid="4505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059">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45059">
                                            <p:txEl>
                                              <p:pRg st="5" end="5"/>
                                            </p:txEl>
                                          </p:spTgt>
                                        </p:tgtEl>
                                        <p:attrNameLst>
                                          <p:attrName>style.visibility</p:attrName>
                                        </p:attrNameLst>
                                      </p:cBhvr>
                                      <p:to>
                                        <p:strVal val="visible"/>
                                      </p:to>
                                    </p:set>
                                    <p:anim calcmode="lin" valueType="num">
                                      <p:cBhvr additive="base">
                                        <p:cTn id="29" dur="500" fill="hold"/>
                                        <p:tgtEl>
                                          <p:spTgt spid="45059">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4505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a:t>Later Trials</a:t>
            </a:r>
          </a:p>
        </p:txBody>
      </p:sp>
      <p:sp>
        <p:nvSpPr>
          <p:cNvPr id="47107" name="Rectangle 3"/>
          <p:cNvSpPr>
            <a:spLocks noGrp="1" noChangeArrowheads="1"/>
          </p:cNvSpPr>
          <p:nvPr>
            <p:ph idx="1"/>
          </p:nvPr>
        </p:nvSpPr>
        <p:spPr/>
        <p:txBody>
          <a:bodyPr/>
          <a:lstStyle/>
          <a:p>
            <a:r>
              <a:rPr lang="en-US" altLang="en-US"/>
              <a:t>The Allies extradited many Nazis to nations once occupied by Germany</a:t>
            </a:r>
          </a:p>
          <a:p>
            <a:r>
              <a:rPr lang="en-US" altLang="en-US"/>
              <a:t>Norwegians convicted Prime Minister Vidkun Quisling</a:t>
            </a:r>
          </a:p>
          <a:p>
            <a:r>
              <a:rPr lang="en-US" altLang="en-US"/>
              <a:t>French convicted Henri-Philippe Petain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 calcmode="lin" valueType="num">
                                      <p:cBhvr additive="base">
                                        <p:cTn id="7" dur="500" fill="hold"/>
                                        <p:tgtEl>
                                          <p:spTgt spid="471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1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7">
                                            <p:txEl>
                                              <p:pRg st="1" end="1"/>
                                            </p:txEl>
                                          </p:spTgt>
                                        </p:tgtEl>
                                        <p:attrNameLst>
                                          <p:attrName>style.visibility</p:attrName>
                                        </p:attrNameLst>
                                      </p:cBhvr>
                                      <p:to>
                                        <p:strVal val="visible"/>
                                      </p:to>
                                    </p:set>
                                    <p:anim calcmode="lin" valueType="num">
                                      <p:cBhvr additive="base">
                                        <p:cTn id="13" dur="500" fill="hold"/>
                                        <p:tgtEl>
                                          <p:spTgt spid="471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1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7">
                                            <p:txEl>
                                              <p:pRg st="2" end="2"/>
                                            </p:txEl>
                                          </p:spTgt>
                                        </p:tgtEl>
                                        <p:attrNameLst>
                                          <p:attrName>style.visibility</p:attrName>
                                        </p:attrNameLst>
                                      </p:cBhvr>
                                      <p:to>
                                        <p:strVal val="visible"/>
                                      </p:to>
                                    </p:set>
                                    <p:anim calcmode="lin" valueType="num">
                                      <p:cBhvr additive="base">
                                        <p:cTn id="19" dur="500" fill="hold"/>
                                        <p:tgtEl>
                                          <p:spTgt spid="471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10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a:t>Later Trials</a:t>
            </a:r>
          </a:p>
        </p:txBody>
      </p:sp>
      <p:sp>
        <p:nvSpPr>
          <p:cNvPr id="43011" name="Rectangle 3"/>
          <p:cNvSpPr>
            <a:spLocks noGrp="1" noChangeArrowheads="1"/>
          </p:cNvSpPr>
          <p:nvPr>
            <p:ph idx="1"/>
          </p:nvPr>
        </p:nvSpPr>
        <p:spPr/>
        <p:txBody>
          <a:bodyPr/>
          <a:lstStyle/>
          <a:p>
            <a:r>
              <a:rPr lang="en-US" altLang="en-US"/>
              <a:t>Rudolf Hess</a:t>
            </a:r>
          </a:p>
          <a:p>
            <a:pPr lvl="1"/>
            <a:r>
              <a:rPr lang="en-US" altLang="en-US"/>
              <a:t>Tried by the Poles and the Czechs</a:t>
            </a:r>
          </a:p>
          <a:p>
            <a:pPr lvl="1"/>
            <a:r>
              <a:rPr lang="en-US" altLang="en-US"/>
              <a:t>Was the Commandant at Auschwitz</a:t>
            </a:r>
          </a:p>
          <a:p>
            <a:pPr lvl="1"/>
            <a:r>
              <a:rPr lang="en-US" altLang="en-US"/>
              <a:t>Sentenced to life in prison</a:t>
            </a:r>
          </a:p>
          <a:p>
            <a:pPr lvl="1">
              <a:buFontTx/>
              <a:buNone/>
            </a:pPr>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en-US"/>
              <a:t>Results of the Nuremberg Trials</a:t>
            </a:r>
          </a:p>
        </p:txBody>
      </p:sp>
      <p:sp>
        <p:nvSpPr>
          <p:cNvPr id="50179" name="Rectangle 3"/>
          <p:cNvSpPr>
            <a:spLocks noGrp="1" noChangeArrowheads="1"/>
          </p:cNvSpPr>
          <p:nvPr>
            <p:ph idx="1"/>
          </p:nvPr>
        </p:nvSpPr>
        <p:spPr/>
        <p:txBody>
          <a:bodyPr/>
          <a:lstStyle/>
          <a:p>
            <a:r>
              <a:rPr lang="en-US" altLang="en-US"/>
              <a:t>Told the world in great detail about the Holocaust</a:t>
            </a:r>
          </a:p>
          <a:p>
            <a:r>
              <a:rPr lang="en-US" altLang="en-US"/>
              <a:t>Established the principle that individuals can’t escape responsibility for their actions by saying they were following orders</a:t>
            </a:r>
          </a:p>
          <a:p>
            <a:r>
              <a:rPr lang="en-US" altLang="en-US"/>
              <a:t>Set the standards for judging the actions of nations in the future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 calcmode="lin" valueType="num">
                                      <p:cBhvr additive="base">
                                        <p:cTn id="7" dur="500" fill="hold"/>
                                        <p:tgtEl>
                                          <p:spTgt spid="501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01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0179">
                                            <p:txEl>
                                              <p:pRg st="1" end="1"/>
                                            </p:txEl>
                                          </p:spTgt>
                                        </p:tgtEl>
                                        <p:attrNameLst>
                                          <p:attrName>style.visibility</p:attrName>
                                        </p:attrNameLst>
                                      </p:cBhvr>
                                      <p:to>
                                        <p:strVal val="visible"/>
                                      </p:to>
                                    </p:set>
                                    <p:anim calcmode="lin" valueType="num">
                                      <p:cBhvr additive="base">
                                        <p:cTn id="13" dur="500" fill="hold"/>
                                        <p:tgtEl>
                                          <p:spTgt spid="501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01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0179">
                                            <p:txEl>
                                              <p:pRg st="2" end="2"/>
                                            </p:txEl>
                                          </p:spTgt>
                                        </p:tgtEl>
                                        <p:attrNameLst>
                                          <p:attrName>style.visibility</p:attrName>
                                        </p:attrNameLst>
                                      </p:cBhvr>
                                      <p:to>
                                        <p:strVal val="visible"/>
                                      </p:to>
                                    </p:set>
                                    <p:anim calcmode="lin" valueType="num">
                                      <p:cBhvr additive="base">
                                        <p:cTn id="19" dur="500" fill="hold"/>
                                        <p:tgtEl>
                                          <p:spTgt spid="501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017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en-US"/>
              <a:t>Adolf Eichmann Trial</a:t>
            </a:r>
          </a:p>
        </p:txBody>
      </p:sp>
      <p:sp>
        <p:nvSpPr>
          <p:cNvPr id="51203" name="Rectangle 3"/>
          <p:cNvSpPr>
            <a:spLocks noGrp="1" noChangeArrowheads="1"/>
          </p:cNvSpPr>
          <p:nvPr>
            <p:ph idx="1"/>
          </p:nvPr>
        </p:nvSpPr>
        <p:spPr/>
        <p:txBody>
          <a:bodyPr/>
          <a:lstStyle/>
          <a:p>
            <a:r>
              <a:rPr lang="en-US" altLang="en-US"/>
              <a:t>Some high ranking Nazis escaped from the Allies</a:t>
            </a:r>
          </a:p>
          <a:p>
            <a:pPr lvl="1"/>
            <a:r>
              <a:rPr lang="en-US" altLang="en-US"/>
              <a:t>One was Adolf Eichman</a:t>
            </a:r>
          </a:p>
          <a:p>
            <a:r>
              <a:rPr lang="en-US" altLang="en-US"/>
              <a:t>Did more than any other Nazi to persecute Jews</a:t>
            </a:r>
          </a:p>
          <a:p>
            <a:r>
              <a:rPr lang="en-US" altLang="en-US"/>
              <a:t>Was in charge of deporting Jews from all over Europe to death camps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500" fill="hold"/>
                                        <p:tgtEl>
                                          <p:spTgt spid="512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0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51203">
                                            <p:txEl>
                                              <p:pRg st="1" end="1"/>
                                            </p:txEl>
                                          </p:spTgt>
                                        </p:tgtEl>
                                        <p:attrNameLst>
                                          <p:attrName>style.visibility</p:attrName>
                                        </p:attrNameLst>
                                      </p:cBhvr>
                                      <p:to>
                                        <p:strVal val="visible"/>
                                      </p:to>
                                    </p:set>
                                    <p:anim calcmode="lin" valueType="num">
                                      <p:cBhvr additive="base">
                                        <p:cTn id="11" dur="500" fill="hold"/>
                                        <p:tgtEl>
                                          <p:spTgt spid="5120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512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1203">
                                            <p:txEl>
                                              <p:pRg st="2" end="2"/>
                                            </p:txEl>
                                          </p:spTgt>
                                        </p:tgtEl>
                                        <p:attrNameLst>
                                          <p:attrName>style.visibility</p:attrName>
                                        </p:attrNameLst>
                                      </p:cBhvr>
                                      <p:to>
                                        <p:strVal val="visible"/>
                                      </p:to>
                                    </p:set>
                                    <p:anim calcmode="lin" valueType="num">
                                      <p:cBhvr additive="base">
                                        <p:cTn id="17" dur="500" fill="hold"/>
                                        <p:tgtEl>
                                          <p:spTgt spid="5120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12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51203">
                                            <p:txEl>
                                              <p:pRg st="3" end="3"/>
                                            </p:txEl>
                                          </p:spTgt>
                                        </p:tgtEl>
                                        <p:attrNameLst>
                                          <p:attrName>style.visibility</p:attrName>
                                        </p:attrNameLst>
                                      </p:cBhvr>
                                      <p:to>
                                        <p:strVal val="visible"/>
                                      </p:to>
                                    </p:set>
                                    <p:anim calcmode="lin" valueType="num">
                                      <p:cBhvr additive="base">
                                        <p:cTn id="23" dur="500" fill="hold"/>
                                        <p:tgtEl>
                                          <p:spTgt spid="51203">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5120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en-US"/>
              <a:t>Tracking Down Eichmann</a:t>
            </a:r>
          </a:p>
        </p:txBody>
      </p:sp>
      <p:sp>
        <p:nvSpPr>
          <p:cNvPr id="53251" name="Rectangle 3"/>
          <p:cNvSpPr>
            <a:spLocks noGrp="1" noChangeArrowheads="1"/>
          </p:cNvSpPr>
          <p:nvPr>
            <p:ph idx="1"/>
          </p:nvPr>
        </p:nvSpPr>
        <p:spPr/>
        <p:txBody>
          <a:bodyPr/>
          <a:lstStyle/>
          <a:p>
            <a:r>
              <a:rPr lang="en-US" altLang="en-US"/>
              <a:t>Simon Wiesenthal, a Holocaust survivor, was instrumental in tracking Eichmann to Argentina</a:t>
            </a:r>
          </a:p>
          <a:p>
            <a:r>
              <a:rPr lang="en-US" altLang="en-US"/>
              <a:t>Found in 1949, but by then, most countries had lost interest and would not extradite Nazis</a:t>
            </a:r>
          </a:p>
          <a:p>
            <a:pPr lvl="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en-US"/>
              <a:t>The Trial of Adolf Eichmann</a:t>
            </a:r>
          </a:p>
        </p:txBody>
      </p:sp>
      <p:sp>
        <p:nvSpPr>
          <p:cNvPr id="65539" name="Rectangle 3"/>
          <p:cNvSpPr>
            <a:spLocks noGrp="1" noChangeArrowheads="1"/>
          </p:cNvSpPr>
          <p:nvPr>
            <p:ph type="body" sz="half" idx="1"/>
          </p:nvPr>
        </p:nvSpPr>
        <p:spPr/>
        <p:txBody>
          <a:bodyPr/>
          <a:lstStyle/>
          <a:p>
            <a:pPr>
              <a:lnSpc>
                <a:spcPct val="90000"/>
              </a:lnSpc>
            </a:pPr>
            <a:r>
              <a:rPr lang="en-US" altLang="en-US" sz="2800"/>
              <a:t>April 11, 1961 Eichmann walks into a courtroom in Jerusalem, Isreal</a:t>
            </a:r>
          </a:p>
          <a:p>
            <a:pPr lvl="1">
              <a:lnSpc>
                <a:spcPct val="90000"/>
              </a:lnSpc>
            </a:pPr>
            <a:r>
              <a:rPr lang="en-US" altLang="en-US" sz="2400"/>
              <a:t>Put in bulletproof glass booth, for his protection</a:t>
            </a:r>
          </a:p>
          <a:p>
            <a:pPr>
              <a:lnSpc>
                <a:spcPct val="90000"/>
              </a:lnSpc>
            </a:pPr>
            <a:r>
              <a:rPr lang="en-US" altLang="en-US" sz="2800"/>
              <a:t>Main focus was crimes against the Jewish people</a:t>
            </a:r>
          </a:p>
          <a:p>
            <a:pPr>
              <a:lnSpc>
                <a:spcPct val="90000"/>
              </a:lnSpc>
            </a:pPr>
            <a:endParaRPr lang="en-US" altLang="en-US" sz="2800"/>
          </a:p>
        </p:txBody>
      </p:sp>
      <p:pic>
        <p:nvPicPr>
          <p:cNvPr id="65542" name="Picture 6" descr="C:\Documents and Settings\renken\Desktop\The Nuremberg Trials\Eichman trial.jpg"/>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tretch>
            <a:fillRect/>
          </a:stretch>
        </p:blipFill>
        <p:spPr>
          <a:xfrm>
            <a:off x="5943600" y="3575050"/>
            <a:ext cx="1219200" cy="927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br>
              <a:rPr lang="en-US" altLang="en-US"/>
            </a:br>
            <a:r>
              <a:rPr lang="en-US" altLang="en-US"/>
              <a:t>The Lieber Code </a:t>
            </a:r>
          </a:p>
        </p:txBody>
      </p:sp>
      <p:sp>
        <p:nvSpPr>
          <p:cNvPr id="11267" name="Rectangle 3"/>
          <p:cNvSpPr>
            <a:spLocks noGrp="1" noChangeArrowheads="1"/>
          </p:cNvSpPr>
          <p:nvPr>
            <p:ph idx="1"/>
          </p:nvPr>
        </p:nvSpPr>
        <p:spPr/>
        <p:txBody>
          <a:bodyPr/>
          <a:lstStyle/>
          <a:p>
            <a:r>
              <a:rPr lang="en-US" altLang="en-US"/>
              <a:t>Compiled by Frances Lieber and given to American soldiers during  the Civil War</a:t>
            </a:r>
          </a:p>
          <a:p>
            <a:pPr lvl="1"/>
            <a:r>
              <a:rPr lang="en-US" altLang="en-US"/>
              <a:t>It detailed how civilians, prisoners of war, and spied were to be treated</a:t>
            </a:r>
          </a:p>
          <a:p>
            <a:pPr lvl="1"/>
            <a:r>
              <a:rPr lang="en-US" altLang="en-US"/>
              <a:t>Other nations, including Britain, France, and Germany prepared similar manuals</a:t>
            </a:r>
          </a:p>
          <a:p>
            <a:pPr lvl="1"/>
            <a:r>
              <a:rPr lang="en-US" altLang="en-US">
                <a:hlinkClick r:id="rId3"/>
              </a:rPr>
              <a:t>View the code</a:t>
            </a:r>
            <a:endParaRPr lang="en-US" altLang="en-US"/>
          </a:p>
          <a:p>
            <a:pPr lvl="1"/>
            <a:r>
              <a:rPr lang="en-US" altLang="en-US">
                <a:hlinkClick r:id="rId4"/>
              </a:rPr>
              <a:t>See important parts of the code</a:t>
            </a:r>
            <a:endParaRPr lang="en-US" altLang="en-US"/>
          </a:p>
          <a:p>
            <a:pPr lvl="1"/>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en-US"/>
              <a:t>Eichmann’s Defense</a:t>
            </a:r>
          </a:p>
        </p:txBody>
      </p:sp>
      <p:sp>
        <p:nvSpPr>
          <p:cNvPr id="57347" name="Rectangle 3"/>
          <p:cNvSpPr>
            <a:spLocks noGrp="1" noChangeArrowheads="1"/>
          </p:cNvSpPr>
          <p:nvPr>
            <p:ph idx="1"/>
          </p:nvPr>
        </p:nvSpPr>
        <p:spPr/>
        <p:txBody>
          <a:bodyPr/>
          <a:lstStyle/>
          <a:p>
            <a:r>
              <a:rPr lang="en-US" altLang="en-US"/>
              <a:t>His main defense was “just following orders”</a:t>
            </a:r>
          </a:p>
          <a:p>
            <a:r>
              <a:rPr lang="en-US" altLang="en-US"/>
              <a:t>He also lied about how much authority he had, what he knew, and what he did.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en-US"/>
              <a:t>Eichmann’s sentence</a:t>
            </a:r>
          </a:p>
        </p:txBody>
      </p:sp>
      <p:sp>
        <p:nvSpPr>
          <p:cNvPr id="59395" name="Rectangle 3"/>
          <p:cNvSpPr>
            <a:spLocks noGrp="1" noChangeArrowheads="1"/>
          </p:cNvSpPr>
          <p:nvPr>
            <p:ph idx="1"/>
          </p:nvPr>
        </p:nvSpPr>
        <p:spPr/>
        <p:txBody>
          <a:bodyPr/>
          <a:lstStyle/>
          <a:p>
            <a:r>
              <a:rPr lang="en-US" altLang="en-US"/>
              <a:t>Was sentenced to death</a:t>
            </a:r>
          </a:p>
          <a:p>
            <a:r>
              <a:rPr lang="en-US" altLang="en-US"/>
              <a:t>He is the only person executed by the State of Israel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500" fill="hold"/>
                                        <p:tgtEl>
                                          <p:spTgt spid="593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93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a:t>Effect of Eichmann Trial</a:t>
            </a:r>
          </a:p>
        </p:txBody>
      </p:sp>
      <p:sp>
        <p:nvSpPr>
          <p:cNvPr id="61443" name="Rectangle 3"/>
          <p:cNvSpPr>
            <a:spLocks noGrp="1" noChangeArrowheads="1"/>
          </p:cNvSpPr>
          <p:nvPr>
            <p:ph idx="1"/>
          </p:nvPr>
        </p:nvSpPr>
        <p:spPr/>
        <p:txBody>
          <a:bodyPr/>
          <a:lstStyle/>
          <a:p>
            <a:r>
              <a:rPr lang="en-US" altLang="en-US"/>
              <a:t>More Holocaust survivors came forward to tell their stories</a:t>
            </a:r>
          </a:p>
          <a:p>
            <a:r>
              <a:rPr lang="en-US" altLang="en-US"/>
              <a:t>More scholars studied the Holocaust</a:t>
            </a:r>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 calcmode="lin" valueType="num">
                                      <p:cBhvr additive="base">
                                        <p:cTn id="7" dur="500" fill="hold"/>
                                        <p:tgtEl>
                                          <p:spTgt spid="614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43">
                                            <p:txEl>
                                              <p:pRg st="1" end="1"/>
                                            </p:txEl>
                                          </p:spTgt>
                                        </p:tgtEl>
                                        <p:attrNameLst>
                                          <p:attrName>style.visibility</p:attrName>
                                        </p:attrNameLst>
                                      </p:cBhvr>
                                      <p:to>
                                        <p:strVal val="visible"/>
                                      </p:to>
                                    </p:set>
                                    <p:anim calcmode="lin" valueType="num">
                                      <p:cBhvr additive="base">
                                        <p:cTn id="13" dur="500" fill="hold"/>
                                        <p:tgtEl>
                                          <p:spTgt spid="614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4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ltLang="en-US"/>
              <a:t>“Nazi Hunters”</a:t>
            </a:r>
          </a:p>
        </p:txBody>
      </p:sp>
      <p:sp>
        <p:nvSpPr>
          <p:cNvPr id="68611" name="Rectangle 3"/>
          <p:cNvSpPr>
            <a:spLocks noGrp="1" noChangeArrowheads="1"/>
          </p:cNvSpPr>
          <p:nvPr>
            <p:ph idx="1"/>
          </p:nvPr>
        </p:nvSpPr>
        <p:spPr/>
        <p:txBody>
          <a:bodyPr/>
          <a:lstStyle/>
          <a:p>
            <a:r>
              <a:rPr lang="en-US" altLang="en-US"/>
              <a:t>Individuals and organizations known as “Nazi Hunters” still actively seek to bring Nazis to trial.</a:t>
            </a:r>
          </a:p>
          <a:p>
            <a:r>
              <a:rPr lang="en-US" altLang="en-US"/>
              <a:t>The Butcher of Lyons was sentenced to life in prison in 1987.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a:t>The Hague</a:t>
            </a:r>
          </a:p>
        </p:txBody>
      </p:sp>
      <p:sp>
        <p:nvSpPr>
          <p:cNvPr id="12291" name="Rectangle 3"/>
          <p:cNvSpPr>
            <a:spLocks noGrp="1" noChangeArrowheads="1"/>
          </p:cNvSpPr>
          <p:nvPr>
            <p:ph idx="1"/>
          </p:nvPr>
        </p:nvSpPr>
        <p:spPr/>
        <p:txBody>
          <a:bodyPr/>
          <a:lstStyle/>
          <a:p>
            <a:r>
              <a:rPr lang="en-US" altLang="en-US"/>
              <a:t>Held in 1907 in Hague, Netherlands</a:t>
            </a:r>
          </a:p>
          <a:p>
            <a:pPr lvl="1"/>
            <a:r>
              <a:rPr lang="en-US" altLang="en-US"/>
              <a:t>Focused on the rights of civilians and soldiers who have surrendered</a:t>
            </a:r>
          </a:p>
          <a:p>
            <a:pPr lvl="1"/>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br>
              <a:rPr lang="en-US" altLang="en-US"/>
            </a:br>
            <a:r>
              <a:rPr lang="en-US" altLang="en-US"/>
              <a:t>Geneva Accord</a:t>
            </a:r>
          </a:p>
        </p:txBody>
      </p:sp>
      <p:sp>
        <p:nvSpPr>
          <p:cNvPr id="13315" name="Rectangle 3"/>
          <p:cNvSpPr>
            <a:spLocks noGrp="1" noChangeArrowheads="1"/>
          </p:cNvSpPr>
          <p:nvPr>
            <p:ph idx="1"/>
          </p:nvPr>
        </p:nvSpPr>
        <p:spPr/>
        <p:txBody>
          <a:bodyPr/>
          <a:lstStyle/>
          <a:p>
            <a:r>
              <a:rPr lang="en-US" altLang="en-US"/>
              <a:t>Established how prisoners of war were to be treated and called for the protection of the wounded.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a:t>Previous Violations</a:t>
            </a:r>
          </a:p>
        </p:txBody>
      </p:sp>
      <p:sp>
        <p:nvSpPr>
          <p:cNvPr id="14339" name="Rectangle 3"/>
          <p:cNvSpPr>
            <a:spLocks noGrp="1" noChangeArrowheads="1"/>
          </p:cNvSpPr>
          <p:nvPr>
            <p:ph idx="1"/>
          </p:nvPr>
        </p:nvSpPr>
        <p:spPr/>
        <p:txBody>
          <a:bodyPr/>
          <a:lstStyle/>
          <a:p>
            <a:r>
              <a:rPr lang="en-US" altLang="en-US"/>
              <a:t>World War I- Germany while unprovoked, invaded Belgium</a:t>
            </a:r>
          </a:p>
          <a:p>
            <a:pPr lvl="1"/>
            <a:r>
              <a:rPr lang="en-US" altLang="en-US"/>
              <a:t>Treaty of Versailles said Kaiser Wilhelm was to be tried for aggression, but those trials never took place</a:t>
            </a:r>
          </a:p>
          <a:p>
            <a:r>
              <a:rPr lang="en-US" altLang="en-US"/>
              <a:t>1915- Turks massacred the </a:t>
            </a:r>
            <a:r>
              <a:rPr lang="en-US" altLang="en-US">
                <a:hlinkClick r:id="rId3"/>
              </a:rPr>
              <a:t>Armenians</a:t>
            </a:r>
            <a:r>
              <a:rPr lang="en-US" altLang="en-US"/>
              <a:t> in genocide- no trials took place</a:t>
            </a:r>
          </a:p>
          <a:p>
            <a:r>
              <a:rPr lang="en-US" altLang="en-US">
                <a:hlinkClick r:id="rId4"/>
              </a:rPr>
              <a:t>Video of Armenian Genocide</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anim calcmode="lin" valueType="num">
                                      <p:cBhvr additive="base">
                                        <p:cTn id="11"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43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 calcmode="lin" valueType="num">
                                      <p:cBhvr additive="base">
                                        <p:cTn id="17"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43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4339">
                                            <p:txEl>
                                              <p:pRg st="3" end="3"/>
                                            </p:txEl>
                                          </p:spTgt>
                                        </p:tgtEl>
                                        <p:attrNameLst>
                                          <p:attrName>style.visibility</p:attrName>
                                        </p:attrNameLst>
                                      </p:cBhvr>
                                      <p:to>
                                        <p:strVal val="visible"/>
                                      </p:to>
                                    </p:set>
                                    <p:anim calcmode="lin" valueType="num">
                                      <p:cBhvr additive="base">
                                        <p:cTn id="23"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433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a:t>The Crimes</a:t>
            </a:r>
          </a:p>
        </p:txBody>
      </p:sp>
      <p:sp>
        <p:nvSpPr>
          <p:cNvPr id="17411" name="Rectangle 3"/>
          <p:cNvSpPr>
            <a:spLocks noGrp="1" noChangeArrowheads="1"/>
          </p:cNvSpPr>
          <p:nvPr>
            <p:ph idx="1"/>
          </p:nvPr>
        </p:nvSpPr>
        <p:spPr/>
        <p:txBody>
          <a:bodyPr/>
          <a:lstStyle/>
          <a:p>
            <a:r>
              <a:rPr lang="en-US" altLang="en-US"/>
              <a:t>Crime of conspiracy</a:t>
            </a:r>
          </a:p>
          <a:p>
            <a:pPr lvl="1"/>
            <a:r>
              <a:rPr lang="en-US" altLang="en-US"/>
              <a:t>Leaders, organizers, instigators, and accomplices in the formulation or execution of a common plan, or a conspiracy to commit any of the following crimes are responsible for all acts performed by any persons in executing such a plan.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a:t>The Crimes</a:t>
            </a:r>
          </a:p>
        </p:txBody>
      </p:sp>
      <p:sp>
        <p:nvSpPr>
          <p:cNvPr id="19459" name="Rectangle 3"/>
          <p:cNvSpPr>
            <a:spLocks noGrp="1" noChangeArrowheads="1"/>
          </p:cNvSpPr>
          <p:nvPr>
            <p:ph idx="1"/>
          </p:nvPr>
        </p:nvSpPr>
        <p:spPr/>
        <p:txBody>
          <a:bodyPr/>
          <a:lstStyle/>
          <a:p>
            <a:r>
              <a:rPr lang="en-US" altLang="en-US"/>
              <a:t>Crimes against peace</a:t>
            </a:r>
          </a:p>
          <a:p>
            <a:pPr lvl="1"/>
            <a:r>
              <a:rPr lang="en-US" altLang="en-US" sz="3200"/>
              <a:t>Planning, preparing or initiating a war of aggression.</a:t>
            </a:r>
          </a:p>
          <a:p>
            <a:r>
              <a:rPr lang="en-US" altLang="en-US"/>
              <a:t>War Crimes</a:t>
            </a:r>
          </a:p>
          <a:p>
            <a:pPr lvl="1"/>
            <a:r>
              <a:rPr lang="en-US" altLang="en-US"/>
              <a:t>This meant breaking the rules of war.  It included killing prisoners or war and destroying homes and property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459">
                                            <p:txEl>
                                              <p:pRg st="1" end="1"/>
                                            </p:txEl>
                                          </p:spTgt>
                                        </p:tgtEl>
                                        <p:attrNameLst>
                                          <p:attrName>style.visibility</p:attrName>
                                        </p:attrNameLst>
                                      </p:cBhvr>
                                      <p:to>
                                        <p:strVal val="visible"/>
                                      </p:to>
                                    </p:set>
                                    <p:anim calcmode="lin" valueType="num">
                                      <p:cBhvr additive="base">
                                        <p:cTn id="11" dur="500" fill="hold"/>
                                        <p:tgtEl>
                                          <p:spTgt spid="1945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94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 calcmode="lin" valueType="num">
                                      <p:cBhvr additive="base">
                                        <p:cTn id="17" dur="500" fill="hold"/>
                                        <p:tgtEl>
                                          <p:spTgt spid="1945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9459">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9459">
                                            <p:txEl>
                                              <p:pRg st="3" end="3"/>
                                            </p:txEl>
                                          </p:spTgt>
                                        </p:tgtEl>
                                        <p:attrNameLst>
                                          <p:attrName>style.visibility</p:attrName>
                                        </p:attrNameLst>
                                      </p:cBhvr>
                                      <p:to>
                                        <p:strVal val="visible"/>
                                      </p:to>
                                    </p:set>
                                    <p:anim calcmode="lin" valueType="num">
                                      <p:cBhvr additive="base">
                                        <p:cTn id="21" dur="500" fill="hold"/>
                                        <p:tgtEl>
                                          <p:spTgt spid="1945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94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a:t>The Crimes</a:t>
            </a:r>
          </a:p>
        </p:txBody>
      </p:sp>
      <p:sp>
        <p:nvSpPr>
          <p:cNvPr id="21507" name="Rectangle 3"/>
          <p:cNvSpPr>
            <a:spLocks noGrp="1" noChangeArrowheads="1"/>
          </p:cNvSpPr>
          <p:nvPr>
            <p:ph idx="1"/>
          </p:nvPr>
        </p:nvSpPr>
        <p:spPr/>
        <p:txBody>
          <a:bodyPr/>
          <a:lstStyle/>
          <a:p>
            <a:r>
              <a:rPr lang="en-US" altLang="en-US"/>
              <a:t>Crimes against humanity</a:t>
            </a:r>
          </a:p>
          <a:p>
            <a:pPr lvl="1"/>
            <a:r>
              <a:rPr lang="en-US" altLang="en-US"/>
              <a:t>The murder, extermination, enslavement, deportation, and other inhumane acts committed against any civilian population before or during the war.  </a:t>
            </a:r>
          </a:p>
        </p:txBody>
      </p:sp>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357</TotalTime>
  <Words>4623</Words>
  <Application>Microsoft Office PowerPoint</Application>
  <PresentationFormat>On-screen Show (4:3)</PresentationFormat>
  <Paragraphs>325</Paragraphs>
  <Slides>33</Slides>
  <Notes>26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33</vt:i4>
      </vt:variant>
    </vt:vector>
  </HeadingPairs>
  <TitlesOfParts>
    <vt:vector size="35" baseType="lpstr">
      <vt:lpstr>Times New Roman</vt:lpstr>
      <vt:lpstr>Berlin</vt:lpstr>
      <vt:lpstr>The Nuremberg Trials</vt:lpstr>
      <vt:lpstr>The Allies and the Trials</vt:lpstr>
      <vt:lpstr> The Lieber Code </vt:lpstr>
      <vt:lpstr>The Hague</vt:lpstr>
      <vt:lpstr> Geneva Accord</vt:lpstr>
      <vt:lpstr>Previous Violations</vt:lpstr>
      <vt:lpstr>The Crimes</vt:lpstr>
      <vt:lpstr>The Crimes</vt:lpstr>
      <vt:lpstr>The Crimes</vt:lpstr>
      <vt:lpstr>Who should be tried?</vt:lpstr>
      <vt:lpstr>How the trials were set up</vt:lpstr>
      <vt:lpstr>The Nuremberg Trials</vt:lpstr>
      <vt:lpstr>Statement by Jackson</vt:lpstr>
      <vt:lpstr>The Prosecution</vt:lpstr>
      <vt:lpstr>The Defense</vt:lpstr>
      <vt:lpstr>The Defense</vt:lpstr>
      <vt:lpstr>The Defense</vt:lpstr>
      <vt:lpstr>The Nuremberg Trials</vt:lpstr>
      <vt:lpstr>Sentences</vt:lpstr>
      <vt:lpstr>Sentences</vt:lpstr>
      <vt:lpstr>Sentences</vt:lpstr>
      <vt:lpstr>Sentences</vt:lpstr>
      <vt:lpstr>Later Trials</vt:lpstr>
      <vt:lpstr>Later Trials</vt:lpstr>
      <vt:lpstr>Later Trials</vt:lpstr>
      <vt:lpstr>Results of the Nuremberg Trials</vt:lpstr>
      <vt:lpstr>Adolf Eichmann Trial</vt:lpstr>
      <vt:lpstr>Tracking Down Eichmann</vt:lpstr>
      <vt:lpstr>The Trial of Adolf Eichmann</vt:lpstr>
      <vt:lpstr>Eichmann’s Defense</vt:lpstr>
      <vt:lpstr>Eichmann’s sentence</vt:lpstr>
      <vt:lpstr>Effect of Eichmann Trial</vt:lpstr>
      <vt:lpstr>“Nazi Hunters”</vt:lpstr>
    </vt:vector>
  </TitlesOfParts>
  <Company>Freeman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Nuremberg Trials</dc:title>
  <dc:creator>srenken</dc:creator>
  <cp:lastModifiedBy>Alex Ott</cp:lastModifiedBy>
  <cp:revision>20</cp:revision>
  <dcterms:created xsi:type="dcterms:W3CDTF">2004-11-12T15:50:08Z</dcterms:created>
  <dcterms:modified xsi:type="dcterms:W3CDTF">2017-03-18T22:39:18Z</dcterms:modified>
</cp:coreProperties>
</file>