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</p:sldMasterIdLst>
  <p:notesMasterIdLst>
    <p:notesMasterId r:id="rId6"/>
  </p:notesMasterIdLst>
  <p:sldIdLst>
    <p:sldId id="296" r:id="rId2"/>
    <p:sldId id="297" r:id="rId3"/>
    <p:sldId id="298" r:id="rId4"/>
    <p:sldId id="29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Franklin Gothic Book" panose="020B0503020102020204" pitchFamily="34" charset="0"/>
      <p:regular r:id="rId11"/>
      <p:italic r:id="rId12"/>
    </p:embeddedFont>
    <p:embeddedFont>
      <p:font typeface="Wingdings 2" panose="05020102010507070707" pitchFamily="18" charset="2"/>
      <p:regular r:id="rId13"/>
    </p:embeddedFont>
    <p:embeddedFont>
      <p:font typeface="Perpetua" panose="02020502060401020303" pitchFamily="18" charset="0"/>
      <p:regular r:id="rId14"/>
      <p:bold r:id="rId15"/>
      <p:italic r:id="rId16"/>
      <p:boldItalic r:id="rId17"/>
    </p:embeddedFont>
    <p:embeddedFont>
      <p:font typeface="Garamond" panose="02020502050306020203" pitchFamily="18" charset="0"/>
      <p:regular r:id="rId18"/>
      <p:bold r:id="rId19"/>
      <p:italic r:id="rId20"/>
      <p:boldItalic r:id="rId21"/>
    </p:embeddedFont>
    <p:embeddedFont>
      <p:font typeface="Antique Olive CompactPS" panose="020B0904030504030204" pitchFamily="34" charset="0"/>
      <p:regular r:id="rId22"/>
    </p:embeddedFont>
  </p:embeddedFontLst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9E4"/>
    <a:srgbClr val="FF0000"/>
    <a:srgbClr val="FAF4CE"/>
    <a:srgbClr val="8A0000"/>
    <a:srgbClr val="A80000"/>
    <a:srgbClr val="FFEFEF"/>
    <a:srgbClr val="FFD9D9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1" autoAdjust="0"/>
    <p:restoredTop sz="94660"/>
  </p:normalViewPr>
  <p:slideViewPr>
    <p:cSldViewPr>
      <p:cViewPr varScale="1">
        <p:scale>
          <a:sx n="69" d="100"/>
          <a:sy n="69" d="100"/>
        </p:scale>
        <p:origin x="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ags" Target="tags/tag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15C2C-3EA2-48FB-9330-118973105774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AC79E-4203-4A50-9684-882BA6D45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EFCF3-871B-44F6-8751-CF85E439FC7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44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927C-4A55-4F24-8899-24BE80AA53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11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927C-4A55-4F24-8899-24BE80AA53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32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B2927C-4A55-4F24-8899-24BE80AA53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3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11/27/2018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71A1-F6D6-438B-A432-4747EE7ECD40}" type="datetimeFigureOut">
              <a:rPr lang="en-US" smtClean="0"/>
              <a:pPr/>
              <a:t>11/27/2018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371600" y="1981200"/>
            <a:ext cx="762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6764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3429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9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77A7970-861B-4403-860B-8E40B2604E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20769"/>
      </p:ext>
    </p:extLst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3A271A1-F6D6-438B-A432-4747EE7ECD40}" type="datetimeFigureOut">
              <a:rPr lang="en-US" smtClean="0"/>
              <a:pPr/>
              <a:t>11/27/2018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pic>
        <p:nvPicPr>
          <p:cNvPr id="10" name="Picture 9" descr="Caudillobeggar"/>
          <p:cNvPicPr>
            <a:picLocks noChangeAspect="1" noChangeArrowheads="1"/>
          </p:cNvPicPr>
          <p:nvPr userDrawn="1"/>
        </p:nvPicPr>
        <p:blipFill>
          <a:blip r:embed="rId14" cstate="print">
            <a:lum bright="18000" contrast="12000"/>
          </a:blip>
          <a:srcRect l="1888" t="2222" r="43396" b="2222"/>
          <a:stretch>
            <a:fillRect/>
          </a:stretch>
        </p:blipFill>
        <p:spPr bwMode="auto">
          <a:xfrm>
            <a:off x="0" y="0"/>
            <a:ext cx="1600200" cy="6858000"/>
          </a:xfrm>
          <a:prstGeom prst="rect">
            <a:avLst/>
          </a:prstGeom>
          <a:noFill/>
        </p:spPr>
      </p:pic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600200" y="0"/>
            <a:ext cx="0" cy="6858000"/>
          </a:xfrm>
          <a:prstGeom prst="line">
            <a:avLst/>
          </a:prstGeom>
          <a:noFill/>
          <a:ln w="28575">
            <a:solidFill>
              <a:srgbClr val="8A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0"/>
            <a:ext cx="5486400" cy="1607127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>
                <a:solidFill>
                  <a:srgbClr val="000000"/>
                </a:solidFill>
                <a:latin typeface="Antique Olive CompactPS" pitchFamily="34" charset="0"/>
              </a:rPr>
              <a:t>Nationalism</a:t>
            </a:r>
            <a:r>
              <a:rPr lang="en-US" sz="4000" dirty="0">
                <a:solidFill>
                  <a:srgbClr val="000000"/>
                </a:solidFill>
                <a:latin typeface="Antique Olive CompactPS" pitchFamily="34" charset="0"/>
              </a:rPr>
              <a:t> </a:t>
            </a:r>
            <a:br>
              <a:rPr lang="en-US" sz="4000" dirty="0">
                <a:solidFill>
                  <a:srgbClr val="000000"/>
                </a:solidFill>
                <a:latin typeface="Antique Olive CompactPS" pitchFamily="34" charset="0"/>
              </a:rPr>
            </a:br>
            <a:r>
              <a:rPr lang="en-US" sz="3100" dirty="0">
                <a:solidFill>
                  <a:srgbClr val="000000"/>
                </a:solidFill>
                <a:effectLst/>
                <a:latin typeface="Antique Olive CompactPS" pitchFamily="34" charset="0"/>
              </a:rPr>
              <a:t>Nations out of Empires</a:t>
            </a:r>
            <a:endParaRPr lang="en-US" dirty="0">
              <a:solidFill>
                <a:srgbClr val="000000"/>
              </a:solidFill>
              <a:effectLst/>
              <a:latin typeface="Antique Olive CompactPS" pitchFamily="34" charset="0"/>
            </a:endParaRPr>
          </a:p>
        </p:txBody>
      </p:sp>
      <p:pic>
        <p:nvPicPr>
          <p:cNvPr id="5" name="Picture 4" descr="nationalism-carving-up-the-eart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3459440"/>
            <a:ext cx="4904510" cy="3398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657600" y="1500933"/>
            <a:ext cx="5334000" cy="1569660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/>
              <a:t>AIM: What is Nationalism and how does it affect societies and countries?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90555" y="5867400"/>
            <a:ext cx="46482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Do Now:  Answer in your notebooks: </a:t>
            </a:r>
            <a:br>
              <a:rPr lang="en-US" b="1" dirty="0"/>
            </a:br>
            <a:r>
              <a:rPr lang="en-US" b="1" dirty="0"/>
              <a:t>What was The Congress of Vienna and what was its goals?</a:t>
            </a:r>
          </a:p>
        </p:txBody>
      </p:sp>
    </p:spTree>
    <p:extLst>
      <p:ext uri="{BB962C8B-B14F-4D97-AF65-F5344CB8AC3E}">
        <p14:creationId xmlns:p14="http://schemas.microsoft.com/office/powerpoint/2010/main" val="709004368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647700" y="118011"/>
            <a:ext cx="7924800" cy="1446550"/>
          </a:xfrm>
          <a:prstGeom prst="rect">
            <a:avLst/>
          </a:prstGeom>
          <a:solidFill>
            <a:srgbClr val="7030A0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chemeClr val="bg1"/>
                </a:solidFill>
              </a:rPr>
              <a:t>What are the Features </a:t>
            </a:r>
            <a:br>
              <a:rPr lang="en-US" sz="4400" b="1" dirty="0">
                <a:solidFill>
                  <a:schemeClr val="bg1"/>
                </a:solidFill>
              </a:rPr>
            </a:br>
            <a:r>
              <a:rPr lang="en-US" sz="4400" b="1" dirty="0">
                <a:solidFill>
                  <a:schemeClr val="bg1"/>
                </a:solidFill>
              </a:rPr>
              <a:t>of Nationalism?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11727" y="2438399"/>
            <a:ext cx="1981200" cy="838200"/>
          </a:xfrm>
          <a:prstGeom prst="rect">
            <a:avLst/>
          </a:prstGeom>
          <a:solidFill>
            <a:srgbClr val="4E3E8A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Loyalty to the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nation-state</a:t>
            </a: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685800" y="3886200"/>
            <a:ext cx="2286000" cy="990600"/>
          </a:xfrm>
          <a:prstGeom prst="rect">
            <a:avLst/>
          </a:prstGeom>
          <a:solidFill>
            <a:srgbClr val="4E3E8A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Patriotism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6172200" y="4343400"/>
            <a:ext cx="1981200" cy="1066800"/>
          </a:xfrm>
          <a:prstGeom prst="rect">
            <a:avLst/>
          </a:prstGeom>
          <a:solidFill>
            <a:srgbClr val="4E3E8A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state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mind</a:t>
            </a: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3200400" y="4724400"/>
            <a:ext cx="2514600" cy="838200"/>
          </a:xfrm>
          <a:prstGeom prst="rect">
            <a:avLst/>
          </a:prstGeom>
          <a:solidFill>
            <a:srgbClr val="4E3E8A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Justifies authority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the state</a:t>
            </a: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2628900" y="1752600"/>
            <a:ext cx="3543300" cy="1676400"/>
          </a:xfrm>
          <a:prstGeom prst="rect">
            <a:avLst/>
          </a:prstGeom>
          <a:solidFill>
            <a:srgbClr val="4E3E8A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Collective Pride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in Your Nation</a:t>
            </a: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6477000" y="2667000"/>
            <a:ext cx="2133600" cy="1066800"/>
          </a:xfrm>
          <a:prstGeom prst="rect">
            <a:avLst/>
          </a:prstGeom>
          <a:solidFill>
            <a:srgbClr val="4E3E8A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Attachment to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local traditions</a:t>
            </a: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3124200" y="3886200"/>
            <a:ext cx="2971800" cy="5232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NATIONALISM</a:t>
            </a:r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 bwMode="auto">
          <a:xfrm>
            <a:off x="2324100" y="3395990"/>
            <a:ext cx="1009650" cy="52831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3048000" y="4343400"/>
            <a:ext cx="381000" cy="2286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3" name="Straight Connector 22"/>
          <p:cNvCxnSpPr>
            <a:endCxn id="1043" idx="0"/>
          </p:cNvCxnSpPr>
          <p:nvPr/>
        </p:nvCxnSpPr>
        <p:spPr bwMode="auto">
          <a:xfrm rot="16200000" flipH="1">
            <a:off x="4400550" y="3676650"/>
            <a:ext cx="381000" cy="381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rot="5400000" flipH="1" flipV="1">
            <a:off x="4305300" y="4419600"/>
            <a:ext cx="304800" cy="1524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8" name="Straight Connector 27"/>
          <p:cNvCxnSpPr>
            <a:cxnSpLocks/>
          </p:cNvCxnSpPr>
          <p:nvPr/>
        </p:nvCxnSpPr>
        <p:spPr bwMode="auto">
          <a:xfrm flipH="1">
            <a:off x="5943600" y="3886199"/>
            <a:ext cx="533400" cy="304801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16200000" flipH="1">
            <a:off x="5715000" y="4343400"/>
            <a:ext cx="381000" cy="3810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</p:spTree>
    <p:extLst>
      <p:ext uri="{BB962C8B-B14F-4D97-AF65-F5344CB8AC3E}">
        <p14:creationId xmlns:p14="http://schemas.microsoft.com/office/powerpoint/2010/main" val="3287414860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7" grpId="0" animBg="1" autoUpdateAnimBg="0"/>
      <p:bldP spid="1038" grpId="0" animBg="1" autoUpdateAnimBg="0"/>
      <p:bldP spid="1039" grpId="0" animBg="1" autoUpdateAnimBg="0"/>
      <p:bldP spid="1040" grpId="0" animBg="1" autoUpdateAnimBg="0"/>
      <p:bldP spid="1041" grpId="0" animBg="1" autoUpdateAnimBg="0"/>
      <p:bldP spid="1042" grpId="0" animBg="1" autoUpdateAnimBg="0"/>
      <p:bldP spid="104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0"/>
            <a:ext cx="1952625" cy="2425989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1219200" y="152400"/>
            <a:ext cx="5943600" cy="1524000"/>
          </a:xfrm>
          <a:prstGeom prst="wedgeEllipseCallout">
            <a:avLst>
              <a:gd name="adj1" fmla="val 65706"/>
              <a:gd name="adj2" fmla="val 2541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/>
            <a:r>
              <a:rPr lang="en-US" sz="3500" b="1" dirty="0">
                <a:solidFill>
                  <a:srgbClr val="4E3E8A"/>
                </a:solidFill>
                <a:latin typeface="Garamond" pitchFamily="18" charset="0"/>
              </a:rPr>
              <a:t>I’ve tasted freedom, </a:t>
            </a:r>
          </a:p>
          <a:p>
            <a:pPr algn="ctr"/>
            <a:r>
              <a:rPr lang="en-US" sz="3500" b="1" dirty="0">
                <a:solidFill>
                  <a:srgbClr val="4E3E8A"/>
                </a:solidFill>
                <a:latin typeface="Garamond" pitchFamily="18" charset="0"/>
              </a:rPr>
              <a:t>and I want more!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0" y="1928524"/>
            <a:ext cx="6706646" cy="181588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Why did a growing sense of nationalism develop among European peoples in the late 18</a:t>
            </a:r>
            <a:r>
              <a:rPr lang="en-US" sz="2800" b="1" baseline="30000" dirty="0"/>
              <a:t>th</a:t>
            </a:r>
            <a:r>
              <a:rPr lang="en-US" sz="2800" b="1" dirty="0"/>
              <a:t> and </a:t>
            </a:r>
            <a:br>
              <a:rPr lang="en-US" sz="2800" b="1" dirty="0"/>
            </a:br>
            <a:r>
              <a:rPr lang="en-US" sz="2800" b="1" dirty="0"/>
              <a:t>19</a:t>
            </a:r>
            <a:r>
              <a:rPr lang="en-US" sz="2800" b="1" baseline="30000" dirty="0"/>
              <a:t>th</a:t>
            </a:r>
            <a:r>
              <a:rPr lang="en-US" sz="2800" b="1" dirty="0"/>
              <a:t> centuries?</a:t>
            </a:r>
          </a:p>
        </p:txBody>
      </p:sp>
      <p:pic>
        <p:nvPicPr>
          <p:cNvPr id="5130" name="Picture 10" descr="00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6646" y="2791763"/>
            <a:ext cx="2074863" cy="1719263"/>
          </a:xfrm>
          <a:prstGeom prst="rect">
            <a:avLst/>
          </a:prstGeom>
          <a:noFill/>
        </p:spPr>
      </p:pic>
      <p:pic>
        <p:nvPicPr>
          <p:cNvPr id="5132" name="Picture 12" descr="HmillRoom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4167129"/>
            <a:ext cx="2798258" cy="2479792"/>
          </a:xfrm>
          <a:prstGeom prst="rect">
            <a:avLst/>
          </a:prstGeom>
          <a:noFill/>
        </p:spPr>
      </p:pic>
      <p:pic>
        <p:nvPicPr>
          <p:cNvPr id="5135" name="Picture 15" descr="BD07235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812" y="3660775"/>
            <a:ext cx="1144588" cy="1216025"/>
          </a:xfrm>
          <a:prstGeom prst="rect">
            <a:avLst/>
          </a:prstGeom>
          <a:noFill/>
        </p:spPr>
      </p:pic>
      <p:pic>
        <p:nvPicPr>
          <p:cNvPr id="5137" name="Picture 17" descr="napoleon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45237" y="4876800"/>
            <a:ext cx="2092325" cy="1700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973996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00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98397"/>
            <a:ext cx="2971800" cy="2460625"/>
          </a:xfrm>
          <a:prstGeom prst="rect">
            <a:avLst/>
          </a:prstGeom>
          <a:noFill/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81000" y="2498725"/>
            <a:ext cx="342900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   The Congress of Vienna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sz="1800" b="1" dirty="0">
                <a:solidFill>
                  <a:srgbClr val="4E3E8A"/>
                </a:solidFill>
              </a:rPr>
              <a:t>Re-establishes Monarchies</a:t>
            </a:r>
          </a:p>
        </p:txBody>
      </p:sp>
      <p:pic>
        <p:nvPicPr>
          <p:cNvPr id="6150" name="Picture 6" descr="HmillRoom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1760" y="3262823"/>
            <a:ext cx="2659063" cy="2357437"/>
          </a:xfrm>
          <a:prstGeom prst="rect">
            <a:avLst/>
          </a:prstGeom>
          <a:noFill/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5217101" y="5701803"/>
            <a:ext cx="3938733" cy="7848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The Industrial Revolution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4E3E8A"/>
                </a:solidFill>
              </a:rPr>
              <a:t>The Rise of the Middle </a:t>
            </a:r>
            <a:r>
              <a:rPr lang="en-US" b="1" dirty="0">
                <a:solidFill>
                  <a:srgbClr val="4E3E8A"/>
                </a:solidFill>
              </a:rPr>
              <a:t>C</a:t>
            </a:r>
            <a:r>
              <a:rPr lang="en-US" sz="1800" b="1" dirty="0">
                <a:solidFill>
                  <a:srgbClr val="4E3E8A"/>
                </a:solidFill>
              </a:rPr>
              <a:t>lass</a:t>
            </a:r>
          </a:p>
        </p:txBody>
      </p:sp>
      <p:pic>
        <p:nvPicPr>
          <p:cNvPr id="6152" name="Picture 8" descr="BD07235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1418" y="61967"/>
            <a:ext cx="2070100" cy="2200221"/>
          </a:xfrm>
          <a:prstGeom prst="rect">
            <a:avLst/>
          </a:prstGeom>
          <a:noFill/>
        </p:spPr>
      </p:pic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5334002" y="2311330"/>
            <a:ext cx="3505200" cy="6463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The Enlightenment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sz="1800" b="1" dirty="0">
                <a:solidFill>
                  <a:srgbClr val="4E3E8A"/>
                </a:solidFill>
              </a:rPr>
              <a:t>Establishes Free Thinking</a:t>
            </a:r>
          </a:p>
        </p:txBody>
      </p:sp>
      <p:pic>
        <p:nvPicPr>
          <p:cNvPr id="6155" name="Picture 11" descr="napoleon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0442" y="3429000"/>
            <a:ext cx="2971800" cy="2414588"/>
          </a:xfrm>
          <a:prstGeom prst="rect">
            <a:avLst/>
          </a:prstGeom>
          <a:noFill/>
        </p:spPr>
      </p:pic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52845" y="5843588"/>
            <a:ext cx="35814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The French Revolution &amp; Napoleonic Wars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sz="1800" b="1" dirty="0">
                <a:solidFill>
                  <a:srgbClr val="4E3E8A"/>
                </a:solidFill>
              </a:rPr>
              <a:t>Ravaged Europe</a:t>
            </a:r>
            <a:endParaRPr lang="en-US" b="1" dirty="0">
              <a:solidFill>
                <a:srgbClr val="4E3E8A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3162300" y="403280"/>
            <a:ext cx="281940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/>
              <a:t>Causes</a:t>
            </a:r>
          </a:p>
        </p:txBody>
      </p:sp>
    </p:spTree>
    <p:extLst>
      <p:ext uri="{BB962C8B-B14F-4D97-AF65-F5344CB8AC3E}">
        <p14:creationId xmlns:p14="http://schemas.microsoft.com/office/powerpoint/2010/main" val="377086936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51" grpId="0" autoUpdateAnimBg="0"/>
      <p:bldP spid="6153" grpId="0" autoUpdateAnimBg="0"/>
      <p:bldP spid="6156" grpId="0" autoUpdateAnimBg="0"/>
      <p:bldP spid="6157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ZGODQ4OCIvPg0KCQk8dWljb2xvciBuYW1lPSJnbG93IiB2YWx1ZT0iMHgzNUQzMzQiLz4NCgkJPHVpY29sb3IgbmFtZT0idGV4dCIgdmFsdWU9IjB4RkZGRkZGIi8+DQoJCTx1aWNvbG9yIG5hbWU9ImxpZ2h0IiB2YWx1ZT0iMHg0RTVENjAiLz4NCgkJPHVpY29sb3IgbmFtZT0ic2hhZG93IiB2YWx1ZT0iMHgwMDAwMDAiLz4NCgkJPHVpY29sb3IgbmFtZT0iYmFja2dyb3VuZCIgdmFsdWU9IjB4NzI3OTcx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39&quot; value=&quot;%n. %s&quot;/&gt;&lt;property id=&quot;20141&quot; value=&quot;10 - Nationalism &amp;amp; Independence&quot;/&gt;&lt;property id=&quot;20144&quot; value=&quot;1&quot;/&gt;&lt;property id=&quot;20146&quot; value=&quot;0&quot;/&gt;&lt;property id=&quot;20147&quot; value=&quot;1&quot;/&gt;&lt;property id=&quot;20148&quot; value=&quot;5&quot;/&gt;&lt;property id=&quot;20180&quot; value=&quot;1&quot;/&gt;&lt;property id=&quot;20181&quot; value=&quot;1&quot;/&gt;&lt;property id=&quot;20182&quot; value=&quot;0&quot;/&gt;&lt;property id=&quot;20183&quot; value=&quot;1&quot;/&gt;&lt;property id=&quot;20184&quot; value=&quot;7&quot;/&gt;&lt;property id=&quot;20224&quot; value=&quot;H:\School Website - Ralph's Version\rocco\Global Studies\Global 1 and 2\H1-Complete\Unit 04 - Latin America\10 - Nationalism independence Simon Bolivar san martin\Presenter&quot;/&gt;&lt;property id=&quot;20250&quot; value=&quot;0&quot;/&gt;&lt;property id=&quot;20251&quot; value=&quot;0&quot;/&gt;&lt;property id=&quot;20259&quot; value=&quot;0&quot;/&gt;&lt;object type=&quot;10&quot; unique_id=&quot;10002&quot;&gt;&lt;object type=&quot;11&quot; unique_id=&quot;10003&quot;&gt;&lt;property id=&quot;20180&quot; value=&quot;1&quot;/&gt;&lt;property id=&quot;20181&quot; value=&quot;1&quot;/&gt;&lt;property id=&quot;20182&quot; value=&quot;0&quot;/&gt;&lt;property id=&quot;20183&quot; value=&quot;1&quot;/&gt;&lt;/object&gt;&lt;object type=&quot;12&quot; unique_id=&quot;10025&quot;&gt;&lt;/object&gt;&lt;/object&gt;&lt;object type=&quot;4&quot; unique_id=&quot;10004&quot;&gt;&lt;/object&gt;&lt;object type=&quot;2&quot; unique_id=&quot;10005&quot;&gt;&lt;object type=&quot;3&quot; unique_id=&quot;10007&quot;&gt;&lt;property id=&quot;20148&quot; value=&quot;5&quot;/&gt;&lt;property id=&quot;20300&quot; value=&quot;Slide 2&quot;/&gt;&lt;property id=&quot;20307&quot; value=&quot;258&quot;/&gt;&lt;property id=&quot;20309&quot; value=&quot;-1&quot;/&gt;&lt;/object&gt;&lt;object type=&quot;3&quot; unique_id=&quot;10008&quot;&gt;&lt;property id=&quot;20148&quot; value=&quot;5&quot;/&gt;&lt;property id=&quot;20300&quot; value=&quot;Slide 3&quot;/&gt;&lt;property id=&quot;20307&quot; value=&quot;257&quot;/&gt;&lt;property id=&quot;20309&quot; value=&quot;-1&quot;/&gt;&lt;/object&gt;&lt;object type=&quot;3&quot; unique_id=&quot;10009&quot;&gt;&lt;property id=&quot;20148&quot; value=&quot;5&quot;/&gt;&lt;property id=&quot;20300&quot; value=&quot;Slide 4&quot;/&gt;&lt;property id=&quot;20307&quot; value=&quot;259&quot;/&gt;&lt;property id=&quot;20309&quot; value=&quot;-1&quot;/&gt;&lt;/object&gt;&lt;object type=&quot;3&quot; unique_id=&quot;10010&quot;&gt;&lt;property id=&quot;20148&quot; value=&quot;5&quot;/&gt;&lt;property id=&quot;20300&quot; value=&quot;Slide 5&quot;/&gt;&lt;property id=&quot;20307&quot; value=&quot;260&quot;/&gt;&lt;property id=&quot;20309&quot; value=&quot;-1&quot;/&gt;&lt;/object&gt;&lt;object type=&quot;3&quot; unique_id=&quot;10014&quot;&gt;&lt;property id=&quot;20148&quot; value=&quot;5&quot;/&gt;&lt;property id=&quot;20300&quot; value=&quot;Slide 6&quot;/&gt;&lt;property id=&quot;20307&quot; value=&quot;267&quot;/&gt;&lt;property id=&quot;20309&quot; value=&quot;-1&quot;/&gt;&lt;/object&gt;&lt;object type=&quot;3&quot; unique_id=&quot;10015&quot;&gt;&lt;property id=&quot;20148&quot; value=&quot;5&quot;/&gt;&lt;property id=&quot;20300&quot; value=&quot;Slide 7&quot;/&gt;&lt;property id=&quot;20307&quot; value=&quot;269&quot;/&gt;&lt;property id=&quot;20309&quot; value=&quot;-1&quot;/&gt;&lt;/object&gt;&lt;object type=&quot;3&quot; unique_id=&quot;10016&quot;&gt;&lt;property id=&quot;20148&quot; value=&quot;5&quot;/&gt;&lt;property id=&quot;20300&quot; value=&quot;Slide 8&quot;/&gt;&lt;property id=&quot;20307&quot; value=&quot;291&quot;/&gt;&lt;property id=&quot;20309&quot; value=&quot;-1&quot;/&gt;&lt;/object&gt;&lt;object type=&quot;3&quot; unique_id=&quot;10017&quot;&gt;&lt;property id=&quot;20148&quot; value=&quot;5&quot;/&gt;&lt;property id=&quot;20300&quot; value=&quot;Slide 9&quot;/&gt;&lt;property id=&quot;20307&quot; value=&quot;270&quot;/&gt;&lt;property id=&quot;20309&quot; value=&quot;-1&quot;/&gt;&lt;/object&gt;&lt;object type=&quot;3&quot; unique_id=&quot;10018&quot;&gt;&lt;property id=&quot;20148&quot; value=&quot;5&quot;/&gt;&lt;property id=&quot;20300&quot; value=&quot;Slide 10&quot;/&gt;&lt;property id=&quot;20307&quot; value=&quot;271&quot;/&gt;&lt;property id=&quot;20309&quot; value=&quot;-1&quot;/&gt;&lt;/object&gt;&lt;object type=&quot;3&quot; unique_id=&quot;10019&quot;&gt;&lt;property id=&quot;20148&quot; value=&quot;5&quot;/&gt;&lt;property id=&quot;20300&quot; value=&quot;Slide 11&quot;/&gt;&lt;property id=&quot;20307&quot; value=&quot;272&quot;/&gt;&lt;property id=&quot;20309&quot; value=&quot;-1&quot;/&gt;&lt;/object&gt;&lt;object type=&quot;3&quot; unique_id=&quot;10020&quot;&gt;&lt;property id=&quot;20148&quot; value=&quot;5&quot;/&gt;&lt;property id=&quot;20300&quot; value=&quot;Slide 12&quot;/&gt;&lt;property id=&quot;20307&quot; value=&quot;273&quot;/&gt;&lt;property id=&quot;20309&quot; value=&quot;-1&quot;/&gt;&lt;/object&gt;&lt;object type=&quot;3&quot; unique_id=&quot;10095&quot;&gt;&lt;property id=&quot;20148&quot; value=&quot;5&quot;/&gt;&lt;property id=&quot;20300&quot; value=&quot;Slide 1 - &amp;quot;Latin American &amp;#x0D;&amp;#x0A;Nationalism &amp;amp; Independence&amp;quot;&quot;/&gt;&lt;property id=&quot;20307&quot; value=&quot;295&quot;/&gt;&lt;/object&gt;&lt;/object&gt;&lt;object type=&quot;8&quot; unique_id=&quot;10024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717</TotalTime>
  <Words>100</Words>
  <Application>Microsoft Office PowerPoint</Application>
  <PresentationFormat>On-screen Show (4:3)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Calibri</vt:lpstr>
      <vt:lpstr>Franklin Gothic Book</vt:lpstr>
      <vt:lpstr>Arial</vt:lpstr>
      <vt:lpstr>Wingdings 2</vt:lpstr>
      <vt:lpstr>Perpetua</vt:lpstr>
      <vt:lpstr>Garamond</vt:lpstr>
      <vt:lpstr>Antique Olive CompactPS</vt:lpstr>
      <vt:lpstr>Equity</vt:lpstr>
      <vt:lpstr>Nationalism  Nations out of Empires</vt:lpstr>
      <vt:lpstr>PowerPoint Presentation</vt:lpstr>
      <vt:lpstr>PowerPoint Presentation</vt:lpstr>
      <vt:lpstr>PowerPoint Presentation</vt:lpstr>
    </vt:vector>
  </TitlesOfParts>
  <Company>Horace Greeley 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Revolutions in Latin America:  19c-Early 20c</dc:title>
  <dc:creator>Sue Pojer &amp; Lisbeth Rath</dc:creator>
  <cp:lastModifiedBy>Tokio Marine Management</cp:lastModifiedBy>
  <cp:revision>89</cp:revision>
  <dcterms:created xsi:type="dcterms:W3CDTF">2005-05-05T15:54:45Z</dcterms:created>
  <dcterms:modified xsi:type="dcterms:W3CDTF">2018-11-27T13:59:24Z</dcterms:modified>
</cp:coreProperties>
</file>