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66" r:id="rId5"/>
    <p:sldId id="282" r:id="rId6"/>
    <p:sldId id="272" r:id="rId7"/>
    <p:sldId id="281" r:id="rId8"/>
    <p:sldId id="273" r:id="rId9"/>
    <p:sldId id="277" r:id="rId10"/>
    <p:sldId id="278" r:id="rId11"/>
    <p:sldId id="279" r:id="rId12"/>
    <p:sldId id="274" r:id="rId13"/>
    <p:sldId id="275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activeX/activeX7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activeX/activeX8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6B5B7A4-728E-4FAE-A703-2477C1E8F5F1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076D2E-2454-4F53-84B1-DCA44A0EC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6B5B7A4-728E-4FAE-A703-2477C1E8F5F1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076D2E-2454-4F53-84B1-DCA44A0EC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control" Target="../activeX/activeX2.xml"/><Relationship Id="rId7" Type="http://schemas.openxmlformats.org/officeDocument/2006/relationships/image" Target="../media/image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ontrol" Target="../activeX/activeX6.xml"/><Relationship Id="rId7" Type="http://schemas.openxmlformats.org/officeDocument/2006/relationships/image" Target="../media/image6.pn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8.xml"/><Relationship Id="rId4" Type="http://schemas.openxmlformats.org/officeDocument/2006/relationships/control" Target="../activeX/activeX7.xml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gif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6.png"/><Relationship Id="rId3" Type="http://schemas.openxmlformats.org/officeDocument/2006/relationships/image" Target="../media/image9.jpeg"/><Relationship Id="rId7" Type="http://schemas.openxmlformats.org/officeDocument/2006/relationships/image" Target="../media/image14.gif"/><Relationship Id="rId12" Type="http://schemas.openxmlformats.org/officeDocument/2006/relationships/image" Target="../media/image19.jpeg"/><Relationship Id="rId17" Type="http://schemas.openxmlformats.org/officeDocument/2006/relationships/image" Target="../media/image25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8.jpeg"/><Relationship Id="rId5" Type="http://schemas.openxmlformats.org/officeDocument/2006/relationships/image" Target="../media/image11.gif"/><Relationship Id="rId15" Type="http://schemas.openxmlformats.org/officeDocument/2006/relationships/image" Target="../media/image24.jpeg"/><Relationship Id="rId10" Type="http://schemas.openxmlformats.org/officeDocument/2006/relationships/image" Target="../media/image17.jpeg"/><Relationship Id="rId4" Type="http://schemas.openxmlformats.org/officeDocument/2006/relationships/image" Target="../media/image10.jpeg"/><Relationship Id="rId9" Type="http://schemas.openxmlformats.org/officeDocument/2006/relationships/image" Target="../media/image16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28600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Cartoon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2362200"/>
            <a:ext cx="3505200" cy="1600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AIM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smtClean="0"/>
              <a:t>How to do analyze a political cartoon for the NYS Regents Exam?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Do Now: </a:t>
            </a:r>
            <a:r>
              <a:rPr lang="en-US" sz="2400" b="1" dirty="0" smtClean="0"/>
              <a:t>With a partner answer the questions on your worksheet about the political cartoon </a:t>
            </a:r>
            <a:r>
              <a:rPr lang="en-US" sz="2400" b="1" dirty="0" smtClean="0"/>
              <a:t>shown.</a:t>
            </a:r>
            <a:endParaRPr lang="en-US" sz="2400" b="1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136571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2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mines New R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8724732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ing the W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7696200" cy="6612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verning the Continent Unitedly - Afric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5899"/>
            <a:ext cx="7162800" cy="6642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Real Box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5092"/>
            <a:ext cx="6629400" cy="6592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ar. Priest, and the Rich Man on the Shoulders of the Labouring People - 19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21" y="0"/>
            <a:ext cx="624955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76200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Cartoon Analysis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543800" cy="579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096000" y="1620982"/>
            <a:ext cx="2743200" cy="1676400"/>
          </a:xfrm>
          <a:prstGeom prst="wedgeRectCallout">
            <a:avLst>
              <a:gd name="adj1" fmla="val -116555"/>
              <a:gd name="adj2" fmla="val 44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What is the Action?</a:t>
            </a:r>
            <a:endParaRPr lang="en-US" sz="3200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338" r:id="rId2" imgW="257040" imgH="304920"/>
        </mc:Choice>
        <mc:Fallback>
          <p:control r:id="rId2" imgW="25704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339" r:id="rId3" imgW="257040" imgH="304920"/>
        </mc:Choice>
        <mc:Fallback>
          <p:control r:id="rId3" imgW="257040" imgH="3049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340" r:id="rId4" imgW="257040" imgH="304920"/>
        </mc:Choice>
        <mc:Fallback>
          <p:control r:id="rId4" imgW="257040" imgH="3049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341" r:id="rId5" imgW="257040" imgH="304920"/>
        </mc:Choice>
        <mc:Fallback>
          <p:control r:id="rId5" imgW="257040" imgH="3049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754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76200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Cartoon Analysis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685800"/>
            <a:ext cx="806033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257800" cy="445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5362" r:id="rId2" imgW="257040" imgH="304920"/>
        </mc:Choice>
        <mc:Fallback>
          <p:control r:id="rId2" imgW="25704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3" r:id="rId3" imgW="257040" imgH="304920"/>
        </mc:Choice>
        <mc:Fallback>
          <p:control r:id="rId3" imgW="257040" imgH="3049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4" r:id="rId4" imgW="257040" imgH="304920"/>
        </mc:Choice>
        <mc:Fallback>
          <p:control r:id="rId4" imgW="257040" imgH="3049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5" r:id="rId5" imgW="257040" imgH="304920"/>
        </mc:Choice>
        <mc:Fallback>
          <p:control r:id="rId5" imgW="257040" imgH="3049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449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0" y="0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Cartoon Analysis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772400" cy="7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096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pic>
        <p:nvPicPr>
          <p:cNvPr id="10247" name="Picture 7" descr="http://www.allofzero.com/wp-content/uploads/2013/10/uncle-s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4381500" cy="3286126"/>
          </a:xfrm>
          <a:prstGeom prst="rect">
            <a:avLst/>
          </a:prstGeom>
          <a:noFill/>
        </p:spPr>
      </p:pic>
      <p:pic>
        <p:nvPicPr>
          <p:cNvPr id="10249" name="Picture 9" descr="Image result for US Eagle carto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05000"/>
            <a:ext cx="4844143" cy="3429000"/>
          </a:xfrm>
          <a:prstGeom prst="rect">
            <a:avLst/>
          </a:prstGeom>
          <a:noFill/>
        </p:spPr>
      </p:pic>
      <p:pic>
        <p:nvPicPr>
          <p:cNvPr id="10251" name="Picture 11" descr="http://www.uk.filo.pl/england_john_bu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371600"/>
            <a:ext cx="4800600" cy="48895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53" name="Picture 13" descr="http://tofdestar.fr/wp-content/images-celebrites/john-bull/johnbull2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371600"/>
            <a:ext cx="4251054" cy="4724400"/>
          </a:xfrm>
          <a:prstGeom prst="rect">
            <a:avLst/>
          </a:prstGeom>
          <a:noFill/>
        </p:spPr>
      </p:pic>
      <p:pic>
        <p:nvPicPr>
          <p:cNvPr id="10255" name="Picture 15" descr="Image result for britann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371600"/>
            <a:ext cx="4495800" cy="5138059"/>
          </a:xfrm>
          <a:prstGeom prst="rect">
            <a:avLst/>
          </a:prstGeom>
          <a:noFill/>
        </p:spPr>
      </p:pic>
      <p:pic>
        <p:nvPicPr>
          <p:cNvPr id="10257" name="Picture 17" descr="http://www.british-israel-world-fed.ca/Britannia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1371600"/>
            <a:ext cx="5034489" cy="5105400"/>
          </a:xfrm>
          <a:prstGeom prst="rect">
            <a:avLst/>
          </a:prstGeom>
          <a:noFill/>
        </p:spPr>
      </p:pic>
      <p:pic>
        <p:nvPicPr>
          <p:cNvPr id="10269" name="Picture 29" descr="http://www.rense.com/general53/british-israel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1447800"/>
            <a:ext cx="4933139" cy="4419600"/>
          </a:xfrm>
          <a:prstGeom prst="rect">
            <a:avLst/>
          </a:prstGeom>
          <a:noFill/>
        </p:spPr>
      </p:pic>
      <p:pic>
        <p:nvPicPr>
          <p:cNvPr id="10271" name="Picture 31" descr="Image result for russia be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" y="1143000"/>
            <a:ext cx="5029200" cy="5248362"/>
          </a:xfrm>
          <a:prstGeom prst="rect">
            <a:avLst/>
          </a:prstGeom>
          <a:noFill/>
        </p:spPr>
      </p:pic>
      <p:pic>
        <p:nvPicPr>
          <p:cNvPr id="10273" name="Picture 33" descr="Image result for russia bea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" y="1143000"/>
            <a:ext cx="5349314" cy="5257800"/>
          </a:xfrm>
          <a:prstGeom prst="rect">
            <a:avLst/>
          </a:prstGeom>
          <a:noFill/>
        </p:spPr>
      </p:pic>
      <p:pic>
        <p:nvPicPr>
          <p:cNvPr id="10275" name="Picture 35" descr="Image result for china dragon political carto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0" y="1219200"/>
            <a:ext cx="5371499" cy="5181600"/>
          </a:xfrm>
          <a:prstGeom prst="rect">
            <a:avLst/>
          </a:prstGeom>
          <a:noFill/>
        </p:spPr>
      </p:pic>
      <p:pic>
        <p:nvPicPr>
          <p:cNvPr id="10277" name="Picture 37" descr="Image result for china dragon political cartoo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1295400"/>
            <a:ext cx="5391736" cy="5334000"/>
          </a:xfrm>
          <a:prstGeom prst="rect">
            <a:avLst/>
          </a:prstGeom>
          <a:noFill/>
        </p:spPr>
      </p:pic>
      <p:pic>
        <p:nvPicPr>
          <p:cNvPr id="10279" name="Picture 39" descr="Image result for japan sun cartoo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1447800"/>
            <a:ext cx="5461734" cy="51054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04800" y="1219200"/>
            <a:ext cx="53340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0" name="Picture 4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2000" y="1143000"/>
            <a:ext cx="1676400" cy="529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2" name="Picture 42" descr="https://mycostumehistory.files.wordpress.com/2014/07/bonnrouge.jpg?w=217&amp;h=30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09800" y="1143000"/>
            <a:ext cx="3777954" cy="5334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609600" y="1143000"/>
            <a:ext cx="56388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5" name="Picture 45" descr="Image result for french liberty cartoon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47800" y="1143000"/>
            <a:ext cx="3702121" cy="5257800"/>
          </a:xfrm>
          <a:prstGeom prst="rect">
            <a:avLst/>
          </a:prstGeom>
          <a:noFill/>
        </p:spPr>
      </p:pic>
      <p:pic>
        <p:nvPicPr>
          <p:cNvPr id="10287" name="Picture 47" descr="https://s3.amazonaws.com/lowres.cartoonstock.com/politics-france-boulanger-general_boulanger-conservatism-legitimism-csl0073_low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71600" y="990600"/>
            <a:ext cx="3886200" cy="5284694"/>
          </a:xfrm>
          <a:prstGeom prst="rect">
            <a:avLst/>
          </a:prstGeom>
          <a:noFill/>
        </p:spPr>
      </p:pic>
      <p:pic>
        <p:nvPicPr>
          <p:cNvPr id="10293" name="Picture 53" descr="Image result for kaiser hat cartoon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447800" y="1219200"/>
            <a:ext cx="3909158" cy="5029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562600" y="1295400"/>
            <a:ext cx="2947987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Uncle Sam </a:t>
            </a:r>
            <a:r>
              <a:rPr lang="en-US" sz="2000" b="1" dirty="0" smtClean="0"/>
              <a:t>or an </a:t>
            </a:r>
            <a:r>
              <a:rPr lang="en-US" sz="2000" b="1" dirty="0" smtClean="0">
                <a:solidFill>
                  <a:srgbClr val="C00000"/>
                </a:solidFill>
              </a:rPr>
              <a:t>eagle</a:t>
            </a:r>
            <a:r>
              <a:rPr lang="en-US" sz="2000" b="1" dirty="0" smtClean="0"/>
              <a:t> for the </a:t>
            </a:r>
            <a:r>
              <a:rPr lang="en-US" sz="2000" b="1" dirty="0" smtClean="0">
                <a:solidFill>
                  <a:srgbClr val="0070C0"/>
                </a:solidFill>
              </a:rPr>
              <a:t>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John Bull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C00000"/>
                </a:solidFill>
              </a:rPr>
              <a:t>Britannia</a:t>
            </a:r>
            <a:r>
              <a:rPr lang="en-US" sz="2000" b="1" dirty="0" smtClean="0"/>
              <a:t> or a </a:t>
            </a:r>
            <a:r>
              <a:rPr lang="en-US" sz="2000" b="1" dirty="0" smtClean="0">
                <a:solidFill>
                  <a:srgbClr val="C00000"/>
                </a:solidFill>
              </a:rPr>
              <a:t>lion</a:t>
            </a:r>
            <a:r>
              <a:rPr lang="en-US" sz="2000" b="1" dirty="0" smtClean="0"/>
              <a:t> for the </a:t>
            </a:r>
            <a:r>
              <a:rPr lang="en-US" sz="2000" b="1" dirty="0" smtClean="0">
                <a:solidFill>
                  <a:srgbClr val="0070C0"/>
                </a:solidFill>
              </a:rPr>
              <a:t>United Kingdom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a </a:t>
            </a:r>
            <a:r>
              <a:rPr lang="en-US" sz="2000" b="1" dirty="0" smtClean="0">
                <a:solidFill>
                  <a:srgbClr val="FF0000"/>
                </a:solidFill>
              </a:rPr>
              <a:t>bear or polar bear</a:t>
            </a:r>
            <a:r>
              <a:rPr lang="en-US" sz="2000" b="1" dirty="0" smtClean="0"/>
              <a:t> for </a:t>
            </a:r>
            <a:r>
              <a:rPr lang="en-US" sz="2000" b="1" dirty="0" smtClean="0">
                <a:solidFill>
                  <a:srgbClr val="0070C0"/>
                </a:solidFill>
              </a:rPr>
              <a:t>Russia / USSR / Soviet Union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a </a:t>
            </a:r>
            <a:r>
              <a:rPr lang="en-US" sz="2000" b="1" dirty="0" smtClean="0">
                <a:solidFill>
                  <a:srgbClr val="FF0000"/>
                </a:solidFill>
              </a:rPr>
              <a:t>dragon</a:t>
            </a:r>
            <a:r>
              <a:rPr lang="en-US" sz="2000" b="1" dirty="0" smtClean="0"/>
              <a:t> for </a:t>
            </a:r>
            <a:r>
              <a:rPr lang="en-US" sz="2000" b="1" dirty="0" smtClean="0">
                <a:solidFill>
                  <a:srgbClr val="0070C0"/>
                </a:solidFill>
              </a:rPr>
              <a:t>China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a </a:t>
            </a:r>
            <a:r>
              <a:rPr lang="en-US" sz="2000" b="1" dirty="0" smtClean="0">
                <a:solidFill>
                  <a:srgbClr val="FF0000"/>
                </a:solidFill>
              </a:rPr>
              <a:t>sun</a:t>
            </a:r>
            <a:r>
              <a:rPr lang="en-US" sz="2000" b="1" dirty="0" smtClean="0"/>
              <a:t> for </a:t>
            </a:r>
            <a:r>
              <a:rPr lang="en-US" sz="2000" b="1" dirty="0" smtClean="0">
                <a:solidFill>
                  <a:srgbClr val="0070C0"/>
                </a:solidFill>
              </a:rPr>
              <a:t>Japan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Liberty </a:t>
            </a:r>
            <a:r>
              <a:rPr lang="en-US" sz="2000" b="1" dirty="0" smtClean="0"/>
              <a:t>or </a:t>
            </a:r>
            <a:r>
              <a:rPr lang="en-US" sz="2000" b="1" dirty="0" smtClean="0">
                <a:solidFill>
                  <a:srgbClr val="FF0000"/>
                </a:solidFill>
              </a:rPr>
              <a:t>French Hat </a:t>
            </a:r>
            <a:r>
              <a:rPr lang="en-US" sz="2000" b="1" dirty="0" smtClean="0"/>
              <a:t>or </a:t>
            </a:r>
            <a:r>
              <a:rPr lang="en-US" sz="2000" b="1" dirty="0" smtClean="0">
                <a:solidFill>
                  <a:srgbClr val="FF0000"/>
                </a:solidFill>
              </a:rPr>
              <a:t>Napoleon</a:t>
            </a:r>
            <a:endParaRPr lang="en-US" sz="2000" b="1" dirty="0" smtClean="0"/>
          </a:p>
          <a:p>
            <a:pPr marL="285750" indent="-285750"/>
            <a:r>
              <a:rPr lang="en-US" sz="2000" b="1" dirty="0" smtClean="0"/>
              <a:t>    for </a:t>
            </a:r>
            <a:r>
              <a:rPr lang="en-US" sz="2000" b="1" dirty="0" smtClean="0">
                <a:solidFill>
                  <a:srgbClr val="0070C0"/>
                </a:solidFill>
              </a:rPr>
              <a:t>France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smtClean="0">
                <a:solidFill>
                  <a:srgbClr val="FF0000"/>
                </a:solidFill>
              </a:rPr>
              <a:t>Kaiser Helmet </a:t>
            </a:r>
            <a:r>
              <a:rPr lang="en-US" sz="2000" b="1" dirty="0" smtClean="0"/>
              <a:t>for</a:t>
            </a:r>
            <a:r>
              <a:rPr lang="en-US" sz="2000" b="1" dirty="0" smtClean="0">
                <a:solidFill>
                  <a:srgbClr val="0070C0"/>
                </a:solidFill>
              </a:rPr>
              <a:t> Germany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5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0" y="0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Cartoon Analysis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772400" cy="7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096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pic>
        <p:nvPicPr>
          <p:cNvPr id="10247" name="Picture 7" descr="http://www.allofzero.com/wp-content/uploads/2013/10/uncle-s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4381500" cy="3286126"/>
          </a:xfrm>
          <a:prstGeom prst="rect">
            <a:avLst/>
          </a:prstGeom>
          <a:noFill/>
        </p:spPr>
      </p:pic>
      <p:pic>
        <p:nvPicPr>
          <p:cNvPr id="10249" name="Picture 9" descr="Image result for US Eagle carto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05000"/>
            <a:ext cx="4844143" cy="3429000"/>
          </a:xfrm>
          <a:prstGeom prst="rect">
            <a:avLst/>
          </a:prstGeom>
          <a:noFill/>
        </p:spPr>
      </p:pic>
      <p:pic>
        <p:nvPicPr>
          <p:cNvPr id="10251" name="Picture 11" descr="http://www.uk.filo.pl/england_john_bu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371600"/>
            <a:ext cx="4800600" cy="48895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53" name="Picture 13" descr="http://tofdestar.fr/wp-content/images-celebrites/john-bull/johnbull2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371600"/>
            <a:ext cx="4251054" cy="4724400"/>
          </a:xfrm>
          <a:prstGeom prst="rect">
            <a:avLst/>
          </a:prstGeom>
          <a:noFill/>
        </p:spPr>
      </p:pic>
      <p:pic>
        <p:nvPicPr>
          <p:cNvPr id="10257" name="Picture 17" descr="http://www.british-israel-world-fed.ca/Britanni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344" y="1333318"/>
            <a:ext cx="5034489" cy="5105400"/>
          </a:xfrm>
          <a:prstGeom prst="rect">
            <a:avLst/>
          </a:prstGeom>
          <a:noFill/>
        </p:spPr>
      </p:pic>
      <p:pic>
        <p:nvPicPr>
          <p:cNvPr id="10269" name="Picture 29" descr="http://www.rense.com/general53/british-israel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461" y="1371600"/>
            <a:ext cx="4933139" cy="4419600"/>
          </a:xfrm>
          <a:prstGeom prst="rect">
            <a:avLst/>
          </a:prstGeom>
          <a:noFill/>
        </p:spPr>
      </p:pic>
      <p:pic>
        <p:nvPicPr>
          <p:cNvPr id="10271" name="Picture 31" descr="Image result for russia be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" y="1127841"/>
            <a:ext cx="5029200" cy="5248362"/>
          </a:xfrm>
          <a:prstGeom prst="rect">
            <a:avLst/>
          </a:prstGeom>
          <a:noFill/>
        </p:spPr>
      </p:pic>
      <p:pic>
        <p:nvPicPr>
          <p:cNvPr id="10273" name="Picture 33" descr="Image result for russia be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3214" y="1208320"/>
            <a:ext cx="5349314" cy="5257800"/>
          </a:xfrm>
          <a:prstGeom prst="rect">
            <a:avLst/>
          </a:prstGeom>
          <a:noFill/>
        </p:spPr>
      </p:pic>
      <p:pic>
        <p:nvPicPr>
          <p:cNvPr id="10275" name="Picture 35" descr="Image result for china dragon political carto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194603"/>
            <a:ext cx="5039876" cy="5181600"/>
          </a:xfrm>
          <a:prstGeom prst="rect">
            <a:avLst/>
          </a:prstGeom>
          <a:noFill/>
        </p:spPr>
      </p:pic>
      <p:pic>
        <p:nvPicPr>
          <p:cNvPr id="10277" name="Picture 37" descr="Image result for china dragon political carto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1295400"/>
            <a:ext cx="4901420" cy="524692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466344" y="1079391"/>
            <a:ext cx="5334000" cy="5564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s://upload.wikimedia.org/wikipedia/commons/thumb/0/06/War_flag_of_the_Imperial_Japanese_Army.svg/1280px-War_flag_of_the_Imperial_Japanese_Army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87" y="2362200"/>
            <a:ext cx="3331812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16346" y="988871"/>
            <a:ext cx="2947987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Uncle Sam </a:t>
            </a:r>
            <a:r>
              <a:rPr lang="en-US" sz="2000" b="1" dirty="0" smtClean="0"/>
              <a:t>or an </a:t>
            </a:r>
            <a:r>
              <a:rPr lang="en-US" sz="2000" b="1" dirty="0" smtClean="0">
                <a:solidFill>
                  <a:srgbClr val="C00000"/>
                </a:solidFill>
              </a:rPr>
              <a:t>eagle</a:t>
            </a:r>
            <a:r>
              <a:rPr lang="en-US" sz="2000" b="1" dirty="0" smtClean="0"/>
              <a:t> for the </a:t>
            </a:r>
            <a:r>
              <a:rPr lang="en-US" sz="2000" b="1" dirty="0" smtClean="0">
                <a:solidFill>
                  <a:srgbClr val="0070C0"/>
                </a:solidFill>
              </a:rPr>
              <a:t>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John Bull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C00000"/>
                </a:solidFill>
              </a:rPr>
              <a:t>Britannia</a:t>
            </a:r>
            <a:r>
              <a:rPr lang="en-US" sz="2000" b="1" dirty="0" smtClean="0"/>
              <a:t> or a </a:t>
            </a:r>
            <a:r>
              <a:rPr lang="en-US" sz="2000" b="1" dirty="0" smtClean="0">
                <a:solidFill>
                  <a:srgbClr val="C00000"/>
                </a:solidFill>
              </a:rPr>
              <a:t>lion</a:t>
            </a:r>
            <a:r>
              <a:rPr lang="en-US" sz="2000" b="1" dirty="0" smtClean="0"/>
              <a:t> for the </a:t>
            </a:r>
            <a:r>
              <a:rPr lang="en-US" sz="2000" b="1" dirty="0" smtClean="0">
                <a:solidFill>
                  <a:srgbClr val="0070C0"/>
                </a:solidFill>
              </a:rPr>
              <a:t>United Kingdom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a </a:t>
            </a:r>
            <a:r>
              <a:rPr lang="en-US" sz="2000" b="1" dirty="0" smtClean="0">
                <a:solidFill>
                  <a:srgbClr val="FF0000"/>
                </a:solidFill>
              </a:rPr>
              <a:t>bear or polar bear</a:t>
            </a:r>
            <a:r>
              <a:rPr lang="en-US" sz="2000" b="1" dirty="0" smtClean="0"/>
              <a:t> for </a:t>
            </a:r>
            <a:r>
              <a:rPr lang="en-US" sz="2000" b="1" dirty="0" smtClean="0">
                <a:solidFill>
                  <a:srgbClr val="0070C0"/>
                </a:solidFill>
              </a:rPr>
              <a:t>Russia / USSR / Soviet Union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a </a:t>
            </a:r>
            <a:r>
              <a:rPr lang="en-US" sz="2000" b="1" dirty="0" smtClean="0">
                <a:solidFill>
                  <a:srgbClr val="FF0000"/>
                </a:solidFill>
              </a:rPr>
              <a:t>dragon</a:t>
            </a:r>
            <a:r>
              <a:rPr lang="en-US" sz="2000" b="1" dirty="0" smtClean="0"/>
              <a:t> for </a:t>
            </a:r>
            <a:r>
              <a:rPr lang="en-US" sz="2000" b="1" dirty="0" smtClean="0">
                <a:solidFill>
                  <a:srgbClr val="0070C0"/>
                </a:solidFill>
              </a:rPr>
              <a:t>China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a </a:t>
            </a:r>
            <a:r>
              <a:rPr lang="en-US" sz="2000" b="1" dirty="0" smtClean="0">
                <a:solidFill>
                  <a:srgbClr val="FF0000"/>
                </a:solidFill>
              </a:rPr>
              <a:t>sun</a:t>
            </a:r>
            <a:r>
              <a:rPr lang="en-US" sz="2000" b="1" dirty="0" smtClean="0"/>
              <a:t> for </a:t>
            </a:r>
            <a:r>
              <a:rPr lang="en-US" sz="2000" b="1" dirty="0" smtClean="0">
                <a:solidFill>
                  <a:srgbClr val="0070C0"/>
                </a:solidFill>
              </a:rPr>
              <a:t>Japan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Liberty </a:t>
            </a:r>
            <a:r>
              <a:rPr lang="en-US" sz="2000" b="1" dirty="0" smtClean="0"/>
              <a:t>or </a:t>
            </a:r>
            <a:r>
              <a:rPr lang="en-US" sz="2000" b="1" dirty="0" smtClean="0">
                <a:solidFill>
                  <a:srgbClr val="FF0000"/>
                </a:solidFill>
              </a:rPr>
              <a:t>French Hat </a:t>
            </a:r>
            <a:r>
              <a:rPr lang="en-US" sz="2000" b="1" dirty="0" smtClean="0"/>
              <a:t>or </a:t>
            </a:r>
            <a:r>
              <a:rPr lang="en-US" sz="2000" b="1" dirty="0" smtClean="0">
                <a:solidFill>
                  <a:srgbClr val="FF0000"/>
                </a:solidFill>
              </a:rPr>
              <a:t>Napoleon</a:t>
            </a:r>
            <a:r>
              <a:rPr lang="en-US" sz="2000" b="1" dirty="0" smtClean="0"/>
              <a:t>   </a:t>
            </a:r>
            <a:r>
              <a:rPr lang="en-US" sz="2000" b="1" dirty="0" smtClean="0"/>
              <a:t>for </a:t>
            </a:r>
            <a:r>
              <a:rPr lang="en-US" sz="2000" b="1" dirty="0" smtClean="0">
                <a:solidFill>
                  <a:srgbClr val="0070C0"/>
                </a:solidFill>
              </a:rPr>
              <a:t>France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Kaiser Helmet </a:t>
            </a:r>
            <a:r>
              <a:rPr lang="en-US" sz="2000" b="1" dirty="0" smtClean="0"/>
              <a:t>for</a:t>
            </a:r>
            <a:r>
              <a:rPr lang="en-US" sz="2000" b="1" dirty="0" smtClean="0">
                <a:solidFill>
                  <a:srgbClr val="0070C0"/>
                </a:solidFill>
              </a:rPr>
              <a:t> Germany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10285" name="Picture 45" descr="Image result for french liberty cartoo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1333318"/>
            <a:ext cx="4532758" cy="5310877"/>
          </a:xfrm>
          <a:prstGeom prst="rect">
            <a:avLst/>
          </a:prstGeom>
          <a:noFill/>
        </p:spPr>
      </p:pic>
      <p:pic>
        <p:nvPicPr>
          <p:cNvPr id="10287" name="Picture 47" descr="https://s3.amazonaws.com/lowres.cartoonstock.com/politics-france-boulanger-general_boulanger-conservatism-legitimism-csl0073_low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90600" y="1101168"/>
            <a:ext cx="4486656" cy="5284694"/>
          </a:xfrm>
          <a:prstGeom prst="rect">
            <a:avLst/>
          </a:prstGeom>
          <a:noFill/>
        </p:spPr>
      </p:pic>
      <p:pic>
        <p:nvPicPr>
          <p:cNvPr id="10282" name="Picture 42" descr="https://mycostumehistory.files.wordpress.com/2014/07/bonnrouge.jpg?w=217&amp;h=30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1521" y="1118403"/>
            <a:ext cx="4926637" cy="5334000"/>
          </a:xfrm>
          <a:prstGeom prst="rect">
            <a:avLst/>
          </a:prstGeom>
          <a:noFill/>
        </p:spPr>
      </p:pic>
      <p:pic>
        <p:nvPicPr>
          <p:cNvPr id="10293" name="Picture 53" descr="Image result for kaiser hat cartoon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38200" y="1050836"/>
            <a:ext cx="4895227" cy="5593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200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.photobucket.com/albums/v620/ranmaremix/britan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4114800" cy="6248400"/>
          </a:xfrm>
          <a:prstGeom prst="rect">
            <a:avLst/>
          </a:prstGeom>
          <a:noFill/>
        </p:spPr>
      </p:pic>
      <p:pic>
        <p:nvPicPr>
          <p:cNvPr id="27652" name="Picture 4" descr="https://upload.wikimedia.org/wikipedia/commons/3/32/China_imperialism_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4416110" cy="6172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29200" y="0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Cartoon Analysis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715000" cy="67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erialism &amp; Tr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648200" cy="6774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zi Po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4191000" cy="6736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699</TotalTime>
  <Words>156</Words>
  <Application>Microsoft Office PowerPoint</Application>
  <PresentationFormat>On-screen Show (4:3)</PresentationFormat>
  <Paragraphs>26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Cartoon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Regents Basics</dc:title>
  <dc:creator>Alex</dc:creator>
  <cp:lastModifiedBy>Summer School</cp:lastModifiedBy>
  <cp:revision>41</cp:revision>
  <dcterms:created xsi:type="dcterms:W3CDTF">2013-07-05T16:07:37Z</dcterms:created>
  <dcterms:modified xsi:type="dcterms:W3CDTF">2015-07-15T15:26:11Z</dcterms:modified>
</cp:coreProperties>
</file>