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15.xml" ContentType="application/vnd.openxmlformats-officedocument.presentationml.tags+xml"/>
  <Override PartName="/ppt/notesSlides/notesSlide19.xml" ContentType="application/vnd.openxmlformats-officedocument.presentationml.notesSlide+xml"/>
  <Override PartName="/ppt/tags/tag16.xml" ContentType="application/vnd.openxmlformats-officedocument.presentationml.tags+xml"/>
  <Override PartName="/ppt/notesSlides/notesSlide20.xml" ContentType="application/vnd.openxmlformats-officedocument.presentationml.notesSlide+xml"/>
  <Override PartName="/ppt/tags/tag17.xml" ContentType="application/vnd.openxmlformats-officedocument.presentationml.tags+xml"/>
  <Override PartName="/ppt/notesSlides/notesSlide21.xml" ContentType="application/vnd.openxmlformats-officedocument.presentationml.notesSlide+xml"/>
  <Override PartName="/ppt/tags/tag18.xml" ContentType="application/vnd.openxmlformats-officedocument.presentationml.tags+xml"/>
  <Override PartName="/ppt/notesSlides/notesSlide22.xml" ContentType="application/vnd.openxmlformats-officedocument.presentationml.notesSlide+xml"/>
  <Override PartName="/ppt/tags/tag19.xml" ContentType="application/vnd.openxmlformats-officedocument.presentationml.tags+xml"/>
  <Override PartName="/ppt/notesSlides/notesSlide23.xml" ContentType="application/vnd.openxmlformats-officedocument.presentationml.notesSlide+xml"/>
  <Override PartName="/ppt/tags/tag20.xml" ContentType="application/vnd.openxmlformats-officedocument.presentationml.tags+xml"/>
  <Override PartName="/ppt/notesSlides/notesSlide24.xml" ContentType="application/vnd.openxmlformats-officedocument.presentationml.notesSlide+xml"/>
  <Override PartName="/ppt/tags/tag21.xml" ContentType="application/vnd.openxmlformats-officedocument.presentationml.tags+xml"/>
  <Override PartName="/ppt/notesSlides/notesSlide25.xml" ContentType="application/vnd.openxmlformats-officedocument.presentationml.notesSlide+xml"/>
  <Override PartName="/ppt/tags/tag22.xml" ContentType="application/vnd.openxmlformats-officedocument.presentationml.tags+xml"/>
  <Override PartName="/ppt/notesSlides/notesSlide26.xml" ContentType="application/vnd.openxmlformats-officedocument.presentationml.notesSlide+xml"/>
  <Override PartName="/ppt/tags/tag23.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24.xml" ContentType="application/vnd.openxmlformats-officedocument.presentationml.tags+xml"/>
  <Override PartName="/ppt/notesSlides/notesSlide30.xml" ContentType="application/vnd.openxmlformats-officedocument.presentationml.notesSlide+xml"/>
  <Override PartName="/ppt/tags/tag25.xml" ContentType="application/vnd.openxmlformats-officedocument.presentationml.tags+xml"/>
  <Override PartName="/ppt/notesSlides/notesSlide31.xml" ContentType="application/vnd.openxmlformats-officedocument.presentationml.notesSlide+xml"/>
  <Override PartName="/ppt/tags/tag26.xml" ContentType="application/vnd.openxmlformats-officedocument.presentationml.tags+xml"/>
  <Override PartName="/ppt/notesSlides/notesSlide32.xml" ContentType="application/vnd.openxmlformats-officedocument.presentationml.notesSlide+xml"/>
  <Override PartName="/ppt/tags/tag27.xml" ContentType="application/vnd.openxmlformats-officedocument.presentationml.tags+xml"/>
  <Override PartName="/ppt/notesSlides/notesSlide33.xml" ContentType="application/vnd.openxmlformats-officedocument.presentationml.notesSlide+xml"/>
  <Override PartName="/ppt/tags/tag28.xml" ContentType="application/vnd.openxmlformats-officedocument.presentationml.tags+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6" r:id="rId2"/>
    <p:sldId id="263" r:id="rId3"/>
    <p:sldId id="284" r:id="rId4"/>
    <p:sldId id="321" r:id="rId5"/>
    <p:sldId id="264" r:id="rId6"/>
    <p:sldId id="352" r:id="rId7"/>
    <p:sldId id="351" r:id="rId8"/>
    <p:sldId id="353" r:id="rId9"/>
    <p:sldId id="289" r:id="rId10"/>
    <p:sldId id="322" r:id="rId11"/>
    <p:sldId id="346" r:id="rId12"/>
    <p:sldId id="347" r:id="rId13"/>
    <p:sldId id="348" r:id="rId14"/>
    <p:sldId id="349" r:id="rId15"/>
    <p:sldId id="267" r:id="rId16"/>
    <p:sldId id="290" r:id="rId17"/>
    <p:sldId id="291" r:id="rId18"/>
    <p:sldId id="354" r:id="rId19"/>
    <p:sldId id="268" r:id="rId20"/>
    <p:sldId id="293" r:id="rId21"/>
    <p:sldId id="294" r:id="rId22"/>
    <p:sldId id="324" r:id="rId23"/>
    <p:sldId id="350" r:id="rId24"/>
    <p:sldId id="338" r:id="rId25"/>
    <p:sldId id="339" r:id="rId26"/>
    <p:sldId id="340" r:id="rId27"/>
    <p:sldId id="341" r:id="rId28"/>
    <p:sldId id="298" r:id="rId29"/>
    <p:sldId id="299" r:id="rId30"/>
    <p:sldId id="300" r:id="rId31"/>
    <p:sldId id="301" r:id="rId32"/>
    <p:sldId id="302" r:id="rId33"/>
    <p:sldId id="326" r:id="rId34"/>
    <p:sldId id="303" r:id="rId35"/>
    <p:sldId id="304" r:id="rId36"/>
    <p:sldId id="305" r:id="rId37"/>
    <p:sldId id="343" r:id="rId38"/>
    <p:sldId id="344" r:id="rId39"/>
    <p:sldId id="306" r:id="rId40"/>
    <p:sldId id="307" r:id="rId41"/>
    <p:sldId id="345" r:id="rId42"/>
    <p:sldId id="355" r:id="rId43"/>
    <p:sldId id="308" r:id="rId44"/>
    <p:sldId id="313" r:id="rId45"/>
    <p:sldId id="330" r:id="rId4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F0F0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500" autoAdjust="0"/>
  </p:normalViewPr>
  <p:slideViewPr>
    <p:cSldViewPr>
      <p:cViewPr varScale="1">
        <p:scale>
          <a:sx n="59" d="100"/>
          <a:sy n="59" d="100"/>
        </p:scale>
        <p:origin x="1716"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7A018DF9-DC57-42C0-B417-9CCBB270900C}" type="datetimeFigureOut">
              <a:rPr lang="en-US"/>
              <a:pPr>
                <a:defRPr/>
              </a:pPr>
              <a:t>3/16/2017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AAB926E4-452D-4D90-9D09-32C5E4DF9F95}"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Berlin, Germany, April 1933</a:t>
            </a:r>
          </a:p>
          <a:p>
            <a:pPr eaLnBrk="1" hangingPunct="1">
              <a:spcBef>
                <a:spcPct val="0"/>
              </a:spcBef>
            </a:pPr>
            <a:r>
              <a:rPr lang="de-DE" altLang="en-US" i="1"/>
              <a:t>United States Holocaust Memorial Museum, courtesy of  David Mendels</a:t>
            </a:r>
            <a:r>
              <a:rPr lang="en-US" altLang="en-US"/>
              <a:t> </a:t>
            </a:r>
            <a:endParaRPr lang="de-DE" altLang="en-US" i="1"/>
          </a:p>
        </p:txBody>
      </p:sp>
      <p:sp>
        <p:nvSpPr>
          <p:cNvPr id="819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0CD794F-9AAB-4CBC-A480-071D3ECC0CF4}" type="slidenum">
              <a:rPr lang="en-US" altLang="en-US"/>
              <a:pPr>
                <a:spcBef>
                  <a:spcPct val="0"/>
                </a:spcBef>
              </a:pPr>
              <a:t>2</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Berlin, Germany, April 1933</a:t>
            </a:r>
          </a:p>
          <a:p>
            <a:pPr eaLnBrk="1" hangingPunct="1">
              <a:spcBef>
                <a:spcPct val="0"/>
              </a:spcBef>
            </a:pPr>
            <a:r>
              <a:rPr lang="de-DE" altLang="en-US" i="1"/>
              <a:t>United States Holocaust Memorial Museum, courtesy of  David Mendels</a:t>
            </a:r>
            <a:r>
              <a:rPr lang="en-US" altLang="en-US"/>
              <a:t> </a:t>
            </a:r>
          </a:p>
        </p:txBody>
      </p:sp>
      <p:sp>
        <p:nvSpPr>
          <p:cNvPr id="829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14ADA3F-AB65-4315-A016-E93D8AE8B141}" type="slidenum">
              <a:rPr lang="en-US" altLang="en-US"/>
              <a:pPr>
                <a:spcBef>
                  <a:spcPct val="0"/>
                </a:spcBef>
              </a:pPr>
              <a:t>3</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Berlin, Germany, April 1, 1933</a:t>
            </a:r>
          </a:p>
          <a:p>
            <a:pPr eaLnBrk="1" hangingPunct="1">
              <a:spcBef>
                <a:spcPct val="0"/>
              </a:spcBef>
            </a:pPr>
            <a:r>
              <a:rPr lang="en-US" altLang="en-US" i="1"/>
              <a:t>National Archives and Records Administration, College Park, MD</a:t>
            </a:r>
            <a:endParaRPr lang="en-US" altLang="en-US"/>
          </a:p>
        </p:txBody>
      </p:sp>
      <p:sp>
        <p:nvSpPr>
          <p:cNvPr id="839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504CAAC-05BF-4682-AA0E-AC4A5DFEE839}" type="slidenum">
              <a:rPr lang="en-US" altLang="en-US"/>
              <a:pPr>
                <a:spcBef>
                  <a:spcPct val="0"/>
                </a:spcBef>
              </a:pPr>
              <a:t>4</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Berlin, Germany, April 1, 1933</a:t>
            </a:r>
          </a:p>
          <a:p>
            <a:pPr eaLnBrk="1" hangingPunct="1">
              <a:spcBef>
                <a:spcPct val="0"/>
              </a:spcBef>
            </a:pPr>
            <a:r>
              <a:rPr lang="en-US" altLang="en-US" i="1"/>
              <a:t>National Archives and Records Administration, College Park, MD</a:t>
            </a:r>
            <a:endParaRPr lang="en-US" altLang="en-US"/>
          </a:p>
        </p:txBody>
      </p:sp>
      <p:sp>
        <p:nvSpPr>
          <p:cNvPr id="849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59CB766-6FC4-48F0-AA4D-C5A3E682557A}" type="slidenum">
              <a:rPr lang="en-US" altLang="en-US"/>
              <a:pPr>
                <a:spcBef>
                  <a:spcPct val="0"/>
                </a:spcBef>
              </a:pPr>
              <a:t>5</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AB926E4-452D-4D90-9D09-32C5E4DF9F95}" type="slidenum">
              <a:rPr lang="en-US" altLang="en-US" smtClean="0"/>
              <a:pPr/>
              <a:t>7</a:t>
            </a:fld>
            <a:endParaRPr lang="en-US" altLang="en-US"/>
          </a:p>
        </p:txBody>
      </p:sp>
    </p:spTree>
    <p:extLst>
      <p:ext uri="{BB962C8B-B14F-4D97-AF65-F5344CB8AC3E}">
        <p14:creationId xmlns:p14="http://schemas.microsoft.com/office/powerpoint/2010/main" val="27886226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Rostock, Germany, November 10, 1938</a:t>
            </a:r>
          </a:p>
          <a:p>
            <a:pPr eaLnBrk="1" hangingPunct="1">
              <a:spcBef>
                <a:spcPct val="0"/>
              </a:spcBef>
            </a:pPr>
            <a:r>
              <a:rPr lang="de-DE" altLang="en-US" i="1"/>
              <a:t>Archiv der Hansestadt Rostock, Germany</a:t>
            </a:r>
            <a:endParaRPr lang="en-US" altLang="en-US"/>
          </a:p>
        </p:txBody>
      </p:sp>
      <p:sp>
        <p:nvSpPr>
          <p:cNvPr id="921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34140EE-40C8-47F7-87E8-F54AE7114C62}" type="slidenum">
              <a:rPr lang="en-US" altLang="en-US"/>
              <a:pPr>
                <a:spcBef>
                  <a:spcPct val="0"/>
                </a:spcBef>
              </a:pPr>
              <a:t>9</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Rostock, Germany, November 10, 1938</a:t>
            </a:r>
          </a:p>
          <a:p>
            <a:pPr eaLnBrk="1" hangingPunct="1">
              <a:spcBef>
                <a:spcPct val="0"/>
              </a:spcBef>
            </a:pPr>
            <a:r>
              <a:rPr lang="de-DE" altLang="en-US" i="1"/>
              <a:t>Archiv der Hansestadt Rostock, Germany</a:t>
            </a:r>
            <a:endParaRPr lang="en-US" altLang="en-US"/>
          </a:p>
        </p:txBody>
      </p:sp>
      <p:sp>
        <p:nvSpPr>
          <p:cNvPr id="931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AABAEA2-9FBB-44E6-A050-EE937AD5B525}" type="slidenum">
              <a:rPr lang="en-US" altLang="en-US"/>
              <a:pPr>
                <a:spcBef>
                  <a:spcPct val="0"/>
                </a:spcBef>
              </a:pPr>
              <a:t>10</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Buchenwald, Germany, circa 1938–41</a:t>
            </a:r>
          </a:p>
          <a:p>
            <a:pPr eaLnBrk="1" hangingPunct="1">
              <a:spcBef>
                <a:spcPct val="0"/>
              </a:spcBef>
            </a:pPr>
            <a:r>
              <a:rPr lang="en-US" altLang="en-US" i="1"/>
              <a:t>United States Holocaust Memorial Museum, courtesy of Robert A. Schmuhl</a:t>
            </a:r>
            <a:endParaRPr lang="en-US" altLang="en-US"/>
          </a:p>
        </p:txBody>
      </p:sp>
      <p:sp>
        <p:nvSpPr>
          <p:cNvPr id="942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8E56ED3-EB40-4EFE-8FF9-86E2576EACCF}" type="slidenum">
              <a:rPr lang="en-US" altLang="en-US"/>
              <a:pPr>
                <a:spcBef>
                  <a:spcPct val="0"/>
                </a:spcBef>
              </a:pPr>
              <a:t>15</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Buchenwald, Germany, circa 1938–41</a:t>
            </a:r>
          </a:p>
          <a:p>
            <a:pPr eaLnBrk="1" hangingPunct="1">
              <a:spcBef>
                <a:spcPct val="0"/>
              </a:spcBef>
            </a:pPr>
            <a:r>
              <a:rPr lang="en-US" altLang="en-US" i="1"/>
              <a:t>United States Holocaust Memorial Museum, courtesy of Robert A. Schmuhl</a:t>
            </a:r>
            <a:endParaRPr lang="en-US" altLang="en-US"/>
          </a:p>
        </p:txBody>
      </p:sp>
      <p:sp>
        <p:nvSpPr>
          <p:cNvPr id="952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C9B3D79-EE92-441A-830A-0C3351504A5F}" type="slidenum">
              <a:rPr lang="en-US" altLang="en-US"/>
              <a:pPr>
                <a:spcBef>
                  <a:spcPct val="0"/>
                </a:spcBef>
              </a:pPr>
              <a:t>16</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Buchenwald, Germany, circa 1938–41</a:t>
            </a:r>
          </a:p>
          <a:p>
            <a:pPr eaLnBrk="1" hangingPunct="1">
              <a:spcBef>
                <a:spcPct val="0"/>
              </a:spcBef>
            </a:pPr>
            <a:r>
              <a:rPr lang="en-US" altLang="en-US" i="1"/>
              <a:t>United States Holocaust Memorial Museum, courtesy of Robert A. Schmuhl</a:t>
            </a:r>
            <a:endParaRPr lang="en-US" altLang="en-US"/>
          </a:p>
        </p:txBody>
      </p:sp>
      <p:sp>
        <p:nvSpPr>
          <p:cNvPr id="962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B8F2D9B-5CB8-49F5-8394-2152FA524088}" type="slidenum">
              <a:rPr lang="en-US" altLang="en-US"/>
              <a:pPr>
                <a:spcBef>
                  <a:spcPct val="0"/>
                </a:spcBef>
              </a:pPr>
              <a:t>17</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AB926E4-452D-4D90-9D09-32C5E4DF9F95}" type="slidenum">
              <a:rPr lang="en-US" altLang="en-US" smtClean="0"/>
              <a:pPr/>
              <a:t>18</a:t>
            </a:fld>
            <a:endParaRPr lang="en-US" altLang="en-US"/>
          </a:p>
        </p:txBody>
      </p:sp>
    </p:spTree>
    <p:extLst>
      <p:ext uri="{BB962C8B-B14F-4D97-AF65-F5344CB8AC3E}">
        <p14:creationId xmlns:p14="http://schemas.microsoft.com/office/powerpoint/2010/main" val="20239117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93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Hamburg, Germany, May 1939</a:t>
            </a:r>
          </a:p>
          <a:p>
            <a:pPr eaLnBrk="1" hangingPunct="1">
              <a:spcBef>
                <a:spcPct val="0"/>
              </a:spcBef>
            </a:pPr>
            <a:r>
              <a:rPr lang="en-US" altLang="en-US" i="1"/>
              <a:t>United States Holocaust Memorial Museum, courtesy of Herbert and Vera Karliner</a:t>
            </a:r>
            <a:endParaRPr lang="en-US" altLang="en-US"/>
          </a:p>
        </p:txBody>
      </p:sp>
      <p:sp>
        <p:nvSpPr>
          <p:cNvPr id="993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9EE64BE-4252-41AE-A98C-C27B6CF0510C}" type="slidenum">
              <a:rPr lang="en-US" altLang="en-US"/>
              <a:pPr>
                <a:spcBef>
                  <a:spcPct val="0"/>
                </a:spcBef>
              </a:pPr>
              <a:t>19</a:t>
            </a:fld>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Hamburg, Germany, May 1939</a:t>
            </a:r>
          </a:p>
          <a:p>
            <a:pPr eaLnBrk="1" hangingPunct="1">
              <a:spcBef>
                <a:spcPct val="0"/>
              </a:spcBef>
            </a:pPr>
            <a:r>
              <a:rPr lang="en-US" altLang="en-US" i="1"/>
              <a:t>United States Holocaust Memorial Museum, courtesy of Herbert and Vera Karliner</a:t>
            </a:r>
            <a:endParaRPr lang="en-US" altLang="en-US"/>
          </a:p>
        </p:txBody>
      </p:sp>
      <p:sp>
        <p:nvSpPr>
          <p:cNvPr id="1003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1146DD6-A658-4E10-883D-063BD78EFFE1}" type="slidenum">
              <a:rPr lang="en-US" altLang="en-US"/>
              <a:pPr>
                <a:spcBef>
                  <a:spcPct val="0"/>
                </a:spcBef>
              </a:pPr>
              <a:t>20</a:t>
            </a:fld>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13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Hamburg, Germany, May 1939</a:t>
            </a:r>
          </a:p>
          <a:p>
            <a:pPr eaLnBrk="1" hangingPunct="1">
              <a:spcBef>
                <a:spcPct val="0"/>
              </a:spcBef>
            </a:pPr>
            <a:r>
              <a:rPr lang="en-US" altLang="en-US" i="1"/>
              <a:t>United States Holocaust Memorial Museum, courtesy of Herbert and Vera Karliner</a:t>
            </a:r>
            <a:endParaRPr lang="en-US" altLang="en-US"/>
          </a:p>
        </p:txBody>
      </p:sp>
      <p:sp>
        <p:nvSpPr>
          <p:cNvPr id="1013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E57CD18-D850-493B-85C7-2F7E796BBDF6}" type="slidenum">
              <a:rPr lang="en-US" altLang="en-US"/>
              <a:pPr>
                <a:spcBef>
                  <a:spcPct val="0"/>
                </a:spcBef>
              </a:pPr>
              <a:t>21</a:t>
            </a:fld>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Hamburg, Germany, May 1939</a:t>
            </a:r>
          </a:p>
          <a:p>
            <a:pPr eaLnBrk="1" hangingPunct="1">
              <a:spcBef>
                <a:spcPct val="0"/>
              </a:spcBef>
            </a:pPr>
            <a:r>
              <a:rPr lang="en-US" altLang="en-US" i="1"/>
              <a:t>United States Holocaust Memorial Museum, courtesy of Herbert and Vera Karliner</a:t>
            </a:r>
            <a:endParaRPr lang="en-US" altLang="en-US"/>
          </a:p>
        </p:txBody>
      </p:sp>
      <p:sp>
        <p:nvSpPr>
          <p:cNvPr id="1024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635D56E-C2B4-4228-BA50-EC990EDDBBC5}" type="slidenum">
              <a:rPr lang="en-US" altLang="en-US"/>
              <a:pPr>
                <a:spcBef>
                  <a:spcPct val="0"/>
                </a:spcBef>
              </a:pPr>
              <a:t>22</a:t>
            </a:fld>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77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177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A9A462D-E26E-4748-8269-596AA3622F24}" type="slidenum">
              <a:rPr lang="en-GB" altLang="en-US">
                <a:latin typeface="Calibri" panose="020F0502020204030204" pitchFamily="34" charset="0"/>
              </a:rPr>
              <a:pPr/>
              <a:t>25</a:t>
            </a:fld>
            <a:endParaRPr lang="en-GB" altLang="en-US">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AF48161-81EC-47C3-A749-43061545A997}" type="slidenum">
              <a:rPr lang="en-GB" altLang="en-US">
                <a:latin typeface="Times New Roman" panose="02020603050405020304" pitchFamily="18" charset="0"/>
              </a:rPr>
              <a:pPr/>
              <a:t>26</a:t>
            </a:fld>
            <a:endParaRPr lang="en-GB" altLang="en-US">
              <a:latin typeface="Times New Roman" panose="02020603050405020304" pitchFamily="18" charset="0"/>
            </a:endParaRPr>
          </a:p>
        </p:txBody>
      </p:sp>
      <p:sp>
        <p:nvSpPr>
          <p:cNvPr id="1187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latin typeface="Times New Roman" panose="02020603050405020304" pitchFamily="18" charset="0"/>
              </a:rPr>
              <a:t>Remember that the black dots represent the work of the </a:t>
            </a:r>
            <a:r>
              <a:rPr lang="en-GB" altLang="en-US" sz="1000">
                <a:latin typeface="Times New Roman" panose="02020603050405020304" pitchFamily="18" charset="0"/>
              </a:rPr>
              <a:t>Einsatzgruppen</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98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198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15BDF8C-C176-4C2E-8538-844DFC9A61E8}" type="slidenum">
              <a:rPr lang="en-GB" altLang="en-US">
                <a:latin typeface="Calibri" panose="020F0502020204030204" pitchFamily="34" charset="0"/>
              </a:rPr>
              <a:pPr/>
              <a:t>27</a:t>
            </a:fld>
            <a:endParaRPr lang="en-GB" altLang="en-US">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75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Warsaw, Poland, 1941</a:t>
            </a:r>
          </a:p>
          <a:p>
            <a:pPr eaLnBrk="1" hangingPunct="1">
              <a:spcBef>
                <a:spcPct val="0"/>
              </a:spcBef>
            </a:pPr>
            <a:r>
              <a:rPr lang="pl-PL" altLang="en-US" i="1"/>
              <a:t>Archiwum Dokumentacji Mechanicznej, Warsaw, Poland</a:t>
            </a:r>
            <a:endParaRPr lang="en-US" altLang="en-US"/>
          </a:p>
        </p:txBody>
      </p:sp>
      <p:sp>
        <p:nvSpPr>
          <p:cNvPr id="1075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27FE396-AED0-4CA0-BD89-4353DC68689F}" type="slidenum">
              <a:rPr lang="en-US" altLang="en-US"/>
              <a:pPr>
                <a:spcBef>
                  <a:spcPct val="0"/>
                </a:spcBef>
              </a:pPr>
              <a:t>28</a:t>
            </a:fld>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Warsaw, Poland, 1941</a:t>
            </a:r>
          </a:p>
          <a:p>
            <a:pPr eaLnBrk="1" hangingPunct="1">
              <a:spcBef>
                <a:spcPct val="0"/>
              </a:spcBef>
            </a:pPr>
            <a:r>
              <a:rPr lang="pl-PL" altLang="en-US" i="1"/>
              <a:t>Archiwum Dokumentacji Mechanicznej, Warsaw, Poland</a:t>
            </a:r>
            <a:endParaRPr lang="en-US" altLang="en-US"/>
          </a:p>
        </p:txBody>
      </p:sp>
      <p:sp>
        <p:nvSpPr>
          <p:cNvPr id="1085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89B0F88-F198-4D05-8D71-D0FEAEA6BC8A}" type="slidenum">
              <a:rPr lang="en-US" altLang="en-US"/>
              <a:pPr>
                <a:spcBef>
                  <a:spcPct val="0"/>
                </a:spcBef>
              </a:pPr>
              <a:t>29</a:t>
            </a:fld>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Warsaw, Poland, 1941</a:t>
            </a:r>
          </a:p>
          <a:p>
            <a:pPr eaLnBrk="1" hangingPunct="1">
              <a:spcBef>
                <a:spcPct val="0"/>
              </a:spcBef>
            </a:pPr>
            <a:r>
              <a:rPr lang="pl-PL" altLang="en-US" i="1"/>
              <a:t>Archiwum Dokumentacji Mechanicznej, Warsaw, Poland</a:t>
            </a:r>
            <a:endParaRPr lang="en-US" altLang="en-US"/>
          </a:p>
        </p:txBody>
      </p:sp>
      <p:sp>
        <p:nvSpPr>
          <p:cNvPr id="1095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F418125-F240-444B-9860-958C1E4FA89D}" type="slidenum">
              <a:rPr lang="en-US" altLang="en-US"/>
              <a:pPr>
                <a:spcBef>
                  <a:spcPct val="0"/>
                </a:spcBef>
              </a:pPr>
              <a:t>30</a:t>
            </a:fld>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05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Warsaw, Poland, 1941</a:t>
            </a:r>
          </a:p>
          <a:p>
            <a:pPr eaLnBrk="1" hangingPunct="1">
              <a:spcBef>
                <a:spcPct val="0"/>
              </a:spcBef>
            </a:pPr>
            <a:r>
              <a:rPr lang="pl-PL" altLang="en-US" i="1"/>
              <a:t>Archiwum Dokumentacji Mechanicznej, Warsaw, Poland</a:t>
            </a:r>
            <a:endParaRPr lang="en-US" altLang="en-US"/>
          </a:p>
        </p:txBody>
      </p:sp>
      <p:sp>
        <p:nvSpPr>
          <p:cNvPr id="1105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A669CE3-2BB6-49D5-9B7C-4D82A7D77C04}" type="slidenum">
              <a:rPr lang="en-US" altLang="en-US"/>
              <a:pPr>
                <a:spcBef>
                  <a:spcPct val="0"/>
                </a:spcBef>
              </a:pPr>
              <a:t>31</a:t>
            </a:fld>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16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Vinnitsa, Ukraine, 1942</a:t>
            </a:r>
          </a:p>
          <a:p>
            <a:pPr eaLnBrk="1" hangingPunct="1">
              <a:spcBef>
                <a:spcPct val="0"/>
              </a:spcBef>
            </a:pPr>
            <a:r>
              <a:rPr lang="en-US" altLang="en-US" i="1"/>
              <a:t>Library of Congress, Prints and Photographs Division, Washington, DC</a:t>
            </a:r>
            <a:endParaRPr lang="en-US" altLang="en-US"/>
          </a:p>
        </p:txBody>
      </p:sp>
      <p:sp>
        <p:nvSpPr>
          <p:cNvPr id="1116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BD6FFDC-31F6-447A-B2B3-74266FB6AE33}" type="slidenum">
              <a:rPr lang="en-US" altLang="en-US"/>
              <a:pPr>
                <a:spcBef>
                  <a:spcPct val="0"/>
                </a:spcBef>
              </a:pPr>
              <a:t>32</a:t>
            </a:fld>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Vinnitsa, Ukraine, 1942</a:t>
            </a:r>
          </a:p>
          <a:p>
            <a:pPr eaLnBrk="1" hangingPunct="1">
              <a:spcBef>
                <a:spcPct val="0"/>
              </a:spcBef>
            </a:pPr>
            <a:r>
              <a:rPr lang="en-US" altLang="en-US" i="1"/>
              <a:t>Library of Congress, Prints and Photographs Division, Washington, DC</a:t>
            </a:r>
            <a:endParaRPr lang="en-US" altLang="en-US"/>
          </a:p>
        </p:txBody>
      </p:sp>
      <p:sp>
        <p:nvSpPr>
          <p:cNvPr id="1126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39C3123-78DC-451E-838F-2219E74CD349}" type="slidenum">
              <a:rPr lang="en-US" altLang="en-US"/>
              <a:pPr>
                <a:spcBef>
                  <a:spcPct val="0"/>
                </a:spcBef>
              </a:pPr>
              <a:t>33</a:t>
            </a:fld>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i="1"/>
              <a:t>United States Holocaust Memorial Museum, courtesy of Polskie Koleje Panstwowe S.A., Poland</a:t>
            </a:r>
            <a:endParaRPr lang="en-US" altLang="en-US"/>
          </a:p>
        </p:txBody>
      </p:sp>
      <p:sp>
        <p:nvSpPr>
          <p:cNvPr id="1136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168023A-9901-4A59-8BDC-727163163E56}" type="slidenum">
              <a:rPr lang="en-US" altLang="en-US"/>
              <a:pPr>
                <a:spcBef>
                  <a:spcPct val="0"/>
                </a:spcBef>
              </a:pPr>
              <a:t>34</a:t>
            </a:fld>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46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i="1"/>
              <a:t>United States Holocaust Memorial Museum, courtesy of Polskie Koleje Panstwowe S.A., Poland</a:t>
            </a:r>
            <a:endParaRPr lang="en-US" altLang="en-US"/>
          </a:p>
        </p:txBody>
      </p:sp>
      <p:sp>
        <p:nvSpPr>
          <p:cNvPr id="1146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C081AEC-FE78-4B08-A467-EB70CCD6C0BD}" type="slidenum">
              <a:rPr lang="en-US" altLang="en-US"/>
              <a:pPr>
                <a:spcBef>
                  <a:spcPct val="0"/>
                </a:spcBef>
              </a:pPr>
              <a:t>35</a:t>
            </a:fld>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i="1"/>
              <a:t>United States Holocaust Memorial Museum, courtesy of Polskie Koleje Panstwowe S.A., Poland</a:t>
            </a:r>
            <a:endParaRPr lang="en-US" altLang="en-US"/>
          </a:p>
        </p:txBody>
      </p:sp>
      <p:sp>
        <p:nvSpPr>
          <p:cNvPr id="1157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F8222B7-F8DA-4B29-A0A0-A5A77F19FC48}" type="slidenum">
              <a:rPr lang="en-US" altLang="en-US"/>
              <a:pPr>
                <a:spcBef>
                  <a:spcPct val="0"/>
                </a:spcBef>
              </a:pPr>
              <a:t>36</a:t>
            </a:fld>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18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218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6B843C2-6085-494B-97EE-9629DCAEE6B3}" type="slidenum">
              <a:rPr lang="en-GB" altLang="en-US">
                <a:latin typeface="Calibri" panose="020F0502020204030204" pitchFamily="34" charset="0"/>
              </a:rPr>
              <a:pPr/>
              <a:t>37</a:t>
            </a:fld>
            <a:endParaRPr lang="en-GB" altLang="en-US">
              <a:latin typeface="Calibri" panose="020F050202020403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8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228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549732B-A30E-4C6D-B6D6-FA5ED78B3A78}" type="slidenum">
              <a:rPr lang="en-GB" altLang="en-US">
                <a:latin typeface="Calibri" panose="020F0502020204030204" pitchFamily="34" charset="0"/>
              </a:rPr>
              <a:pPr/>
              <a:t>38</a:t>
            </a:fld>
            <a:endParaRPr lang="en-GB" altLang="en-US">
              <a:latin typeface="Calibri" panose="020F0502020204030204"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39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Auschwitz, Poland, May 1944</a:t>
            </a:r>
          </a:p>
          <a:p>
            <a:pPr eaLnBrk="1" hangingPunct="1">
              <a:spcBef>
                <a:spcPct val="0"/>
              </a:spcBef>
            </a:pPr>
            <a:r>
              <a:rPr lang="en-US" altLang="en-US" i="1"/>
              <a:t>United States Holocaust Memorial Museum, courtesy of Yad Vashem, Jerusalem, Israel</a:t>
            </a:r>
            <a:endParaRPr lang="en-US" altLang="en-US"/>
          </a:p>
        </p:txBody>
      </p:sp>
      <p:sp>
        <p:nvSpPr>
          <p:cNvPr id="1239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6459D29-8428-4359-9316-4FBA04BACE49}" type="slidenum">
              <a:rPr lang="en-US" altLang="en-US"/>
              <a:pPr>
                <a:spcBef>
                  <a:spcPct val="0"/>
                </a:spcBef>
              </a:pPr>
              <a:t>39</a:t>
            </a:fld>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49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Auschwitz, Poland, May 1944</a:t>
            </a:r>
          </a:p>
          <a:p>
            <a:pPr eaLnBrk="1" hangingPunct="1">
              <a:spcBef>
                <a:spcPct val="0"/>
              </a:spcBef>
            </a:pPr>
            <a:r>
              <a:rPr lang="en-US" altLang="en-US" i="1"/>
              <a:t>United States Holocaust Memorial Museum, courtesy of Yad Vashem, Jerusalem, Israel</a:t>
            </a:r>
            <a:endParaRPr lang="en-US" altLang="en-US"/>
          </a:p>
        </p:txBody>
      </p:sp>
      <p:sp>
        <p:nvSpPr>
          <p:cNvPr id="1249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9870580-0675-45AC-B7CC-A1428DBC0BEB}" type="slidenum">
              <a:rPr lang="en-US" altLang="en-US"/>
              <a:pPr>
                <a:spcBef>
                  <a:spcPct val="0"/>
                </a:spcBef>
              </a:pPr>
              <a:t>40</a:t>
            </a:fld>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59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i="1"/>
              <a:t>United States Holocaust Memorial Museum, courtesy of Archiwum Panstwowego Muzeum na</a:t>
            </a:r>
          </a:p>
          <a:p>
            <a:pPr eaLnBrk="1" hangingPunct="1">
              <a:spcBef>
                <a:spcPct val="0"/>
              </a:spcBef>
            </a:pPr>
            <a:r>
              <a:rPr lang="en-US" altLang="en-US" i="1"/>
              <a:t>Majdanku, Poland, and State Museum Auschwitz-Birkenau, Oswiecim, Poland</a:t>
            </a:r>
            <a:endParaRPr lang="en-US" altLang="en-US"/>
          </a:p>
        </p:txBody>
      </p:sp>
      <p:sp>
        <p:nvSpPr>
          <p:cNvPr id="1259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6ED8005-C087-47E9-9A98-A1F3841FFE33}" type="slidenum">
              <a:rPr lang="en-US" altLang="en-US"/>
              <a:pPr>
                <a:spcBef>
                  <a:spcPct val="0"/>
                </a:spcBef>
              </a:pPr>
              <a:t>43</a:t>
            </a:fld>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Dachau, Germany, April 1945</a:t>
            </a:r>
          </a:p>
          <a:p>
            <a:pPr eaLnBrk="1" hangingPunct="1">
              <a:spcBef>
                <a:spcPct val="0"/>
              </a:spcBef>
            </a:pPr>
            <a:r>
              <a:rPr lang="en-US" altLang="en-US" i="1"/>
              <a:t>akg-images / Benno Gantner</a:t>
            </a:r>
            <a:endParaRPr lang="en-US" altLang="en-US"/>
          </a:p>
        </p:txBody>
      </p:sp>
      <p:sp>
        <p:nvSpPr>
          <p:cNvPr id="1331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0741CC3-BE3E-4A81-A4D5-ABD828B765B0}" type="slidenum">
              <a:rPr lang="en-US" altLang="en-US"/>
              <a:pPr>
                <a:spcBef>
                  <a:spcPct val="0"/>
                </a:spcBef>
              </a:pPr>
              <a:t>44</a:t>
            </a:fld>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Dachau, Germany, April 1945</a:t>
            </a:r>
          </a:p>
          <a:p>
            <a:pPr eaLnBrk="1" hangingPunct="1">
              <a:spcBef>
                <a:spcPct val="0"/>
              </a:spcBef>
            </a:pPr>
            <a:r>
              <a:rPr lang="en-US" altLang="en-US" i="1"/>
              <a:t>akg-images / Benno Gantner</a:t>
            </a:r>
            <a:endParaRPr lang="en-US" altLang="en-US"/>
          </a:p>
        </p:txBody>
      </p:sp>
      <p:sp>
        <p:nvSpPr>
          <p:cNvPr id="134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14FC6B7-1047-4050-B57D-9791547C9E4B}" type="slidenum">
              <a:rPr lang="en-US" altLang="en-US"/>
              <a:pPr>
                <a:spcBef>
                  <a:spcPct val="0"/>
                </a:spcBef>
              </a:pPr>
              <a:t>45</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2793AE8-BDFC-42D2-AFF6-5BD45ECFCDFE}" type="datetimeFigureOut">
              <a:rPr lang="en-US"/>
              <a:pPr>
                <a:defRPr/>
              </a:pPr>
              <a:t>3/16/2017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72C5B020-BCA2-4F8F-9D30-394D68B5AA90}" type="slidenum">
              <a:rPr lang="en-US" altLang="en-US"/>
              <a:pPr/>
              <a:t>‹#›</a:t>
            </a:fld>
            <a:endParaRPr lang="en-US" altLang="en-US"/>
          </a:p>
        </p:txBody>
      </p:sp>
    </p:spTree>
    <p:extLst>
      <p:ext uri="{BB962C8B-B14F-4D97-AF65-F5344CB8AC3E}">
        <p14:creationId xmlns:p14="http://schemas.microsoft.com/office/powerpoint/2010/main" val="2615408702"/>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EF9DCC7-30E5-40A1-9A47-6F563E30640A}" type="datetimeFigureOut">
              <a:rPr lang="en-US"/>
              <a:pPr>
                <a:defRPr/>
              </a:pPr>
              <a:t>3/16/2017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464E84F2-9845-41DD-AC82-85384A02A453}" type="slidenum">
              <a:rPr lang="en-US" altLang="en-US"/>
              <a:pPr/>
              <a:t>‹#›</a:t>
            </a:fld>
            <a:endParaRPr lang="en-US" altLang="en-US"/>
          </a:p>
        </p:txBody>
      </p:sp>
    </p:spTree>
    <p:extLst>
      <p:ext uri="{BB962C8B-B14F-4D97-AF65-F5344CB8AC3E}">
        <p14:creationId xmlns:p14="http://schemas.microsoft.com/office/powerpoint/2010/main" val="3908108155"/>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BBE041A7-8AF1-4E37-BFF6-7053569A7F92}" type="datetimeFigureOut">
              <a:rPr lang="en-US"/>
              <a:pPr>
                <a:defRPr/>
              </a:pPr>
              <a:t>3/16/2017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78B3CE4A-471B-4F7F-ADAB-B0AC67E22CC5}" type="slidenum">
              <a:rPr lang="en-US" altLang="en-US"/>
              <a:pPr/>
              <a:t>‹#›</a:t>
            </a:fld>
            <a:endParaRPr lang="en-US" altLang="en-US"/>
          </a:p>
        </p:txBody>
      </p:sp>
    </p:spTree>
    <p:extLst>
      <p:ext uri="{BB962C8B-B14F-4D97-AF65-F5344CB8AC3E}">
        <p14:creationId xmlns:p14="http://schemas.microsoft.com/office/powerpoint/2010/main" val="410067581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3A7BC17B-2BB8-4CB0-B8B8-EA76358B9D08}" type="datetimeFigureOut">
              <a:rPr lang="en-US"/>
              <a:pPr>
                <a:defRPr/>
              </a:pPr>
              <a:t>3/16/2017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A4F4BB29-B160-422F-8C5E-C702A593648B}" type="slidenum">
              <a:rPr lang="en-US" altLang="en-US"/>
              <a:pPr/>
              <a:t>‹#›</a:t>
            </a:fld>
            <a:endParaRPr lang="en-US" altLang="en-US"/>
          </a:p>
        </p:txBody>
      </p:sp>
    </p:spTree>
    <p:extLst>
      <p:ext uri="{BB962C8B-B14F-4D97-AF65-F5344CB8AC3E}">
        <p14:creationId xmlns:p14="http://schemas.microsoft.com/office/powerpoint/2010/main" val="3827554853"/>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E10C6798-FC5C-4DDB-A0C7-A8844BC3A28D}" type="datetimeFigureOut">
              <a:rPr lang="en-US"/>
              <a:pPr>
                <a:defRPr/>
              </a:pPr>
              <a:t>3/16/2017</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E9F5A0EB-B007-4D88-8581-4DAF81CA9E2B}" type="slidenum">
              <a:rPr lang="en-US" altLang="en-US"/>
              <a:pPr/>
              <a:t>‹#›</a:t>
            </a:fld>
            <a:endParaRPr lang="en-US" altLang="en-US"/>
          </a:p>
        </p:txBody>
      </p:sp>
    </p:spTree>
    <p:extLst>
      <p:ext uri="{BB962C8B-B14F-4D97-AF65-F5344CB8AC3E}">
        <p14:creationId xmlns:p14="http://schemas.microsoft.com/office/powerpoint/2010/main" val="3912159003"/>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6757A23A-1EA1-4A97-BD29-E4D3F2294394}" type="datetimeFigureOut">
              <a:rPr lang="en-US"/>
              <a:pPr>
                <a:defRPr/>
              </a:pPr>
              <a:t>3/16/2017</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EB28EB4F-B8C1-43D3-ADF3-5A92E5463A46}" type="slidenum">
              <a:rPr lang="en-US" altLang="en-US"/>
              <a:pPr/>
              <a:t>‹#›</a:t>
            </a:fld>
            <a:endParaRPr lang="en-US" altLang="en-US"/>
          </a:p>
        </p:txBody>
      </p:sp>
    </p:spTree>
    <p:extLst>
      <p:ext uri="{BB962C8B-B14F-4D97-AF65-F5344CB8AC3E}">
        <p14:creationId xmlns:p14="http://schemas.microsoft.com/office/powerpoint/2010/main" val="205723116"/>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CC64490-D439-4EA8-84CA-E1CB41334895}" type="datetimeFigureOut">
              <a:rPr lang="en-US"/>
              <a:pPr>
                <a:defRPr/>
              </a:pPr>
              <a:t>3/16/2017</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A1FFE61-B64C-4729-BCCE-36B2405C7597}" type="slidenum">
              <a:rPr lang="en-US" altLang="en-US"/>
              <a:pPr/>
              <a:t>‹#›</a:t>
            </a:fld>
            <a:endParaRPr lang="en-US" altLang="en-US"/>
          </a:p>
        </p:txBody>
      </p:sp>
    </p:spTree>
    <p:extLst>
      <p:ext uri="{BB962C8B-B14F-4D97-AF65-F5344CB8AC3E}">
        <p14:creationId xmlns:p14="http://schemas.microsoft.com/office/powerpoint/2010/main" val="4262374891"/>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76CC8BF-5871-44E9-B68B-CBE9B913671C}" type="datetimeFigureOut">
              <a:rPr lang="en-US"/>
              <a:pPr>
                <a:defRPr/>
              </a:pPr>
              <a:t>3/16/2017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ADCB1C44-E0B3-47D9-AA38-F6EC62D873DD}" type="slidenum">
              <a:rPr lang="en-US" altLang="en-US"/>
              <a:pPr/>
              <a:t>‹#›</a:t>
            </a:fld>
            <a:endParaRPr lang="en-US" altLang="en-US"/>
          </a:p>
        </p:txBody>
      </p:sp>
    </p:spTree>
    <p:extLst>
      <p:ext uri="{BB962C8B-B14F-4D97-AF65-F5344CB8AC3E}">
        <p14:creationId xmlns:p14="http://schemas.microsoft.com/office/powerpoint/2010/main" val="1774184847"/>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5EA8031-2682-4F23-9E3F-CAF8DE1FF31B}" type="datetimeFigureOut">
              <a:rPr lang="en-US"/>
              <a:pPr>
                <a:defRPr/>
              </a:pPr>
              <a:t>3/16/2017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1E35D27-B0E9-4C39-9AB2-BEFE431086AF}" type="slidenum">
              <a:rPr lang="en-US" altLang="en-US"/>
              <a:pPr/>
              <a:t>‹#›</a:t>
            </a:fld>
            <a:endParaRPr lang="en-US" altLang="en-US"/>
          </a:p>
        </p:txBody>
      </p:sp>
    </p:spTree>
    <p:extLst>
      <p:ext uri="{BB962C8B-B14F-4D97-AF65-F5344CB8AC3E}">
        <p14:creationId xmlns:p14="http://schemas.microsoft.com/office/powerpoint/2010/main" val="217833165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FEE8A0A7-4B9F-4D0F-B71A-F53B781738EA}" type="datetimeFigureOut">
              <a:rPr lang="en-US"/>
              <a:pPr>
                <a:defRPr/>
              </a:pPr>
              <a:t>3/16/2017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392EEC21-0A42-4E85-8C76-07E5D671416C}" type="slidenum">
              <a:rPr lang="en-US" altLang="en-US"/>
              <a:pPr/>
              <a:t>‹#›</a:t>
            </a:fld>
            <a:endParaRPr lang="en-US" altLang="en-US"/>
          </a:p>
        </p:txBody>
      </p:sp>
    </p:spTree>
    <p:extLst>
      <p:ext uri="{BB962C8B-B14F-4D97-AF65-F5344CB8AC3E}">
        <p14:creationId xmlns:p14="http://schemas.microsoft.com/office/powerpoint/2010/main" val="4265334014"/>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B28DEA3F-91F3-48F3-A7C2-E7C351D92FD0}" type="datetimeFigureOut">
              <a:rPr lang="en-US"/>
              <a:pPr>
                <a:defRPr/>
              </a:pPr>
              <a:t>3/16/2017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ED39FD2B-5A7D-478E-BAD0-A455C2528E36}" type="slidenum">
              <a:rPr lang="en-US" altLang="en-US"/>
              <a:pPr/>
              <a:t>‹#›</a:t>
            </a:fld>
            <a:endParaRPr lang="en-US" altLang="en-US"/>
          </a:p>
        </p:txBody>
      </p:sp>
    </p:spTree>
    <p:extLst>
      <p:ext uri="{BB962C8B-B14F-4D97-AF65-F5344CB8AC3E}">
        <p14:creationId xmlns:p14="http://schemas.microsoft.com/office/powerpoint/2010/main" val="336163175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F0F0F"/>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EF31E6C8-7B63-4654-A4F7-14A0EFD980F2}" type="datetimeFigureOut">
              <a:rPr lang="en-US"/>
              <a:pPr>
                <a:defRPr/>
              </a:pPr>
              <a:t>3/16/2017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fld id="{3C1FB0D5-B4CF-4D2C-80FA-067AC4521978}"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med">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3.pn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4.xml"/><Relationship Id="rId5" Type="http://schemas.openxmlformats.org/officeDocument/2006/relationships/image" Target="../media/image3.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3.pn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3.pn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3.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8.xml"/><Relationship Id="rId5" Type="http://schemas.openxmlformats.org/officeDocument/2006/relationships/image" Target="../media/image3.png"/><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9.xml"/><Relationship Id="rId5" Type="http://schemas.openxmlformats.org/officeDocument/2006/relationships/image" Target="../media/image3.png"/><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0.xml"/><Relationship Id="rId5" Type="http://schemas.openxmlformats.org/officeDocument/2006/relationships/image" Target="../media/image3.png"/><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1.xml"/><Relationship Id="rId5" Type="http://schemas.openxmlformats.org/officeDocument/2006/relationships/image" Target="../media/image3.png"/><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2.xml"/><Relationship Id="rId5" Type="http://schemas.openxmlformats.org/officeDocument/2006/relationships/image" Target="../media/image3.png"/><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3.xml"/><Relationship Id="rId5" Type="http://schemas.openxmlformats.org/officeDocument/2006/relationships/image" Target="../media/image3.png"/><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4.xml"/><Relationship Id="rId5" Type="http://schemas.openxmlformats.org/officeDocument/2006/relationships/image" Target="../media/image3.png"/><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2.xml"/><Relationship Id="rId1" Type="http://schemas.openxmlformats.org/officeDocument/2006/relationships/video" Target="file:///C:\Users\Administrator\Desktop\wansee.wmv" TargetMode="Externa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15.xml"/><Relationship Id="rId5" Type="http://schemas.openxmlformats.org/officeDocument/2006/relationships/image" Target="../media/image23.png"/><Relationship Id="rId4" Type="http://schemas.openxmlformats.org/officeDocument/2006/relationships/image" Target="../media/image22.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16.xml"/><Relationship Id="rId5" Type="http://schemas.openxmlformats.org/officeDocument/2006/relationships/image" Target="../media/image23.png"/><Relationship Id="rId4" Type="http://schemas.openxmlformats.org/officeDocument/2006/relationships/image" Target="../media/image22.jpe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17.xml"/><Relationship Id="rId5" Type="http://schemas.openxmlformats.org/officeDocument/2006/relationships/image" Target="../media/image23.png"/><Relationship Id="rId4" Type="http://schemas.openxmlformats.org/officeDocument/2006/relationships/image" Target="../media/image22.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18.xml"/><Relationship Id="rId5" Type="http://schemas.openxmlformats.org/officeDocument/2006/relationships/image" Target="../media/image24.png"/><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19.xml"/><Relationship Id="rId5" Type="http://schemas.openxmlformats.org/officeDocument/2006/relationships/image" Target="../media/image23.png"/><Relationship Id="rId4" Type="http://schemas.openxmlformats.org/officeDocument/2006/relationships/image" Target="../media/image25.jpe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20.xml"/><Relationship Id="rId5" Type="http://schemas.openxmlformats.org/officeDocument/2006/relationships/image" Target="../media/image26.png"/><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21.xml"/><Relationship Id="rId5" Type="http://schemas.openxmlformats.org/officeDocument/2006/relationships/image" Target="../media/image23.png"/><Relationship Id="rId4" Type="http://schemas.openxmlformats.org/officeDocument/2006/relationships/image" Target="../media/image27.jpe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22.xml"/><Relationship Id="rId5" Type="http://schemas.openxmlformats.org/officeDocument/2006/relationships/image" Target="../media/image28.png"/><Relationship Id="rId4" Type="http://schemas.openxmlformats.org/officeDocument/2006/relationships/image" Target="../media/image23.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23.xml"/><Relationship Id="rId5" Type="http://schemas.openxmlformats.org/officeDocument/2006/relationships/image" Target="../media/image28.png"/><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video" Target="file:///C:\Users\Administrator\Dropbox\The%20Holocaust%20-%20Park%20East%202016-17\Schindlers%20List%20-%20Liquidation%20of%20the%20Ghetto%20film%20edit.mp4" TargetMode="External"/><Relationship Id="rId4" Type="http://schemas.openxmlformats.org/officeDocument/2006/relationships/image" Target="../media/image29.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24.xml"/><Relationship Id="rId5" Type="http://schemas.openxmlformats.org/officeDocument/2006/relationships/image" Target="../media/image23.png"/><Relationship Id="rId4" Type="http://schemas.openxmlformats.org/officeDocument/2006/relationships/image" Target="../media/image30.jpe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25.xml"/><Relationship Id="rId5" Type="http://schemas.openxmlformats.org/officeDocument/2006/relationships/image" Target="../media/image23.png"/><Relationship Id="rId4" Type="http://schemas.openxmlformats.org/officeDocument/2006/relationships/image" Target="../media/image30.jpeg"/></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2.xml"/><Relationship Id="rId1" Type="http://schemas.openxmlformats.org/officeDocument/2006/relationships/video" Target="file:///C:\Users\Administrator\Dropbox\The%20Holocaust%20-%20Park%20East%202016-17\Schindler's%20List%20Immolation%20Scene%20HD.mp4"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26.xml"/><Relationship Id="rId5" Type="http://schemas.openxmlformats.org/officeDocument/2006/relationships/image" Target="../media/image23.png"/><Relationship Id="rId4" Type="http://schemas.openxmlformats.org/officeDocument/2006/relationships/image" Target="../media/image32.jpe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27.xml"/><Relationship Id="rId5" Type="http://schemas.openxmlformats.org/officeDocument/2006/relationships/image" Target="../media/image34.png"/><Relationship Id="rId4" Type="http://schemas.openxmlformats.org/officeDocument/2006/relationships/image" Target="../media/image33.jpe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tags" Target="../tags/tag28.xml"/><Relationship Id="rId5" Type="http://schemas.openxmlformats.org/officeDocument/2006/relationships/image" Target="../media/image34.png"/><Relationship Id="rId4"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USHMM_Gray.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2057400"/>
            <a:ext cx="5181600"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slow" advTm="7643">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5410200"/>
            <a:ext cx="8763000" cy="1066800"/>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A storm trooper (SA) guards newly arrested members</a:t>
            </a:r>
            <a:br>
              <a:rPr lang="en-US" altLang="en-US" sz="2800" dirty="0">
                <a:solidFill>
                  <a:schemeClr val="bg1"/>
                </a:solidFill>
                <a:latin typeface="Times New Roman" panose="02020603050405020304" pitchFamily="18" charset="0"/>
                <a:cs typeface="Times New Roman" panose="02020603050405020304" pitchFamily="18" charset="0"/>
              </a:rPr>
            </a:br>
            <a:r>
              <a:rPr lang="en-US" altLang="en-US" sz="2800" dirty="0">
                <a:solidFill>
                  <a:schemeClr val="bg1"/>
                </a:solidFill>
                <a:latin typeface="Times New Roman" panose="02020603050405020304" pitchFamily="18" charset="0"/>
                <a:cs typeface="Times New Roman" panose="02020603050405020304" pitchFamily="18" charset="0"/>
              </a:rPr>
              <a:t>of the German Communist Party in a basement jail</a:t>
            </a:r>
            <a:br>
              <a:rPr lang="en-US" altLang="en-US" sz="2800" dirty="0">
                <a:solidFill>
                  <a:schemeClr val="bg1"/>
                </a:solidFill>
                <a:latin typeface="Times New Roman" panose="02020603050405020304" pitchFamily="18" charset="0"/>
                <a:cs typeface="Times New Roman" panose="02020603050405020304" pitchFamily="18" charset="0"/>
              </a:rPr>
            </a:br>
            <a:r>
              <a:rPr lang="en-US" altLang="en-US" sz="2800" dirty="0">
                <a:solidFill>
                  <a:schemeClr val="bg1"/>
                </a:solidFill>
                <a:latin typeface="Times New Roman" panose="02020603050405020304" pitchFamily="18" charset="0"/>
                <a:cs typeface="Times New Roman" panose="02020603050405020304" pitchFamily="18" charset="0"/>
              </a:rPr>
              <a:t>of the SA barracks in Berlin.</a:t>
            </a:r>
          </a:p>
        </p:txBody>
      </p:sp>
      <p:pic>
        <p:nvPicPr>
          <p:cNvPr id="4" name="Content Placeholder 3" descr="Slide1.jpg"/>
          <p:cNvPicPr>
            <a:picLocks noGrp="1" noChangeAspect="1"/>
          </p:cNvPicPr>
          <p:nvPr>
            <p:ph idx="1"/>
          </p:nvPr>
        </p:nvPicPr>
        <p:blipFill>
          <a:blip r:embed="rId4"/>
          <a:stretch>
            <a:fillRect/>
          </a:stretch>
        </p:blipFill>
        <p:spPr>
          <a:xfrm>
            <a:off x="1530350" y="990600"/>
            <a:ext cx="6007100" cy="3965575"/>
          </a:xfrm>
          <a:effectLst>
            <a:outerShdw blurRad="190500" algn="tl" rotWithShape="0">
              <a:srgbClr val="000000">
                <a:alpha val="70000"/>
              </a:srgbClr>
            </a:outerShdw>
          </a:effectLst>
        </p:spPr>
      </p:pic>
      <p:sp>
        <p:nvSpPr>
          <p:cNvPr id="7" name="TextBox 6"/>
          <p:cNvSpPr txBox="1"/>
          <p:nvPr/>
        </p:nvSpPr>
        <p:spPr>
          <a:xfrm>
            <a:off x="244929" y="4952206"/>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THE TERROR BEGINS</a:t>
            </a:r>
          </a:p>
        </p:txBody>
      </p:sp>
      <p:pic>
        <p:nvPicPr>
          <p:cNvPr id="16389" name="Picture 7" descr="Nazi_Assult.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90488"/>
            <a:ext cx="5410200" cy="90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0" y="5577569"/>
            <a:ext cx="9144000" cy="1066800"/>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Communists, Socialists, and other political opponents of the Nazis were among the first to be rounded up and imprisoned by the regime.</a:t>
            </a:r>
          </a:p>
        </p:txBody>
      </p:sp>
      <p:pic>
        <p:nvPicPr>
          <p:cNvPr id="4" name="Content Placeholder 3" descr="Slide1.jpg"/>
          <p:cNvPicPr>
            <a:picLocks noGrp="1" noChangeAspect="1"/>
          </p:cNvPicPr>
          <p:nvPr>
            <p:ph idx="1"/>
          </p:nvPr>
        </p:nvPicPr>
        <p:blipFill>
          <a:blip r:embed="rId4"/>
          <a:stretch>
            <a:fillRect/>
          </a:stretch>
        </p:blipFill>
        <p:spPr>
          <a:xfrm>
            <a:off x="1530350" y="990600"/>
            <a:ext cx="6007100" cy="3965575"/>
          </a:xfrm>
          <a:effectLst>
            <a:outerShdw blurRad="190500" algn="tl" rotWithShape="0">
              <a:srgbClr val="000000">
                <a:alpha val="70000"/>
              </a:srgbClr>
            </a:outerShdw>
          </a:effectLst>
        </p:spPr>
      </p:pic>
      <p:sp>
        <p:nvSpPr>
          <p:cNvPr id="7" name="TextBox 6"/>
          <p:cNvSpPr txBox="1"/>
          <p:nvPr/>
        </p:nvSpPr>
        <p:spPr>
          <a:xfrm>
            <a:off x="0" y="5042580"/>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THE TERROR BEGINS</a:t>
            </a:r>
          </a:p>
        </p:txBody>
      </p:sp>
      <p:pic>
        <p:nvPicPr>
          <p:cNvPr id="17413" name="Picture 7" descr="Nazi_Assult.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90488"/>
            <a:ext cx="5410200" cy="90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0000">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0" y="2590800"/>
            <a:ext cx="3810000" cy="3048000"/>
          </a:xfrm>
        </p:spPr>
        <p:txBody>
          <a:bodyPr/>
          <a:lstStyle/>
          <a:p>
            <a:pPr algn="l" eaLnBrk="1" hangingPunct="1"/>
            <a:r>
              <a:rPr lang="en-US" altLang="en-US" sz="3200" dirty="0">
                <a:solidFill>
                  <a:schemeClr val="bg1"/>
                </a:solidFill>
                <a:latin typeface="Times New Roman" panose="02020603050405020304" pitchFamily="18" charset="0"/>
                <a:cs typeface="Times New Roman" panose="02020603050405020304" pitchFamily="18" charset="0"/>
              </a:rPr>
              <a:t>A woman reads a boycott sign posted on the window of a Jewish-owned department store. The Nazis initiated a boycott of Jewish shops and businesses on April 1, 1933, across Germany. </a:t>
            </a:r>
          </a:p>
        </p:txBody>
      </p:sp>
      <p:pic>
        <p:nvPicPr>
          <p:cNvPr id="4" name="Content Placeholder 3" descr="Slide1.jpg"/>
          <p:cNvPicPr>
            <a:picLocks noGrp="1" noChangeAspect="1"/>
          </p:cNvPicPr>
          <p:nvPr>
            <p:ph idx="1"/>
          </p:nvPr>
        </p:nvPicPr>
        <p:blipFill>
          <a:blip r:embed="rId4"/>
          <a:stretch>
            <a:fillRect/>
          </a:stretch>
        </p:blipFill>
        <p:spPr>
          <a:xfrm>
            <a:off x="381000" y="1143000"/>
            <a:ext cx="4049713" cy="5384800"/>
          </a:xfrm>
          <a:effectLst>
            <a:outerShdw blurRad="190500" algn="tl" rotWithShape="0">
              <a:srgbClr val="000000">
                <a:alpha val="70000"/>
              </a:srgbClr>
            </a:outerShdw>
          </a:effectLst>
        </p:spPr>
      </p:pic>
      <p:sp>
        <p:nvSpPr>
          <p:cNvPr id="7" name="TextBox 6"/>
          <p:cNvSpPr txBox="1"/>
          <p:nvPr/>
        </p:nvSpPr>
        <p:spPr>
          <a:xfrm>
            <a:off x="4572000" y="1290638"/>
            <a:ext cx="4038600" cy="461962"/>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solidFill>
                <a:latin typeface="Arial Narrow" pitchFamily="34" charset="0"/>
                <a:cs typeface="+mn-cs"/>
              </a:rPr>
              <a:t>FROM CITIZENS TO OUTCASTS</a:t>
            </a:r>
            <a:endParaRPr lang="en-US" sz="2400" b="1" dirty="0">
              <a:solidFill>
                <a:schemeClr val="accent6"/>
              </a:solidFill>
              <a:latin typeface="Arial Narrow" pitchFamily="34" charset="0"/>
            </a:endParaRPr>
          </a:p>
        </p:txBody>
      </p:sp>
      <p:pic>
        <p:nvPicPr>
          <p:cNvPr id="18437" name="Picture 9" descr="Nazi_Assult.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90488"/>
            <a:ext cx="5410200" cy="90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724400" y="1757363"/>
            <a:ext cx="3733800" cy="4948237"/>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Many Germans continued to enter the Jewish stores despite the boycott, and it was called off after 24 hours. In the subsequent weeks and months more discriminatory measures against Jews followed and remained in effect.</a:t>
            </a:r>
          </a:p>
        </p:txBody>
      </p:sp>
      <p:pic>
        <p:nvPicPr>
          <p:cNvPr id="4" name="Content Placeholder 3" descr="Slide1.jpg"/>
          <p:cNvPicPr>
            <a:picLocks noGrp="1" noChangeAspect="1"/>
          </p:cNvPicPr>
          <p:nvPr>
            <p:ph idx="1"/>
          </p:nvPr>
        </p:nvPicPr>
        <p:blipFill>
          <a:blip r:embed="rId4"/>
          <a:stretch>
            <a:fillRect/>
          </a:stretch>
        </p:blipFill>
        <p:spPr>
          <a:xfrm>
            <a:off x="381000" y="1143000"/>
            <a:ext cx="4049713" cy="5384800"/>
          </a:xfrm>
          <a:effectLst>
            <a:outerShdw blurRad="190500" algn="tl" rotWithShape="0">
              <a:srgbClr val="000000">
                <a:alpha val="70000"/>
              </a:srgbClr>
            </a:outerShdw>
          </a:effectLst>
        </p:spPr>
      </p:pic>
      <p:sp>
        <p:nvSpPr>
          <p:cNvPr id="7" name="TextBox 6"/>
          <p:cNvSpPr txBox="1"/>
          <p:nvPr/>
        </p:nvSpPr>
        <p:spPr>
          <a:xfrm>
            <a:off x="4572000" y="1295400"/>
            <a:ext cx="40386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solidFill>
                <a:latin typeface="Arial Narrow" pitchFamily="34" charset="0"/>
                <a:cs typeface="+mn-cs"/>
              </a:rPr>
              <a:t>FROM CITIZENS TO OUTCASTS</a:t>
            </a:r>
            <a:endParaRPr lang="en-US" sz="2400" b="1" dirty="0">
              <a:solidFill>
                <a:schemeClr val="accent6"/>
              </a:solidFill>
              <a:latin typeface="Arial Narrow" pitchFamily="34" charset="0"/>
            </a:endParaRPr>
          </a:p>
        </p:txBody>
      </p:sp>
      <p:pic>
        <p:nvPicPr>
          <p:cNvPr id="19461" name="Picture 7" descr="Nazi_Assult.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90488"/>
            <a:ext cx="5410200" cy="90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500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886" y="168728"/>
            <a:ext cx="8904514" cy="6678386"/>
          </a:xfrm>
          <a:prstGeom prst="rect">
            <a:avLst/>
          </a:prstGeom>
        </p:spPr>
      </p:pic>
    </p:spTree>
    <p:extLst>
      <p:ext uri="{BB962C8B-B14F-4D97-AF65-F5344CB8AC3E}">
        <p14:creationId xmlns:p14="http://schemas.microsoft.com/office/powerpoint/2010/main" val="1531601961"/>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52400" y="0"/>
            <a:ext cx="8610600" cy="6582621"/>
          </a:xfrm>
          <a:prstGeom prst="rect">
            <a:avLst/>
          </a:prstGeom>
        </p:spPr>
      </p:pic>
    </p:spTree>
    <p:extLst>
      <p:ext uri="{BB962C8B-B14F-4D97-AF65-F5344CB8AC3E}">
        <p14:creationId xmlns:p14="http://schemas.microsoft.com/office/powerpoint/2010/main" val="1218028936"/>
      </p:ext>
    </p:extLst>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144000" cy="6857999"/>
          </a:xfrm>
          <a:prstGeom prst="rect">
            <a:avLst/>
          </a:prstGeom>
        </p:spPr>
      </p:pic>
    </p:spTree>
    <p:extLst>
      <p:ext uri="{BB962C8B-B14F-4D97-AF65-F5344CB8AC3E}">
        <p14:creationId xmlns:p14="http://schemas.microsoft.com/office/powerpoint/2010/main" val="3149054024"/>
      </p:ext>
    </p:extLst>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76800" y="1447800"/>
            <a:ext cx="3581400" cy="4876800"/>
          </a:xfrm>
        </p:spPr>
        <p:txBody>
          <a:bodyPr/>
          <a:lstStyle/>
          <a:p>
            <a:pPr algn="l" eaLnBrk="1" hangingPunct="1"/>
            <a:r>
              <a:rPr lang="en-US" altLang="en-US" sz="2400">
                <a:solidFill>
                  <a:schemeClr val="bg1"/>
                </a:solidFill>
                <a:latin typeface="Times New Roman" panose="02020603050405020304" pitchFamily="18" charset="0"/>
                <a:cs typeface="Times New Roman" panose="02020603050405020304" pitchFamily="18" charset="0"/>
              </a:rPr>
              <a:t>Residents of Rostock, Germany, view a burning synagogue the morning after </a:t>
            </a:r>
            <a:r>
              <a:rPr lang="en-US" altLang="en-US" sz="2400" i="1">
                <a:solidFill>
                  <a:schemeClr val="bg1"/>
                </a:solidFill>
                <a:latin typeface="Times New Roman" panose="02020603050405020304" pitchFamily="18" charset="0"/>
                <a:cs typeface="Times New Roman" panose="02020603050405020304" pitchFamily="18" charset="0"/>
              </a:rPr>
              <a:t>Kristallnacht </a:t>
            </a:r>
            <a:r>
              <a:rPr lang="en-US" altLang="en-US" sz="2400">
                <a:solidFill>
                  <a:schemeClr val="bg1"/>
                </a:solidFill>
                <a:latin typeface="Times New Roman" panose="02020603050405020304" pitchFamily="18" charset="0"/>
                <a:cs typeface="Times New Roman" panose="02020603050405020304" pitchFamily="18" charset="0"/>
              </a:rPr>
              <a:t>(“Night of  Broken Glass”). On the night of November 9–10, 1938, the Nazi regime unleashed orchestrated anti-Jewish violence across greater Germany. </a:t>
            </a:r>
          </a:p>
        </p:txBody>
      </p:sp>
      <p:pic>
        <p:nvPicPr>
          <p:cNvPr id="4" name="Content Placeholder 3" descr="Slide1.jpg"/>
          <p:cNvPicPr>
            <a:picLocks noGrp="1" noChangeAspect="1"/>
          </p:cNvPicPr>
          <p:nvPr>
            <p:ph idx="1"/>
          </p:nvPr>
        </p:nvPicPr>
        <p:blipFill>
          <a:blip r:embed="rId4"/>
          <a:stretch>
            <a:fillRect/>
          </a:stretch>
        </p:blipFill>
        <p:spPr>
          <a:xfrm>
            <a:off x="269875" y="1236663"/>
            <a:ext cx="4302125" cy="5087937"/>
          </a:xfrm>
          <a:effectLst>
            <a:outerShdw blurRad="190500" algn="tl" rotWithShape="0">
              <a:srgbClr val="000000">
                <a:alpha val="70000"/>
              </a:srgbClr>
            </a:outerShdw>
          </a:effectLst>
        </p:spPr>
      </p:pic>
      <p:sp>
        <p:nvSpPr>
          <p:cNvPr id="7" name="TextBox 6"/>
          <p:cNvSpPr txBox="1"/>
          <p:nvPr/>
        </p:nvSpPr>
        <p:spPr>
          <a:xfrm>
            <a:off x="4648200" y="1290638"/>
            <a:ext cx="4038600" cy="461962"/>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solidFill>
                <a:latin typeface="Arial Narrow" pitchFamily="34" charset="0"/>
                <a:cs typeface="+mn-cs"/>
              </a:rPr>
              <a:t>“NIGHT OF BROKEN GLASS”</a:t>
            </a:r>
            <a:endParaRPr lang="en-US" sz="2400" b="1" dirty="0">
              <a:solidFill>
                <a:schemeClr val="accent6"/>
              </a:solidFill>
              <a:latin typeface="Arial Narrow" pitchFamily="34" charset="0"/>
            </a:endParaRPr>
          </a:p>
        </p:txBody>
      </p:sp>
      <p:pic>
        <p:nvPicPr>
          <p:cNvPr id="26629" name="Picture 7" descr="Nazi_Assult.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90488"/>
            <a:ext cx="5410200" cy="90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4838700" y="1290638"/>
            <a:ext cx="3657600" cy="4876800"/>
          </a:xfrm>
        </p:spPr>
        <p:txBody>
          <a:bodyPr/>
          <a:lstStyle/>
          <a:p>
            <a:pPr algn="l" eaLnBrk="1" hangingPunct="1"/>
            <a:r>
              <a:rPr lang="en-US" altLang="en-US" sz="2400">
                <a:solidFill>
                  <a:schemeClr val="bg1"/>
                </a:solidFill>
                <a:latin typeface="Times New Roman" panose="02020603050405020304" pitchFamily="18" charset="0"/>
                <a:cs typeface="Times New Roman" panose="02020603050405020304" pitchFamily="18" charset="0"/>
              </a:rPr>
              <a:t>Within 48 hours, synagogues were vandalized and burned, 7,500 Jewish businesses were damaged or destroyed, 96 Jews were killed, and nearly 30,000 Jewish men were arrested and sent to concentration camps.</a:t>
            </a:r>
          </a:p>
        </p:txBody>
      </p:sp>
      <p:pic>
        <p:nvPicPr>
          <p:cNvPr id="4" name="Content Placeholder 3" descr="Slide1.jpg"/>
          <p:cNvPicPr>
            <a:picLocks noGrp="1" noChangeAspect="1"/>
          </p:cNvPicPr>
          <p:nvPr>
            <p:ph idx="1"/>
          </p:nvPr>
        </p:nvPicPr>
        <p:blipFill>
          <a:blip r:embed="rId4"/>
          <a:stretch>
            <a:fillRect/>
          </a:stretch>
        </p:blipFill>
        <p:spPr>
          <a:xfrm>
            <a:off x="269875" y="1236663"/>
            <a:ext cx="4302125" cy="5087937"/>
          </a:xfrm>
          <a:effectLst>
            <a:outerShdw blurRad="190500" algn="tl" rotWithShape="0">
              <a:srgbClr val="000000">
                <a:alpha val="70000"/>
              </a:srgbClr>
            </a:outerShdw>
          </a:effectLst>
        </p:spPr>
      </p:pic>
      <p:sp>
        <p:nvSpPr>
          <p:cNvPr id="7" name="TextBox 6"/>
          <p:cNvSpPr txBox="1"/>
          <p:nvPr/>
        </p:nvSpPr>
        <p:spPr>
          <a:xfrm>
            <a:off x="4648200" y="1290638"/>
            <a:ext cx="4038600" cy="461962"/>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solidFill>
                <a:latin typeface="Arial Narrow" pitchFamily="34" charset="0"/>
                <a:cs typeface="+mn-cs"/>
              </a:rPr>
              <a:t>“NIGHT OF BROKEN GLASS”</a:t>
            </a:r>
            <a:endParaRPr lang="en-US" sz="2400" b="1" dirty="0">
              <a:solidFill>
                <a:schemeClr val="accent6"/>
              </a:solidFill>
              <a:latin typeface="Arial Narrow" pitchFamily="34" charset="0"/>
            </a:endParaRPr>
          </a:p>
        </p:txBody>
      </p:sp>
      <p:pic>
        <p:nvPicPr>
          <p:cNvPr id="27653" name="Picture 7" descr="Nazi_Assult.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90488"/>
            <a:ext cx="5410200" cy="90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5000">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337602141"/>
      </p:ext>
    </p:extLst>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156753016"/>
      </p:ext>
    </p:extLst>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911617057"/>
      </p:ext>
    </p:extLst>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823570130"/>
      </p:ext>
    </p:extLst>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5486400"/>
            <a:ext cx="5791200" cy="1066800"/>
          </a:xfrm>
        </p:spPr>
        <p:txBody>
          <a:bodyPr/>
          <a:lstStyle/>
          <a:p>
            <a:pPr algn="l" eaLnBrk="1" hangingPunct="1"/>
            <a:r>
              <a:rPr lang="en-US" altLang="en-US" sz="2000">
                <a:solidFill>
                  <a:schemeClr val="bg1"/>
                </a:solidFill>
                <a:latin typeface="Times New Roman" panose="02020603050405020304" pitchFamily="18" charset="0"/>
                <a:cs typeface="Times New Roman" panose="02020603050405020304" pitchFamily="18" charset="0"/>
              </a:rPr>
              <a:t>Within the concentration camp system, colored, tri-angular badges identified various prisoner categories, as seen in this image of a roll call at the Buchenwald concentration camp.</a:t>
            </a:r>
          </a:p>
        </p:txBody>
      </p:sp>
      <p:pic>
        <p:nvPicPr>
          <p:cNvPr id="4" name="Content Placeholder 3" descr="Slide1.jpg"/>
          <p:cNvPicPr>
            <a:picLocks noGrp="1" noChangeAspect="1"/>
          </p:cNvPicPr>
          <p:nvPr>
            <p:ph idx="1"/>
          </p:nvPr>
        </p:nvPicPr>
        <p:blipFill>
          <a:blip r:embed="rId4"/>
          <a:stretch>
            <a:fillRect/>
          </a:stretch>
        </p:blipFill>
        <p:spPr>
          <a:xfrm>
            <a:off x="1524000" y="1050925"/>
            <a:ext cx="6019800" cy="3844925"/>
          </a:xfrm>
          <a:effectLst>
            <a:outerShdw blurRad="190500" algn="tl" rotWithShape="0">
              <a:srgbClr val="000000">
                <a:alpha val="70000"/>
              </a:srgbClr>
            </a:outerShdw>
          </a:effectLst>
        </p:spPr>
      </p:pic>
      <p:sp>
        <p:nvSpPr>
          <p:cNvPr id="7" name="TextBox 6"/>
          <p:cNvSpPr txBox="1"/>
          <p:nvPr/>
        </p:nvSpPr>
        <p:spPr>
          <a:xfrm>
            <a:off x="1447800" y="5029200"/>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“ENEMIES OF THE STATE”</a:t>
            </a:r>
          </a:p>
        </p:txBody>
      </p:sp>
      <p:pic>
        <p:nvPicPr>
          <p:cNvPr id="28677" name="Picture 7" descr="Nazi_Assult.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90488"/>
            <a:ext cx="5410200" cy="90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1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1752600" y="5486400"/>
            <a:ext cx="5791200" cy="1066800"/>
          </a:xfrm>
        </p:spPr>
        <p:txBody>
          <a:bodyPr/>
          <a:lstStyle/>
          <a:p>
            <a:pPr algn="l" eaLnBrk="1" hangingPunct="1"/>
            <a:r>
              <a:rPr lang="en-US" altLang="en-US" sz="2000">
                <a:solidFill>
                  <a:schemeClr val="bg1"/>
                </a:solidFill>
                <a:latin typeface="Times New Roman" panose="02020603050405020304" pitchFamily="18" charset="0"/>
                <a:cs typeface="Times New Roman" panose="02020603050405020304" pitchFamily="18" charset="0"/>
              </a:rPr>
              <a:t>Although Jews were their primary targets, the Nazis also persecuted Roma (Gypsies), persons with mental and physical disabilities, and Poles for racial, ethnic, or national reasons.</a:t>
            </a:r>
          </a:p>
        </p:txBody>
      </p:sp>
      <p:pic>
        <p:nvPicPr>
          <p:cNvPr id="4" name="Content Placeholder 3" descr="Slide1.jpg"/>
          <p:cNvPicPr>
            <a:picLocks noGrp="1" noChangeAspect="1"/>
          </p:cNvPicPr>
          <p:nvPr>
            <p:ph idx="1"/>
          </p:nvPr>
        </p:nvPicPr>
        <p:blipFill>
          <a:blip r:embed="rId4"/>
          <a:stretch>
            <a:fillRect/>
          </a:stretch>
        </p:blipFill>
        <p:spPr>
          <a:xfrm>
            <a:off x="1524000" y="1050925"/>
            <a:ext cx="6019800" cy="3844925"/>
          </a:xfrm>
          <a:effectLst>
            <a:outerShdw blurRad="190500" algn="tl" rotWithShape="0">
              <a:srgbClr val="000000">
                <a:alpha val="70000"/>
              </a:srgbClr>
            </a:outerShdw>
          </a:effectLst>
        </p:spPr>
      </p:pic>
      <p:sp>
        <p:nvSpPr>
          <p:cNvPr id="7" name="TextBox 6"/>
          <p:cNvSpPr txBox="1"/>
          <p:nvPr/>
        </p:nvSpPr>
        <p:spPr>
          <a:xfrm>
            <a:off x="1447800" y="5029200"/>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“ENEMIES OF THE STATE”</a:t>
            </a:r>
          </a:p>
        </p:txBody>
      </p:sp>
      <p:pic>
        <p:nvPicPr>
          <p:cNvPr id="29701" name="Picture 7" descr="Nazi_Assult.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90488"/>
            <a:ext cx="5410200" cy="90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1000">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152400" y="5334000"/>
            <a:ext cx="8763000" cy="1371600"/>
          </a:xfrm>
        </p:spPr>
        <p:txBody>
          <a:bodyPr/>
          <a:lstStyle/>
          <a:p>
            <a:pPr algn="l" eaLnBrk="1" hangingPunct="1"/>
            <a:r>
              <a:rPr lang="en-US" altLang="en-US" sz="2400" dirty="0">
                <a:solidFill>
                  <a:schemeClr val="bg1"/>
                </a:solidFill>
                <a:latin typeface="Times New Roman" panose="02020603050405020304" pitchFamily="18" charset="0"/>
                <a:cs typeface="Times New Roman" panose="02020603050405020304" pitchFamily="18" charset="0"/>
              </a:rPr>
              <a:t>Millions more, including homosexuals, Jehovah’s Witnesses, Soviet prisoners of war, and political dissidents, also suffered oppression and death.</a:t>
            </a:r>
          </a:p>
        </p:txBody>
      </p:sp>
      <p:pic>
        <p:nvPicPr>
          <p:cNvPr id="4" name="Content Placeholder 3" descr="Slide1.jpg"/>
          <p:cNvPicPr>
            <a:picLocks noGrp="1" noChangeAspect="1"/>
          </p:cNvPicPr>
          <p:nvPr>
            <p:ph idx="1"/>
          </p:nvPr>
        </p:nvPicPr>
        <p:blipFill>
          <a:blip r:embed="rId4"/>
          <a:stretch>
            <a:fillRect/>
          </a:stretch>
        </p:blipFill>
        <p:spPr>
          <a:xfrm>
            <a:off x="1524000" y="1050925"/>
            <a:ext cx="6019800" cy="3844925"/>
          </a:xfrm>
          <a:effectLst>
            <a:outerShdw blurRad="190500" algn="tl" rotWithShape="0">
              <a:srgbClr val="000000">
                <a:alpha val="70000"/>
              </a:srgbClr>
            </a:outerShdw>
          </a:effectLst>
        </p:spPr>
      </p:pic>
      <p:sp>
        <p:nvSpPr>
          <p:cNvPr id="7" name="TextBox 6"/>
          <p:cNvSpPr txBox="1"/>
          <p:nvPr/>
        </p:nvSpPr>
        <p:spPr>
          <a:xfrm>
            <a:off x="152400" y="4946650"/>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“ENEMIES OF THE STATE”</a:t>
            </a:r>
          </a:p>
        </p:txBody>
      </p:sp>
      <p:pic>
        <p:nvPicPr>
          <p:cNvPr id="30725" name="Picture 7" descr="Nazi_Assult.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90488"/>
            <a:ext cx="5410200" cy="90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0000">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609600" y="1424403"/>
            <a:ext cx="3004457" cy="3559783"/>
          </a:xfrm>
          <a:prstGeom prst="rect">
            <a:avLst/>
          </a:prstGeom>
        </p:spPr>
      </p:pic>
      <p:sp>
        <p:nvSpPr>
          <p:cNvPr id="2" name="Rectangle 6"/>
          <p:cNvSpPr>
            <a:spLocks noChangeArrowheads="1"/>
          </p:cNvSpPr>
          <p:nvPr/>
        </p:nvSpPr>
        <p:spPr bwMode="auto">
          <a:xfrm>
            <a:off x="149509" y="5189388"/>
            <a:ext cx="8790214" cy="1569660"/>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r>
              <a:rPr lang="fr-FR" altLang="en-US" sz="3200" dirty="0">
                <a:latin typeface="Times New Roman" panose="02020603050405020304" pitchFamily="18" charset="0"/>
                <a:cs typeface="Times New Roman" panose="02020603050405020304" pitchFamily="18" charset="0"/>
              </a:rPr>
              <a:t>The T4 </a:t>
            </a:r>
            <a:r>
              <a:rPr lang="fr-FR" altLang="en-US" sz="3200" dirty="0" err="1">
                <a:latin typeface="Times New Roman" panose="02020603050405020304" pitchFamily="18" charset="0"/>
                <a:cs typeface="Times New Roman" panose="02020603050405020304" pitchFamily="18" charset="0"/>
              </a:rPr>
              <a:t>Aktion</a:t>
            </a:r>
            <a:r>
              <a:rPr lang="fr-FR" altLang="en-US" sz="3200" dirty="0">
                <a:latin typeface="Times New Roman" panose="02020603050405020304" pitchFamily="18" charset="0"/>
                <a:cs typeface="Times New Roman" panose="02020603050405020304" pitchFamily="18" charset="0"/>
              </a:rPr>
              <a:t> Program (“</a:t>
            </a:r>
            <a:r>
              <a:rPr lang="fr-FR" altLang="en-US" sz="3200" dirty="0" err="1">
                <a:latin typeface="Times New Roman" panose="02020603050405020304" pitchFamily="18" charset="0"/>
                <a:cs typeface="Times New Roman" panose="02020603050405020304" pitchFamily="18" charset="0"/>
              </a:rPr>
              <a:t>Tiergartenstrasse</a:t>
            </a:r>
            <a:r>
              <a:rPr lang="fr-FR" altLang="en-US" sz="3200" dirty="0">
                <a:latin typeface="Times New Roman" panose="02020603050405020304" pitchFamily="18" charset="0"/>
                <a:cs typeface="Times New Roman" panose="02020603050405020304" pitchFamily="18" charset="0"/>
              </a:rPr>
              <a:t> 4” in Berlin) a “</a:t>
            </a:r>
            <a:r>
              <a:rPr lang="fr-FR" altLang="en-US" sz="3200" dirty="0" err="1">
                <a:latin typeface="Times New Roman" panose="02020603050405020304" pitchFamily="18" charset="0"/>
                <a:cs typeface="Times New Roman" panose="02020603050405020304" pitchFamily="18" charset="0"/>
              </a:rPr>
              <a:t>mercy</a:t>
            </a:r>
            <a:r>
              <a:rPr lang="fr-FR" altLang="en-US" sz="3200" dirty="0">
                <a:latin typeface="Times New Roman" panose="02020603050405020304" pitchFamily="18" charset="0"/>
                <a:cs typeface="Times New Roman" panose="02020603050405020304" pitchFamily="18" charset="0"/>
              </a:rPr>
              <a:t> </a:t>
            </a:r>
            <a:r>
              <a:rPr lang="fr-FR" altLang="en-US" sz="3200" dirty="0" err="1">
                <a:latin typeface="Times New Roman" panose="02020603050405020304" pitchFamily="18" charset="0"/>
                <a:cs typeface="Times New Roman" panose="02020603050405020304" pitchFamily="18" charset="0"/>
              </a:rPr>
              <a:t>death</a:t>
            </a:r>
            <a:r>
              <a:rPr lang="fr-FR" altLang="en-US" sz="3200" dirty="0">
                <a:latin typeface="Times New Roman" panose="02020603050405020304" pitchFamily="18" charset="0"/>
                <a:cs typeface="Times New Roman" panose="02020603050405020304" pitchFamily="18" charset="0"/>
              </a:rPr>
              <a:t>” to  patients </a:t>
            </a:r>
            <a:r>
              <a:rPr lang="fr-FR" altLang="en-US" sz="3200" dirty="0" err="1">
                <a:latin typeface="Times New Roman" panose="02020603050405020304" pitchFamily="18" charset="0"/>
                <a:cs typeface="Times New Roman" panose="02020603050405020304" pitchFamily="18" charset="0"/>
              </a:rPr>
              <a:t>judged</a:t>
            </a:r>
            <a:r>
              <a:rPr lang="fr-FR" altLang="en-US" sz="3200" dirty="0">
                <a:latin typeface="Times New Roman" panose="02020603050405020304" pitchFamily="18" charset="0"/>
                <a:cs typeface="Times New Roman" panose="02020603050405020304" pitchFamily="18" charset="0"/>
              </a:rPr>
              <a:t> “</a:t>
            </a:r>
            <a:r>
              <a:rPr lang="fr-FR" altLang="en-US" sz="3200" dirty="0" err="1">
                <a:latin typeface="Times New Roman" panose="02020603050405020304" pitchFamily="18" charset="0"/>
                <a:cs typeface="Times New Roman" panose="02020603050405020304" pitchFamily="18" charset="0"/>
              </a:rPr>
              <a:t>incurably</a:t>
            </a:r>
            <a:r>
              <a:rPr lang="fr-FR" altLang="en-US" sz="3200" dirty="0">
                <a:latin typeface="Times New Roman" panose="02020603050405020304" pitchFamily="18" charset="0"/>
                <a:cs typeface="Times New Roman" panose="02020603050405020304" pitchFamily="18" charset="0"/>
              </a:rPr>
              <a:t> </a:t>
            </a:r>
            <a:r>
              <a:rPr lang="fr-FR" altLang="en-US" sz="3200" dirty="0" err="1">
                <a:latin typeface="Times New Roman" panose="02020603050405020304" pitchFamily="18" charset="0"/>
                <a:cs typeface="Times New Roman" panose="02020603050405020304" pitchFamily="18" charset="0"/>
              </a:rPr>
              <a:t>sick</a:t>
            </a:r>
            <a:r>
              <a:rPr lang="fr-FR" altLang="en-US" sz="3200" dirty="0">
                <a:latin typeface="Times New Roman" panose="02020603050405020304" pitchFamily="18" charset="0"/>
                <a:cs typeface="Times New Roman" panose="02020603050405020304" pitchFamily="18" charset="0"/>
              </a:rPr>
              <a:t> by </a:t>
            </a:r>
            <a:r>
              <a:rPr lang="fr-FR" altLang="en-US" sz="3200" dirty="0" err="1">
                <a:latin typeface="Times New Roman" panose="02020603050405020304" pitchFamily="18" charset="0"/>
                <a:cs typeface="Times New Roman" panose="02020603050405020304" pitchFamily="18" charset="0"/>
              </a:rPr>
              <a:t>medical</a:t>
            </a:r>
            <a:r>
              <a:rPr lang="fr-FR" altLang="en-US" sz="3200" dirty="0">
                <a:latin typeface="Times New Roman" panose="02020603050405020304" pitchFamily="18" charset="0"/>
                <a:cs typeface="Times New Roman" panose="02020603050405020304" pitchFamily="18" charset="0"/>
              </a:rPr>
              <a:t> </a:t>
            </a:r>
            <a:r>
              <a:rPr lang="fr-FR" altLang="en-US" sz="3200" dirty="0" err="1">
                <a:latin typeface="Times New Roman" panose="02020603050405020304" pitchFamily="18" charset="0"/>
                <a:cs typeface="Times New Roman" panose="02020603050405020304" pitchFamily="18" charset="0"/>
              </a:rPr>
              <a:t>examination</a:t>
            </a:r>
            <a:r>
              <a:rPr lang="fr-FR" altLang="en-US" sz="3200" dirty="0">
                <a:latin typeface="Times New Roman" panose="02020603050405020304" pitchFamily="18" charset="0"/>
                <a:cs typeface="Times New Roman" panose="02020603050405020304" pitchFamily="18" charset="0"/>
              </a:rPr>
              <a:t>”</a:t>
            </a:r>
          </a:p>
        </p:txBody>
      </p:sp>
      <p:pic>
        <p:nvPicPr>
          <p:cNvPr id="3" name="Picture 2"/>
          <p:cNvPicPr>
            <a:picLocks noChangeAspect="1"/>
          </p:cNvPicPr>
          <p:nvPr/>
        </p:nvPicPr>
        <p:blipFill>
          <a:blip r:embed="rId4"/>
          <a:stretch>
            <a:fillRect/>
          </a:stretch>
        </p:blipFill>
        <p:spPr>
          <a:xfrm>
            <a:off x="4449197" y="1391251"/>
            <a:ext cx="4468755" cy="3798137"/>
          </a:xfrm>
          <a:prstGeom prst="rect">
            <a:avLst/>
          </a:prstGeom>
        </p:spPr>
      </p:pic>
      <p:pic>
        <p:nvPicPr>
          <p:cNvPr id="4" name="Picture 3"/>
          <p:cNvPicPr>
            <a:picLocks noChangeAspect="1"/>
          </p:cNvPicPr>
          <p:nvPr/>
        </p:nvPicPr>
        <p:blipFill>
          <a:blip r:embed="rId5"/>
          <a:stretch>
            <a:fillRect/>
          </a:stretch>
        </p:blipFill>
        <p:spPr>
          <a:xfrm>
            <a:off x="46264" y="125927"/>
            <a:ext cx="9144000" cy="1093274"/>
          </a:xfrm>
          <a:prstGeom prst="rect">
            <a:avLst/>
          </a:prstGeom>
        </p:spPr>
      </p:pic>
      <p:sp>
        <p:nvSpPr>
          <p:cNvPr id="6" name="Rectangle 5"/>
          <p:cNvSpPr/>
          <p:nvPr/>
        </p:nvSpPr>
        <p:spPr>
          <a:xfrm>
            <a:off x="4544616" y="4633879"/>
            <a:ext cx="4426212" cy="461665"/>
          </a:xfrm>
          <a:prstGeom prst="rect">
            <a:avLst/>
          </a:prstGeom>
        </p:spPr>
        <p:txBody>
          <a:bodyPr wrap="none">
            <a:spAutoFit/>
          </a:bodyPr>
          <a:lstStyle/>
          <a:p>
            <a:r>
              <a:rPr lang="en-US" sz="2400" b="1" dirty="0"/>
              <a:t>60,00 children 200,000 adults</a:t>
            </a:r>
          </a:p>
        </p:txBody>
      </p:sp>
    </p:spTree>
    <p:extLst>
      <p:ext uri="{BB962C8B-B14F-4D97-AF65-F5344CB8AC3E}">
        <p14:creationId xmlns:p14="http://schemas.microsoft.com/office/powerpoint/2010/main" val="1590666160"/>
      </p:ext>
    </p:extLst>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704" y="5564188"/>
            <a:ext cx="7010400" cy="1066800"/>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Government policies in the 1930s made it difficult for Jews seeking refuge to settle in the United States.</a:t>
            </a:r>
          </a:p>
        </p:txBody>
      </p:sp>
      <p:pic>
        <p:nvPicPr>
          <p:cNvPr id="4" name="Content Placeholder 3" descr="Slide1.jpg"/>
          <p:cNvPicPr>
            <a:picLocks noGrp="1" noChangeAspect="1"/>
          </p:cNvPicPr>
          <p:nvPr>
            <p:ph idx="1"/>
          </p:nvPr>
        </p:nvPicPr>
        <p:blipFill>
          <a:blip r:embed="rId4"/>
          <a:stretch>
            <a:fillRect/>
          </a:stretch>
        </p:blipFill>
        <p:spPr>
          <a:xfrm>
            <a:off x="1597025" y="990600"/>
            <a:ext cx="5873750" cy="3965575"/>
          </a:xfrm>
          <a:effectLst>
            <a:outerShdw blurRad="190500" algn="tl" rotWithShape="0">
              <a:srgbClr val="000000">
                <a:alpha val="70000"/>
              </a:srgbClr>
            </a:outerShdw>
          </a:effectLst>
        </p:spPr>
      </p:pic>
      <p:sp>
        <p:nvSpPr>
          <p:cNvPr id="7" name="TextBox 6"/>
          <p:cNvSpPr txBox="1"/>
          <p:nvPr/>
        </p:nvSpPr>
        <p:spPr>
          <a:xfrm>
            <a:off x="427718" y="5021489"/>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AMERICAN RESPONSES</a:t>
            </a:r>
          </a:p>
        </p:txBody>
      </p:sp>
      <p:pic>
        <p:nvPicPr>
          <p:cNvPr id="33797" name="Picture 7" descr="Nazi_Assult.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90488"/>
            <a:ext cx="5410200" cy="90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1752600" y="5334000"/>
            <a:ext cx="5715000" cy="1066800"/>
          </a:xfrm>
        </p:spPr>
        <p:txBody>
          <a:bodyPr/>
          <a:lstStyle/>
          <a:p>
            <a:pPr algn="l" eaLnBrk="1" hangingPunct="1"/>
            <a:r>
              <a:rPr lang="en-US" altLang="en-US" sz="2000">
                <a:solidFill>
                  <a:schemeClr val="bg1"/>
                </a:solidFill>
                <a:latin typeface="Times New Roman" panose="02020603050405020304" pitchFamily="18" charset="0"/>
                <a:cs typeface="Times New Roman" panose="02020603050405020304" pitchFamily="18" charset="0"/>
              </a:rPr>
              <a:t>In May 1939 the passenger ship </a:t>
            </a:r>
            <a:r>
              <a:rPr lang="en-US" altLang="en-US" sz="2000" i="1">
                <a:solidFill>
                  <a:schemeClr val="bg1"/>
                </a:solidFill>
                <a:latin typeface="Times New Roman" panose="02020603050405020304" pitchFamily="18" charset="0"/>
                <a:cs typeface="Times New Roman" panose="02020603050405020304" pitchFamily="18" charset="0"/>
              </a:rPr>
              <a:t>St. Louis</a:t>
            </a:r>
            <a:r>
              <a:rPr lang="en-US" altLang="en-US" sz="2000">
                <a:solidFill>
                  <a:schemeClr val="bg1"/>
                </a:solidFill>
                <a:latin typeface="Times New Roman" panose="02020603050405020304" pitchFamily="18" charset="0"/>
                <a:cs typeface="Times New Roman" panose="02020603050405020304" pitchFamily="18" charset="0"/>
              </a:rPr>
              <a:t>—seen here</a:t>
            </a:r>
            <a:r>
              <a:rPr lang="en-US" altLang="en-US" sz="2000" i="1">
                <a:solidFill>
                  <a:schemeClr val="bg1"/>
                </a:solidFill>
                <a:latin typeface="Times New Roman" panose="02020603050405020304" pitchFamily="18" charset="0"/>
                <a:cs typeface="Times New Roman" panose="02020603050405020304" pitchFamily="18" charset="0"/>
              </a:rPr>
              <a:t> </a:t>
            </a:r>
            <a:r>
              <a:rPr lang="en-US" altLang="en-US" sz="2000">
                <a:solidFill>
                  <a:schemeClr val="bg1"/>
                </a:solidFill>
                <a:latin typeface="Times New Roman" panose="02020603050405020304" pitchFamily="18" charset="0"/>
                <a:cs typeface="Times New Roman" panose="02020603050405020304" pitchFamily="18" charset="0"/>
              </a:rPr>
              <a:t>before departing Hamburg—sailed from Germany to Cuba carrying 937 passengers, most of them Jews.  </a:t>
            </a:r>
          </a:p>
        </p:txBody>
      </p:sp>
      <p:pic>
        <p:nvPicPr>
          <p:cNvPr id="4" name="Content Placeholder 3" descr="Slide1.jpg"/>
          <p:cNvPicPr>
            <a:picLocks noGrp="1" noChangeAspect="1"/>
          </p:cNvPicPr>
          <p:nvPr>
            <p:ph idx="1"/>
          </p:nvPr>
        </p:nvPicPr>
        <p:blipFill>
          <a:blip r:embed="rId4"/>
          <a:stretch>
            <a:fillRect/>
          </a:stretch>
        </p:blipFill>
        <p:spPr>
          <a:xfrm>
            <a:off x="1597025" y="990600"/>
            <a:ext cx="5873750" cy="3965575"/>
          </a:xfrm>
          <a:effectLst>
            <a:outerShdw blurRad="190500" algn="tl" rotWithShape="0">
              <a:srgbClr val="000000">
                <a:alpha val="70000"/>
              </a:srgbClr>
            </a:outerShdw>
          </a:effectLst>
        </p:spPr>
      </p:pic>
      <p:sp>
        <p:nvSpPr>
          <p:cNvPr id="7" name="TextBox 6"/>
          <p:cNvSpPr txBox="1"/>
          <p:nvPr/>
        </p:nvSpPr>
        <p:spPr>
          <a:xfrm>
            <a:off x="1447800" y="5029200"/>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AMERICAN RESPONSES</a:t>
            </a:r>
          </a:p>
        </p:txBody>
      </p:sp>
      <p:pic>
        <p:nvPicPr>
          <p:cNvPr id="34821" name="Picture 7" descr="Nazi_Assult.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90488"/>
            <a:ext cx="5410200" cy="90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1000">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228600" y="5562600"/>
            <a:ext cx="8382000" cy="1066800"/>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Unknown to the passengers, the Cuban government had revoked their landing certificates. </a:t>
            </a:r>
          </a:p>
        </p:txBody>
      </p:sp>
      <p:pic>
        <p:nvPicPr>
          <p:cNvPr id="4" name="Content Placeholder 3" descr="Slide1.jpg"/>
          <p:cNvPicPr>
            <a:picLocks noGrp="1" noChangeAspect="1"/>
          </p:cNvPicPr>
          <p:nvPr>
            <p:ph idx="1"/>
          </p:nvPr>
        </p:nvPicPr>
        <p:blipFill>
          <a:blip r:embed="rId4"/>
          <a:stretch>
            <a:fillRect/>
          </a:stretch>
        </p:blipFill>
        <p:spPr>
          <a:xfrm>
            <a:off x="1597025" y="990600"/>
            <a:ext cx="5873750" cy="3965575"/>
          </a:xfrm>
          <a:effectLst>
            <a:outerShdw blurRad="190500" algn="tl" rotWithShape="0">
              <a:srgbClr val="000000">
                <a:alpha val="70000"/>
              </a:srgbClr>
            </a:outerShdw>
          </a:effectLst>
        </p:spPr>
      </p:pic>
      <p:sp>
        <p:nvSpPr>
          <p:cNvPr id="7" name="TextBox 6"/>
          <p:cNvSpPr txBox="1"/>
          <p:nvPr/>
        </p:nvSpPr>
        <p:spPr>
          <a:xfrm>
            <a:off x="228600" y="4950618"/>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AMERICAN RESPONSES</a:t>
            </a:r>
          </a:p>
        </p:txBody>
      </p:sp>
      <p:pic>
        <p:nvPicPr>
          <p:cNvPr id="35845" name="Picture 7" descr="Nazi_Assult.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90488"/>
            <a:ext cx="5410200" cy="90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1000">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152400" y="5418138"/>
            <a:ext cx="8763000" cy="1066800"/>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After the U.S. government denied permission for the passengers to enter the United States, the </a:t>
            </a:r>
            <a:r>
              <a:rPr lang="en-US" altLang="en-US" sz="2800" i="1" dirty="0">
                <a:solidFill>
                  <a:schemeClr val="bg1"/>
                </a:solidFill>
                <a:latin typeface="Times New Roman" panose="02020603050405020304" pitchFamily="18" charset="0"/>
                <a:cs typeface="Times New Roman" panose="02020603050405020304" pitchFamily="18" charset="0"/>
              </a:rPr>
              <a:t>St. Louis </a:t>
            </a:r>
            <a:r>
              <a:rPr lang="en-US" altLang="en-US" sz="2800" dirty="0">
                <a:solidFill>
                  <a:schemeClr val="bg1"/>
                </a:solidFill>
                <a:latin typeface="Times New Roman" panose="02020603050405020304" pitchFamily="18" charset="0"/>
                <a:cs typeface="Times New Roman" panose="02020603050405020304" pitchFamily="18" charset="0"/>
              </a:rPr>
              <a:t>returned to Europe. Some 250 of the refugees would later be killed in the Holocaust.</a:t>
            </a:r>
          </a:p>
        </p:txBody>
      </p:sp>
      <p:pic>
        <p:nvPicPr>
          <p:cNvPr id="4" name="Content Placeholder 3" descr="Slide1.jpg"/>
          <p:cNvPicPr>
            <a:picLocks noGrp="1" noChangeAspect="1"/>
          </p:cNvPicPr>
          <p:nvPr>
            <p:ph idx="1"/>
          </p:nvPr>
        </p:nvPicPr>
        <p:blipFill>
          <a:blip r:embed="rId4"/>
          <a:stretch>
            <a:fillRect/>
          </a:stretch>
        </p:blipFill>
        <p:spPr>
          <a:xfrm>
            <a:off x="1981200" y="1000125"/>
            <a:ext cx="5189496" cy="3503611"/>
          </a:xfrm>
          <a:effectLst>
            <a:outerShdw blurRad="190500" algn="tl" rotWithShape="0">
              <a:srgbClr val="000000">
                <a:alpha val="70000"/>
              </a:srgbClr>
            </a:outerShdw>
          </a:effectLst>
        </p:spPr>
      </p:pic>
      <p:sp>
        <p:nvSpPr>
          <p:cNvPr id="7" name="TextBox 6"/>
          <p:cNvSpPr txBox="1"/>
          <p:nvPr/>
        </p:nvSpPr>
        <p:spPr>
          <a:xfrm>
            <a:off x="0" y="4725193"/>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AMERICAN RESPONSES</a:t>
            </a:r>
          </a:p>
        </p:txBody>
      </p:sp>
      <p:pic>
        <p:nvPicPr>
          <p:cNvPr id="36869" name="Picture 7" descr="Nazi_Assult.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90488"/>
            <a:ext cx="5410200" cy="90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1000">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8991600" cy="6858000"/>
          </a:xfrm>
          <a:prstGeom prst="rect">
            <a:avLst/>
          </a:prstGeom>
        </p:spPr>
      </p:pic>
      <p:pic>
        <p:nvPicPr>
          <p:cNvPr id="3" name="Picture 2"/>
          <p:cNvPicPr>
            <a:picLocks noChangeAspect="1"/>
          </p:cNvPicPr>
          <p:nvPr/>
        </p:nvPicPr>
        <p:blipFill>
          <a:blip r:embed="rId3"/>
          <a:stretch>
            <a:fillRect/>
          </a:stretch>
        </p:blipFill>
        <p:spPr>
          <a:xfrm>
            <a:off x="1600200" y="228600"/>
            <a:ext cx="5566130" cy="816935"/>
          </a:xfrm>
          <a:prstGeom prst="rect">
            <a:avLst/>
          </a:prstGeom>
          <a:solidFill>
            <a:schemeClr val="tx1"/>
          </a:solidFill>
        </p:spPr>
      </p:pic>
    </p:spTree>
    <p:extLst>
      <p:ext uri="{BB962C8B-B14F-4D97-AF65-F5344CB8AC3E}">
        <p14:creationId xmlns:p14="http://schemas.microsoft.com/office/powerpoint/2010/main" val="1273551331"/>
      </p:ext>
    </p:extLst>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wansee.wmv">
            <a:hlinkClick r:id="" action="ppaction://media"/>
          </p:cNvPr>
          <p:cNvPicPr>
            <a:picLocks noRot="1" noChangeAspect="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966788" y="685800"/>
            <a:ext cx="7010400" cy="525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F0F0F">
            <a:alpha val="0"/>
          </a:srgbClr>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609600" y="152400"/>
            <a:ext cx="7772400" cy="838200"/>
          </a:xfrm>
        </p:spPr>
        <p:txBody>
          <a:bodyPr/>
          <a:lstStyle/>
          <a:p>
            <a:pPr eaLnBrk="1" hangingPunct="1"/>
            <a:r>
              <a:rPr lang="en-GB" altLang="en-US"/>
              <a:t>Wannsee Conference</a:t>
            </a:r>
          </a:p>
        </p:txBody>
      </p:sp>
      <p:sp>
        <p:nvSpPr>
          <p:cNvPr id="53251" name="Oval 5"/>
          <p:cNvSpPr>
            <a:spLocks noChangeArrowheads="1"/>
          </p:cNvSpPr>
          <p:nvPr/>
        </p:nvSpPr>
        <p:spPr bwMode="auto">
          <a:xfrm>
            <a:off x="2667000" y="2590800"/>
            <a:ext cx="3505200" cy="1981200"/>
          </a:xfrm>
          <a:prstGeom prst="ellipse">
            <a:avLst/>
          </a:prstGeom>
          <a:solidFill>
            <a:schemeClr val="accent1"/>
          </a:solidFill>
          <a:ln w="9525">
            <a:solidFill>
              <a:schemeClr val="tx1"/>
            </a:solidFill>
            <a:round/>
            <a:headEnd/>
            <a:tailEnd/>
          </a:ln>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sp>
        <p:nvSpPr>
          <p:cNvPr id="53252" name="Text Box 6"/>
          <p:cNvSpPr txBox="1">
            <a:spLocks noChangeArrowheads="1"/>
          </p:cNvSpPr>
          <p:nvPr/>
        </p:nvSpPr>
        <p:spPr bwMode="auto">
          <a:xfrm>
            <a:off x="3167743" y="2834670"/>
            <a:ext cx="25908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GB" altLang="en-US" sz="2400" dirty="0"/>
              <a:t>How was the Final Solution going to be organized?</a:t>
            </a:r>
          </a:p>
        </p:txBody>
      </p:sp>
      <p:sp>
        <p:nvSpPr>
          <p:cNvPr id="6151" name="Text Box 7"/>
          <p:cNvSpPr txBox="1">
            <a:spLocks noChangeArrowheads="1"/>
          </p:cNvSpPr>
          <p:nvPr/>
        </p:nvSpPr>
        <p:spPr bwMode="auto">
          <a:xfrm>
            <a:off x="6172200" y="1295400"/>
            <a:ext cx="26670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Shooting was too inefficient as the bullets were needed for the war effort</a:t>
            </a:r>
          </a:p>
        </p:txBody>
      </p:sp>
      <p:sp>
        <p:nvSpPr>
          <p:cNvPr id="6152" name="Text Box 8"/>
          <p:cNvSpPr txBox="1">
            <a:spLocks noChangeArrowheads="1"/>
          </p:cNvSpPr>
          <p:nvPr/>
        </p:nvSpPr>
        <p:spPr bwMode="auto">
          <a:xfrm>
            <a:off x="6477000" y="3048000"/>
            <a:ext cx="23622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Jews were to be rounded up and put into transit camps called Ghettos</a:t>
            </a:r>
          </a:p>
        </p:txBody>
      </p:sp>
      <p:sp>
        <p:nvSpPr>
          <p:cNvPr id="6153" name="Text Box 9"/>
          <p:cNvSpPr txBox="1">
            <a:spLocks noChangeArrowheads="1"/>
          </p:cNvSpPr>
          <p:nvPr/>
        </p:nvSpPr>
        <p:spPr bwMode="auto">
          <a:xfrm>
            <a:off x="6324600" y="4876800"/>
            <a:ext cx="25146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The Jews living in these Ghettos were to be used as a cheap source of labor.</a:t>
            </a:r>
          </a:p>
        </p:txBody>
      </p:sp>
      <p:sp>
        <p:nvSpPr>
          <p:cNvPr id="6154" name="Text Box 10"/>
          <p:cNvSpPr txBox="1">
            <a:spLocks noChangeArrowheads="1"/>
          </p:cNvSpPr>
          <p:nvPr/>
        </p:nvSpPr>
        <p:spPr bwMode="auto">
          <a:xfrm>
            <a:off x="2590800" y="5029200"/>
            <a:ext cx="365760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Conditions in the Ghettos were designed to be so bad that many die whilst the rest would be willing to leave these areas in the hope of better conditions</a:t>
            </a:r>
          </a:p>
        </p:txBody>
      </p:sp>
      <p:sp>
        <p:nvSpPr>
          <p:cNvPr id="6155" name="Text Box 11"/>
          <p:cNvSpPr txBox="1">
            <a:spLocks noChangeArrowheads="1"/>
          </p:cNvSpPr>
          <p:nvPr/>
        </p:nvSpPr>
        <p:spPr bwMode="auto">
          <a:xfrm>
            <a:off x="152400" y="2971800"/>
            <a:ext cx="24384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On arrival the Jews would go through a process called ‘selection.’</a:t>
            </a:r>
          </a:p>
        </p:txBody>
      </p:sp>
      <p:sp>
        <p:nvSpPr>
          <p:cNvPr id="6156" name="Line 12"/>
          <p:cNvSpPr>
            <a:spLocks noChangeShapeType="1"/>
          </p:cNvSpPr>
          <p:nvPr/>
        </p:nvSpPr>
        <p:spPr bwMode="auto">
          <a:xfrm flipV="1">
            <a:off x="5486400" y="2438400"/>
            <a:ext cx="769938"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157" name="Line 13"/>
          <p:cNvSpPr>
            <a:spLocks noChangeShapeType="1"/>
          </p:cNvSpPr>
          <p:nvPr/>
        </p:nvSpPr>
        <p:spPr bwMode="auto">
          <a:xfrm>
            <a:off x="6172200" y="3581400"/>
            <a:ext cx="381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158" name="Line 14"/>
          <p:cNvSpPr>
            <a:spLocks noChangeShapeType="1"/>
          </p:cNvSpPr>
          <p:nvPr/>
        </p:nvSpPr>
        <p:spPr bwMode="auto">
          <a:xfrm>
            <a:off x="5943600" y="4114800"/>
            <a:ext cx="68580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159" name="Line 15"/>
          <p:cNvSpPr>
            <a:spLocks noChangeShapeType="1"/>
          </p:cNvSpPr>
          <p:nvPr/>
        </p:nvSpPr>
        <p:spPr bwMode="auto">
          <a:xfrm>
            <a:off x="4343400" y="457200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160" name="Text Box 16"/>
          <p:cNvSpPr txBox="1">
            <a:spLocks noChangeArrowheads="1"/>
          </p:cNvSpPr>
          <p:nvPr/>
        </p:nvSpPr>
        <p:spPr bwMode="auto">
          <a:xfrm>
            <a:off x="152400" y="4724400"/>
            <a:ext cx="1828800"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The remaining Jews were to be shipped to ‘resettlement areas’ in the East.</a:t>
            </a:r>
          </a:p>
        </p:txBody>
      </p:sp>
      <p:sp>
        <p:nvSpPr>
          <p:cNvPr id="6161" name="Text Box 17"/>
          <p:cNvSpPr txBox="1">
            <a:spLocks noChangeArrowheads="1"/>
          </p:cNvSpPr>
          <p:nvPr/>
        </p:nvSpPr>
        <p:spPr bwMode="auto">
          <a:xfrm>
            <a:off x="152400" y="1295400"/>
            <a:ext cx="2438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dirty="0"/>
              <a:t>Women, children, the old &amp; the sick.’ were to be sent for ‘special treatment</a:t>
            </a:r>
          </a:p>
        </p:txBody>
      </p:sp>
      <p:sp>
        <p:nvSpPr>
          <p:cNvPr id="6162" name="Text Box 18"/>
          <p:cNvSpPr txBox="1">
            <a:spLocks noChangeArrowheads="1"/>
          </p:cNvSpPr>
          <p:nvPr/>
        </p:nvSpPr>
        <p:spPr bwMode="auto">
          <a:xfrm>
            <a:off x="2819400" y="1295400"/>
            <a:ext cx="33528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The young and fit would go through a process called ‘destruction through work.’</a:t>
            </a:r>
          </a:p>
        </p:txBody>
      </p:sp>
      <p:sp>
        <p:nvSpPr>
          <p:cNvPr id="6163" name="Line 19"/>
          <p:cNvSpPr>
            <a:spLocks noChangeShapeType="1"/>
          </p:cNvSpPr>
          <p:nvPr/>
        </p:nvSpPr>
        <p:spPr bwMode="auto">
          <a:xfrm flipH="1">
            <a:off x="1905000" y="4191000"/>
            <a:ext cx="1143000" cy="838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164" name="Line 20"/>
          <p:cNvSpPr>
            <a:spLocks noChangeShapeType="1"/>
          </p:cNvSpPr>
          <p:nvPr/>
        </p:nvSpPr>
        <p:spPr bwMode="auto">
          <a:xfrm flipH="1">
            <a:off x="2438400" y="3581400"/>
            <a:ext cx="228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165" name="Line 21"/>
          <p:cNvSpPr>
            <a:spLocks noChangeShapeType="1"/>
          </p:cNvSpPr>
          <p:nvPr/>
        </p:nvSpPr>
        <p:spPr bwMode="auto">
          <a:xfrm flipH="1" flipV="1">
            <a:off x="2306638" y="2324100"/>
            <a:ext cx="91440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166" name="Line 22"/>
          <p:cNvSpPr>
            <a:spLocks noChangeShapeType="1"/>
          </p:cNvSpPr>
          <p:nvPr/>
        </p:nvSpPr>
        <p:spPr bwMode="auto">
          <a:xfrm flipV="1">
            <a:off x="4419600" y="2286000"/>
            <a:ext cx="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fill="hold" nodeType="clickEffect">
                                  <p:stCondLst>
                                    <p:cond delay="0"/>
                                  </p:stCondLst>
                                  <p:childTnLst>
                                    <p:set>
                                      <p:cBhvr>
                                        <p:cTn id="6" dur="1" fill="hold">
                                          <p:stCondLst>
                                            <p:cond delay="0"/>
                                          </p:stCondLst>
                                        </p:cTn>
                                        <p:tgtEl>
                                          <p:spTgt spid="6156"/>
                                        </p:tgtEl>
                                        <p:attrNameLst>
                                          <p:attrName>style.visibility</p:attrName>
                                        </p:attrNameLst>
                                      </p:cBhvr>
                                      <p:to>
                                        <p:strVal val="visible"/>
                                      </p:to>
                                    </p:set>
                                    <p:anim calcmode="lin" valueType="num">
                                      <p:cBhvr additive="base">
                                        <p:cTn id="7" dur="500" fill="hold"/>
                                        <p:tgtEl>
                                          <p:spTgt spid="6156"/>
                                        </p:tgtEl>
                                        <p:attrNameLst>
                                          <p:attrName>ppt_x</p:attrName>
                                        </p:attrNameLst>
                                      </p:cBhvr>
                                      <p:tavLst>
                                        <p:tav tm="0">
                                          <p:val>
                                            <p:strVal val="0-#ppt_w/2"/>
                                          </p:val>
                                        </p:tav>
                                        <p:tav tm="100000">
                                          <p:val>
                                            <p:strVal val="#ppt_x"/>
                                          </p:val>
                                        </p:tav>
                                      </p:tavLst>
                                    </p:anim>
                                    <p:anim calcmode="lin" valueType="num">
                                      <p:cBhvr additive="base">
                                        <p:cTn id="8" dur="500" fill="hold"/>
                                        <p:tgtEl>
                                          <p:spTgt spid="615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151"/>
                                        </p:tgtEl>
                                        <p:attrNameLst>
                                          <p:attrName>style.visibility</p:attrName>
                                        </p:attrNameLst>
                                      </p:cBhvr>
                                      <p:to>
                                        <p:strVal val="visible"/>
                                      </p:to>
                                    </p:set>
                                    <p:anim calcmode="lin" valueType="num">
                                      <p:cBhvr additive="base">
                                        <p:cTn id="13" dur="500" fill="hold"/>
                                        <p:tgtEl>
                                          <p:spTgt spid="6151"/>
                                        </p:tgtEl>
                                        <p:attrNameLst>
                                          <p:attrName>ppt_x</p:attrName>
                                        </p:attrNameLst>
                                      </p:cBhvr>
                                      <p:tavLst>
                                        <p:tav tm="0">
                                          <p:val>
                                            <p:strVal val="1+#ppt_w/2"/>
                                          </p:val>
                                        </p:tav>
                                        <p:tav tm="100000">
                                          <p:val>
                                            <p:strVal val="#ppt_x"/>
                                          </p:val>
                                        </p:tav>
                                      </p:tavLst>
                                    </p:anim>
                                    <p:anim calcmode="lin" valueType="num">
                                      <p:cBhvr additive="base">
                                        <p:cTn id="14" dur="500" fill="hold"/>
                                        <p:tgtEl>
                                          <p:spTgt spid="6151"/>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6157"/>
                                        </p:tgtEl>
                                        <p:attrNameLst>
                                          <p:attrName>style.visibility</p:attrName>
                                        </p:attrNameLst>
                                      </p:cBhvr>
                                      <p:to>
                                        <p:strVal val="visible"/>
                                      </p:to>
                                    </p:set>
                                    <p:anim calcmode="lin" valueType="num">
                                      <p:cBhvr additive="base">
                                        <p:cTn id="19" dur="500" fill="hold"/>
                                        <p:tgtEl>
                                          <p:spTgt spid="6157"/>
                                        </p:tgtEl>
                                        <p:attrNameLst>
                                          <p:attrName>ppt_x</p:attrName>
                                        </p:attrNameLst>
                                      </p:cBhvr>
                                      <p:tavLst>
                                        <p:tav tm="0">
                                          <p:val>
                                            <p:strVal val="0-#ppt_w/2"/>
                                          </p:val>
                                        </p:tav>
                                        <p:tav tm="100000">
                                          <p:val>
                                            <p:strVal val="#ppt_x"/>
                                          </p:val>
                                        </p:tav>
                                      </p:tavLst>
                                    </p:anim>
                                    <p:anim calcmode="lin" valueType="num">
                                      <p:cBhvr additive="base">
                                        <p:cTn id="20" dur="500" fill="hold"/>
                                        <p:tgtEl>
                                          <p:spTgt spid="6157"/>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152"/>
                                        </p:tgtEl>
                                        <p:attrNameLst>
                                          <p:attrName>style.visibility</p:attrName>
                                        </p:attrNameLst>
                                      </p:cBhvr>
                                      <p:to>
                                        <p:strVal val="visible"/>
                                      </p:to>
                                    </p:set>
                                    <p:anim calcmode="lin" valueType="num">
                                      <p:cBhvr additive="base">
                                        <p:cTn id="25" dur="500" fill="hold"/>
                                        <p:tgtEl>
                                          <p:spTgt spid="6152"/>
                                        </p:tgtEl>
                                        <p:attrNameLst>
                                          <p:attrName>ppt_x</p:attrName>
                                        </p:attrNameLst>
                                      </p:cBhvr>
                                      <p:tavLst>
                                        <p:tav tm="0">
                                          <p:val>
                                            <p:strVal val="0-#ppt_w/2"/>
                                          </p:val>
                                        </p:tav>
                                        <p:tav tm="100000">
                                          <p:val>
                                            <p:strVal val="#ppt_x"/>
                                          </p:val>
                                        </p:tav>
                                      </p:tavLst>
                                    </p:anim>
                                    <p:anim calcmode="lin" valueType="num">
                                      <p:cBhvr additive="base">
                                        <p:cTn id="26" dur="500" fill="hold"/>
                                        <p:tgtEl>
                                          <p:spTgt spid="6152"/>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9" fill="hold" nodeType="clickEffect">
                                  <p:stCondLst>
                                    <p:cond delay="0"/>
                                  </p:stCondLst>
                                  <p:childTnLst>
                                    <p:set>
                                      <p:cBhvr>
                                        <p:cTn id="30" dur="1" fill="hold">
                                          <p:stCondLst>
                                            <p:cond delay="0"/>
                                          </p:stCondLst>
                                        </p:cTn>
                                        <p:tgtEl>
                                          <p:spTgt spid="6158"/>
                                        </p:tgtEl>
                                        <p:attrNameLst>
                                          <p:attrName>style.visibility</p:attrName>
                                        </p:attrNameLst>
                                      </p:cBhvr>
                                      <p:to>
                                        <p:strVal val="visible"/>
                                      </p:to>
                                    </p:set>
                                    <p:anim calcmode="lin" valueType="num">
                                      <p:cBhvr additive="base">
                                        <p:cTn id="31" dur="500" fill="hold"/>
                                        <p:tgtEl>
                                          <p:spTgt spid="6158"/>
                                        </p:tgtEl>
                                        <p:attrNameLst>
                                          <p:attrName>ppt_x</p:attrName>
                                        </p:attrNameLst>
                                      </p:cBhvr>
                                      <p:tavLst>
                                        <p:tav tm="0">
                                          <p:val>
                                            <p:strVal val="0-#ppt_w/2"/>
                                          </p:val>
                                        </p:tav>
                                        <p:tav tm="100000">
                                          <p:val>
                                            <p:strVal val="#ppt_x"/>
                                          </p:val>
                                        </p:tav>
                                      </p:tavLst>
                                    </p:anim>
                                    <p:anim calcmode="lin" valueType="num">
                                      <p:cBhvr additive="base">
                                        <p:cTn id="32" dur="500" fill="hold"/>
                                        <p:tgtEl>
                                          <p:spTgt spid="6158"/>
                                        </p:tgtEl>
                                        <p:attrNameLst>
                                          <p:attrName>ppt_y</p:attrName>
                                        </p:attrNameLst>
                                      </p:cBhvr>
                                      <p:tavLst>
                                        <p:tav tm="0">
                                          <p:val>
                                            <p:strVal val="0-#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6153"/>
                                        </p:tgtEl>
                                        <p:attrNameLst>
                                          <p:attrName>style.visibility</p:attrName>
                                        </p:attrNameLst>
                                      </p:cBhvr>
                                      <p:to>
                                        <p:strVal val="visible"/>
                                      </p:to>
                                    </p:set>
                                    <p:anim calcmode="lin" valueType="num">
                                      <p:cBhvr additive="base">
                                        <p:cTn id="37" dur="500" fill="hold"/>
                                        <p:tgtEl>
                                          <p:spTgt spid="6153"/>
                                        </p:tgtEl>
                                        <p:attrNameLst>
                                          <p:attrName>ppt_x</p:attrName>
                                        </p:attrNameLst>
                                      </p:cBhvr>
                                      <p:tavLst>
                                        <p:tav tm="0">
                                          <p:val>
                                            <p:strVal val="0-#ppt_w/2"/>
                                          </p:val>
                                        </p:tav>
                                        <p:tav tm="100000">
                                          <p:val>
                                            <p:strVal val="#ppt_x"/>
                                          </p:val>
                                        </p:tav>
                                      </p:tavLst>
                                    </p:anim>
                                    <p:anim calcmode="lin" valueType="num">
                                      <p:cBhvr additive="base">
                                        <p:cTn id="38" dur="500" fill="hold"/>
                                        <p:tgtEl>
                                          <p:spTgt spid="6153"/>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1" fill="hold" nodeType="clickEffect">
                                  <p:stCondLst>
                                    <p:cond delay="0"/>
                                  </p:stCondLst>
                                  <p:childTnLst>
                                    <p:set>
                                      <p:cBhvr>
                                        <p:cTn id="42" dur="1" fill="hold">
                                          <p:stCondLst>
                                            <p:cond delay="0"/>
                                          </p:stCondLst>
                                        </p:cTn>
                                        <p:tgtEl>
                                          <p:spTgt spid="6159"/>
                                        </p:tgtEl>
                                        <p:attrNameLst>
                                          <p:attrName>style.visibility</p:attrName>
                                        </p:attrNameLst>
                                      </p:cBhvr>
                                      <p:to>
                                        <p:strVal val="visible"/>
                                      </p:to>
                                    </p:set>
                                    <p:anim calcmode="lin" valueType="num">
                                      <p:cBhvr additive="base">
                                        <p:cTn id="43" dur="500" fill="hold"/>
                                        <p:tgtEl>
                                          <p:spTgt spid="6159"/>
                                        </p:tgtEl>
                                        <p:attrNameLst>
                                          <p:attrName>ppt_x</p:attrName>
                                        </p:attrNameLst>
                                      </p:cBhvr>
                                      <p:tavLst>
                                        <p:tav tm="0">
                                          <p:val>
                                            <p:strVal val="#ppt_x"/>
                                          </p:val>
                                        </p:tav>
                                        <p:tav tm="100000">
                                          <p:val>
                                            <p:strVal val="#ppt_x"/>
                                          </p:val>
                                        </p:tav>
                                      </p:tavLst>
                                    </p:anim>
                                    <p:anim calcmode="lin" valueType="num">
                                      <p:cBhvr additive="base">
                                        <p:cTn id="44" dur="500" fill="hold"/>
                                        <p:tgtEl>
                                          <p:spTgt spid="6159"/>
                                        </p:tgtEl>
                                        <p:attrNameLst>
                                          <p:attrName>ppt_y</p:attrName>
                                        </p:attrNameLst>
                                      </p:cBhvr>
                                      <p:tavLst>
                                        <p:tav tm="0">
                                          <p:val>
                                            <p:strVal val="0-#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154"/>
                                        </p:tgtEl>
                                        <p:attrNameLst>
                                          <p:attrName>style.visibility</p:attrName>
                                        </p:attrNameLst>
                                      </p:cBhvr>
                                      <p:to>
                                        <p:strVal val="visible"/>
                                      </p:to>
                                    </p:set>
                                    <p:anim calcmode="lin" valueType="num">
                                      <p:cBhvr additive="base">
                                        <p:cTn id="49" dur="500" fill="hold"/>
                                        <p:tgtEl>
                                          <p:spTgt spid="6154"/>
                                        </p:tgtEl>
                                        <p:attrNameLst>
                                          <p:attrName>ppt_x</p:attrName>
                                        </p:attrNameLst>
                                      </p:cBhvr>
                                      <p:tavLst>
                                        <p:tav tm="0">
                                          <p:val>
                                            <p:strVal val="#ppt_x"/>
                                          </p:val>
                                        </p:tav>
                                        <p:tav tm="100000">
                                          <p:val>
                                            <p:strVal val="#ppt_x"/>
                                          </p:val>
                                        </p:tav>
                                      </p:tavLst>
                                    </p:anim>
                                    <p:anim calcmode="lin" valueType="num">
                                      <p:cBhvr additive="base">
                                        <p:cTn id="50" dur="500" fill="hold"/>
                                        <p:tgtEl>
                                          <p:spTgt spid="6154"/>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3" fill="hold" nodeType="clickEffect">
                                  <p:stCondLst>
                                    <p:cond delay="0"/>
                                  </p:stCondLst>
                                  <p:childTnLst>
                                    <p:set>
                                      <p:cBhvr>
                                        <p:cTn id="54" dur="1" fill="hold">
                                          <p:stCondLst>
                                            <p:cond delay="0"/>
                                          </p:stCondLst>
                                        </p:cTn>
                                        <p:tgtEl>
                                          <p:spTgt spid="6163"/>
                                        </p:tgtEl>
                                        <p:attrNameLst>
                                          <p:attrName>style.visibility</p:attrName>
                                        </p:attrNameLst>
                                      </p:cBhvr>
                                      <p:to>
                                        <p:strVal val="visible"/>
                                      </p:to>
                                    </p:set>
                                    <p:anim calcmode="lin" valueType="num">
                                      <p:cBhvr additive="base">
                                        <p:cTn id="55" dur="500" fill="hold"/>
                                        <p:tgtEl>
                                          <p:spTgt spid="6163"/>
                                        </p:tgtEl>
                                        <p:attrNameLst>
                                          <p:attrName>ppt_x</p:attrName>
                                        </p:attrNameLst>
                                      </p:cBhvr>
                                      <p:tavLst>
                                        <p:tav tm="0">
                                          <p:val>
                                            <p:strVal val="1+#ppt_w/2"/>
                                          </p:val>
                                        </p:tav>
                                        <p:tav tm="100000">
                                          <p:val>
                                            <p:strVal val="#ppt_x"/>
                                          </p:val>
                                        </p:tav>
                                      </p:tavLst>
                                    </p:anim>
                                    <p:anim calcmode="lin" valueType="num">
                                      <p:cBhvr additive="base">
                                        <p:cTn id="56" dur="500" fill="hold"/>
                                        <p:tgtEl>
                                          <p:spTgt spid="6163"/>
                                        </p:tgtEl>
                                        <p:attrNameLst>
                                          <p:attrName>ppt_y</p:attrName>
                                        </p:attrNameLst>
                                      </p:cBhvr>
                                      <p:tavLst>
                                        <p:tav tm="0">
                                          <p:val>
                                            <p:strVal val="0-#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6160"/>
                                        </p:tgtEl>
                                        <p:attrNameLst>
                                          <p:attrName>style.visibility</p:attrName>
                                        </p:attrNameLst>
                                      </p:cBhvr>
                                      <p:to>
                                        <p:strVal val="visible"/>
                                      </p:to>
                                    </p:set>
                                    <p:anim calcmode="lin" valueType="num">
                                      <p:cBhvr additive="base">
                                        <p:cTn id="61" dur="500" fill="hold"/>
                                        <p:tgtEl>
                                          <p:spTgt spid="6160"/>
                                        </p:tgtEl>
                                        <p:attrNameLst>
                                          <p:attrName>ppt_x</p:attrName>
                                        </p:attrNameLst>
                                      </p:cBhvr>
                                      <p:tavLst>
                                        <p:tav tm="0">
                                          <p:val>
                                            <p:strVal val="0-#ppt_w/2"/>
                                          </p:val>
                                        </p:tav>
                                        <p:tav tm="100000">
                                          <p:val>
                                            <p:strVal val="#ppt_x"/>
                                          </p:val>
                                        </p:tav>
                                      </p:tavLst>
                                    </p:anim>
                                    <p:anim calcmode="lin" valueType="num">
                                      <p:cBhvr additive="base">
                                        <p:cTn id="62" dur="500" fill="hold"/>
                                        <p:tgtEl>
                                          <p:spTgt spid="6160"/>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2" fill="hold" nodeType="clickEffect">
                                  <p:stCondLst>
                                    <p:cond delay="0"/>
                                  </p:stCondLst>
                                  <p:childTnLst>
                                    <p:set>
                                      <p:cBhvr>
                                        <p:cTn id="66" dur="1" fill="hold">
                                          <p:stCondLst>
                                            <p:cond delay="0"/>
                                          </p:stCondLst>
                                        </p:cTn>
                                        <p:tgtEl>
                                          <p:spTgt spid="6164"/>
                                        </p:tgtEl>
                                        <p:attrNameLst>
                                          <p:attrName>style.visibility</p:attrName>
                                        </p:attrNameLst>
                                      </p:cBhvr>
                                      <p:to>
                                        <p:strVal val="visible"/>
                                      </p:to>
                                    </p:set>
                                    <p:anim calcmode="lin" valueType="num">
                                      <p:cBhvr additive="base">
                                        <p:cTn id="67" dur="500" fill="hold"/>
                                        <p:tgtEl>
                                          <p:spTgt spid="6164"/>
                                        </p:tgtEl>
                                        <p:attrNameLst>
                                          <p:attrName>ppt_x</p:attrName>
                                        </p:attrNameLst>
                                      </p:cBhvr>
                                      <p:tavLst>
                                        <p:tav tm="0">
                                          <p:val>
                                            <p:strVal val="1+#ppt_w/2"/>
                                          </p:val>
                                        </p:tav>
                                        <p:tav tm="100000">
                                          <p:val>
                                            <p:strVal val="#ppt_x"/>
                                          </p:val>
                                        </p:tav>
                                      </p:tavLst>
                                    </p:anim>
                                    <p:anim calcmode="lin" valueType="num">
                                      <p:cBhvr additive="base">
                                        <p:cTn id="68" dur="500" fill="hold"/>
                                        <p:tgtEl>
                                          <p:spTgt spid="6164"/>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6155"/>
                                        </p:tgtEl>
                                        <p:attrNameLst>
                                          <p:attrName>style.visibility</p:attrName>
                                        </p:attrNameLst>
                                      </p:cBhvr>
                                      <p:to>
                                        <p:strVal val="visible"/>
                                      </p:to>
                                    </p:set>
                                    <p:anim calcmode="lin" valueType="num">
                                      <p:cBhvr additive="base">
                                        <p:cTn id="73" dur="500" fill="hold"/>
                                        <p:tgtEl>
                                          <p:spTgt spid="6155"/>
                                        </p:tgtEl>
                                        <p:attrNameLst>
                                          <p:attrName>ppt_x</p:attrName>
                                        </p:attrNameLst>
                                      </p:cBhvr>
                                      <p:tavLst>
                                        <p:tav tm="0">
                                          <p:val>
                                            <p:strVal val="0-#ppt_w/2"/>
                                          </p:val>
                                        </p:tav>
                                        <p:tav tm="100000">
                                          <p:val>
                                            <p:strVal val="#ppt_x"/>
                                          </p:val>
                                        </p:tav>
                                      </p:tavLst>
                                    </p:anim>
                                    <p:anim calcmode="lin" valueType="num">
                                      <p:cBhvr additive="base">
                                        <p:cTn id="74" dur="500" fill="hold"/>
                                        <p:tgtEl>
                                          <p:spTgt spid="6155"/>
                                        </p:tgtEl>
                                        <p:attrNameLst>
                                          <p:attrName>ppt_y</p:attrName>
                                        </p:attrNameLst>
                                      </p:cBhvr>
                                      <p:tavLst>
                                        <p:tav tm="0">
                                          <p:val>
                                            <p:strVal val="#ppt_y"/>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6" fill="hold" nodeType="clickEffect">
                                  <p:stCondLst>
                                    <p:cond delay="0"/>
                                  </p:stCondLst>
                                  <p:childTnLst>
                                    <p:set>
                                      <p:cBhvr>
                                        <p:cTn id="78" dur="1" fill="hold">
                                          <p:stCondLst>
                                            <p:cond delay="0"/>
                                          </p:stCondLst>
                                        </p:cTn>
                                        <p:tgtEl>
                                          <p:spTgt spid="6165"/>
                                        </p:tgtEl>
                                        <p:attrNameLst>
                                          <p:attrName>style.visibility</p:attrName>
                                        </p:attrNameLst>
                                      </p:cBhvr>
                                      <p:to>
                                        <p:strVal val="visible"/>
                                      </p:to>
                                    </p:set>
                                    <p:anim calcmode="lin" valueType="num">
                                      <p:cBhvr additive="base">
                                        <p:cTn id="79" dur="500" fill="hold"/>
                                        <p:tgtEl>
                                          <p:spTgt spid="6165"/>
                                        </p:tgtEl>
                                        <p:attrNameLst>
                                          <p:attrName>ppt_x</p:attrName>
                                        </p:attrNameLst>
                                      </p:cBhvr>
                                      <p:tavLst>
                                        <p:tav tm="0">
                                          <p:val>
                                            <p:strVal val="1+#ppt_w/2"/>
                                          </p:val>
                                        </p:tav>
                                        <p:tav tm="100000">
                                          <p:val>
                                            <p:strVal val="#ppt_x"/>
                                          </p:val>
                                        </p:tav>
                                      </p:tavLst>
                                    </p:anim>
                                    <p:anim calcmode="lin" valueType="num">
                                      <p:cBhvr additive="base">
                                        <p:cTn id="80" dur="500" fill="hold"/>
                                        <p:tgtEl>
                                          <p:spTgt spid="6165"/>
                                        </p:tgtEl>
                                        <p:attrNameLst>
                                          <p:attrName>ppt_y</p:attrName>
                                        </p:attrNameLst>
                                      </p:cBhvr>
                                      <p:tavLst>
                                        <p:tav tm="0">
                                          <p:val>
                                            <p:strVal val="1+#ppt_h/2"/>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6161"/>
                                        </p:tgtEl>
                                        <p:attrNameLst>
                                          <p:attrName>style.visibility</p:attrName>
                                        </p:attrNameLst>
                                      </p:cBhvr>
                                      <p:to>
                                        <p:strVal val="visible"/>
                                      </p:to>
                                    </p:set>
                                    <p:anim calcmode="lin" valueType="num">
                                      <p:cBhvr additive="base">
                                        <p:cTn id="85" dur="500" fill="hold"/>
                                        <p:tgtEl>
                                          <p:spTgt spid="6161"/>
                                        </p:tgtEl>
                                        <p:attrNameLst>
                                          <p:attrName>ppt_x</p:attrName>
                                        </p:attrNameLst>
                                      </p:cBhvr>
                                      <p:tavLst>
                                        <p:tav tm="0">
                                          <p:val>
                                            <p:strVal val="0-#ppt_w/2"/>
                                          </p:val>
                                        </p:tav>
                                        <p:tav tm="100000">
                                          <p:val>
                                            <p:strVal val="#ppt_x"/>
                                          </p:val>
                                        </p:tav>
                                      </p:tavLst>
                                    </p:anim>
                                    <p:anim calcmode="lin" valueType="num">
                                      <p:cBhvr additive="base">
                                        <p:cTn id="86" dur="500" fill="hold"/>
                                        <p:tgtEl>
                                          <p:spTgt spid="6161"/>
                                        </p:tgtEl>
                                        <p:attrNameLst>
                                          <p:attrName>ppt_y</p:attrName>
                                        </p:attrNameLst>
                                      </p:cBhvr>
                                      <p:tavLst>
                                        <p:tav tm="0">
                                          <p:val>
                                            <p:strVal val="#ppt_y"/>
                                          </p:val>
                                        </p:tav>
                                        <p:tav tm="100000">
                                          <p:val>
                                            <p:strVal val="#ppt_y"/>
                                          </p:val>
                                        </p:tav>
                                      </p:tavLst>
                                    </p:anim>
                                  </p:childTnLst>
                                </p:cTn>
                              </p:par>
                            </p:childTnLst>
                          </p:cTn>
                        </p:par>
                      </p:childTnLst>
                    </p:cTn>
                  </p:par>
                  <p:par>
                    <p:cTn id="87" fill="hold" nodeType="clickPar">
                      <p:stCondLst>
                        <p:cond delay="indefinite"/>
                      </p:stCondLst>
                      <p:childTnLst>
                        <p:par>
                          <p:cTn id="88" fill="hold" nodeType="withGroup">
                            <p:stCondLst>
                              <p:cond delay="0"/>
                            </p:stCondLst>
                            <p:childTnLst>
                              <p:par>
                                <p:cTn id="89" presetID="2" presetClass="entr" presetSubtype="4" fill="hold" nodeType="clickEffect">
                                  <p:stCondLst>
                                    <p:cond delay="0"/>
                                  </p:stCondLst>
                                  <p:childTnLst>
                                    <p:set>
                                      <p:cBhvr>
                                        <p:cTn id="90" dur="1" fill="hold">
                                          <p:stCondLst>
                                            <p:cond delay="0"/>
                                          </p:stCondLst>
                                        </p:cTn>
                                        <p:tgtEl>
                                          <p:spTgt spid="6166"/>
                                        </p:tgtEl>
                                        <p:attrNameLst>
                                          <p:attrName>style.visibility</p:attrName>
                                        </p:attrNameLst>
                                      </p:cBhvr>
                                      <p:to>
                                        <p:strVal val="visible"/>
                                      </p:to>
                                    </p:set>
                                    <p:anim calcmode="lin" valueType="num">
                                      <p:cBhvr additive="base">
                                        <p:cTn id="91" dur="500" fill="hold"/>
                                        <p:tgtEl>
                                          <p:spTgt spid="6166"/>
                                        </p:tgtEl>
                                        <p:attrNameLst>
                                          <p:attrName>ppt_x</p:attrName>
                                        </p:attrNameLst>
                                      </p:cBhvr>
                                      <p:tavLst>
                                        <p:tav tm="0">
                                          <p:val>
                                            <p:strVal val="#ppt_x"/>
                                          </p:val>
                                        </p:tav>
                                        <p:tav tm="100000">
                                          <p:val>
                                            <p:strVal val="#ppt_x"/>
                                          </p:val>
                                        </p:tav>
                                      </p:tavLst>
                                    </p:anim>
                                    <p:anim calcmode="lin" valueType="num">
                                      <p:cBhvr additive="base">
                                        <p:cTn id="92" dur="500" fill="hold"/>
                                        <p:tgtEl>
                                          <p:spTgt spid="6166"/>
                                        </p:tgtEl>
                                        <p:attrNameLst>
                                          <p:attrName>ppt_y</p:attrName>
                                        </p:attrNameLst>
                                      </p:cBhvr>
                                      <p:tavLst>
                                        <p:tav tm="0">
                                          <p:val>
                                            <p:strVal val="1+#ppt_h/2"/>
                                          </p:val>
                                        </p:tav>
                                        <p:tav tm="100000">
                                          <p:val>
                                            <p:strVal val="#ppt_y"/>
                                          </p:val>
                                        </p:tav>
                                      </p:tavLst>
                                    </p:anim>
                                  </p:childTnLst>
                                </p:cTn>
                              </p:par>
                            </p:childTnLst>
                          </p:cTn>
                        </p:par>
                      </p:childTnLst>
                    </p:cTn>
                  </p:par>
                  <p:par>
                    <p:cTn id="93" fill="hold" nodeType="clickPar">
                      <p:stCondLst>
                        <p:cond delay="indefinite"/>
                      </p:stCondLst>
                      <p:childTnLst>
                        <p:par>
                          <p:cTn id="94" fill="hold" nodeType="withGroup">
                            <p:stCondLst>
                              <p:cond delay="0"/>
                            </p:stCondLst>
                            <p:childTnLst>
                              <p:par>
                                <p:cTn id="95" presetID="2" presetClass="entr" presetSubtype="1" fill="hold" grpId="0" nodeType="clickEffect">
                                  <p:stCondLst>
                                    <p:cond delay="0"/>
                                  </p:stCondLst>
                                  <p:childTnLst>
                                    <p:set>
                                      <p:cBhvr>
                                        <p:cTn id="96" dur="1" fill="hold">
                                          <p:stCondLst>
                                            <p:cond delay="0"/>
                                          </p:stCondLst>
                                        </p:cTn>
                                        <p:tgtEl>
                                          <p:spTgt spid="6162"/>
                                        </p:tgtEl>
                                        <p:attrNameLst>
                                          <p:attrName>style.visibility</p:attrName>
                                        </p:attrNameLst>
                                      </p:cBhvr>
                                      <p:to>
                                        <p:strVal val="visible"/>
                                      </p:to>
                                    </p:set>
                                    <p:anim calcmode="lin" valueType="num">
                                      <p:cBhvr additive="base">
                                        <p:cTn id="97" dur="500" fill="hold"/>
                                        <p:tgtEl>
                                          <p:spTgt spid="6162"/>
                                        </p:tgtEl>
                                        <p:attrNameLst>
                                          <p:attrName>ppt_x</p:attrName>
                                        </p:attrNameLst>
                                      </p:cBhvr>
                                      <p:tavLst>
                                        <p:tav tm="0">
                                          <p:val>
                                            <p:strVal val="#ppt_x"/>
                                          </p:val>
                                        </p:tav>
                                        <p:tav tm="100000">
                                          <p:val>
                                            <p:strVal val="#ppt_x"/>
                                          </p:val>
                                        </p:tav>
                                      </p:tavLst>
                                    </p:anim>
                                    <p:anim calcmode="lin" valueType="num">
                                      <p:cBhvr additive="base">
                                        <p:cTn id="98" dur="500" fill="hold"/>
                                        <p:tgtEl>
                                          <p:spTgt spid="616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1" grpId="0" autoUpdateAnimBg="0"/>
      <p:bldP spid="6152" grpId="0" autoUpdateAnimBg="0"/>
      <p:bldP spid="6153" grpId="0" autoUpdateAnimBg="0"/>
      <p:bldP spid="6154" grpId="0" autoUpdateAnimBg="0"/>
      <p:bldP spid="6155" grpId="0" autoUpdateAnimBg="0"/>
      <p:bldP spid="6160" grpId="0" autoUpdateAnimBg="0"/>
      <p:bldP spid="6161" grpId="0" autoUpdateAnimBg="0"/>
      <p:bldP spid="6162"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609600" y="304800"/>
            <a:ext cx="7772400" cy="914400"/>
          </a:xfrm>
        </p:spPr>
        <p:txBody>
          <a:bodyPr/>
          <a:lstStyle/>
          <a:p>
            <a:pPr eaLnBrk="1" hangingPunct="1"/>
            <a:r>
              <a:rPr lang="en-GB" altLang="en-US" sz="4000"/>
              <a:t>Where were the Death Camps built?</a:t>
            </a:r>
          </a:p>
        </p:txBody>
      </p:sp>
      <p:pic>
        <p:nvPicPr>
          <p:cNvPr id="54275" name="Picture 3" descr="D:\HISTORY PICTURES\20thC\Anti-Semitism\MA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143000"/>
            <a:ext cx="7086600" cy="510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4"/>
          <p:cNvGrpSpPr>
            <a:grpSpLocks/>
          </p:cNvGrpSpPr>
          <p:nvPr/>
        </p:nvGrpSpPr>
        <p:grpSpPr bwMode="auto">
          <a:xfrm>
            <a:off x="1143000" y="2286000"/>
            <a:ext cx="6553200" cy="4419600"/>
            <a:chOff x="720" y="1440"/>
            <a:chExt cx="4128" cy="2784"/>
          </a:xfrm>
        </p:grpSpPr>
        <p:sp>
          <p:nvSpPr>
            <p:cNvPr id="54282" name="Text Box 4"/>
            <p:cNvSpPr txBox="1">
              <a:spLocks noChangeArrowheads="1"/>
            </p:cNvSpPr>
            <p:nvPr/>
          </p:nvSpPr>
          <p:spPr bwMode="auto">
            <a:xfrm>
              <a:off x="720" y="3936"/>
              <a:ext cx="412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a:t>Why do you think that they located them here?</a:t>
              </a:r>
            </a:p>
          </p:txBody>
        </p:sp>
        <p:sp>
          <p:nvSpPr>
            <p:cNvPr id="54283" name="Line 5"/>
            <p:cNvSpPr>
              <a:spLocks noChangeShapeType="1"/>
            </p:cNvSpPr>
            <p:nvPr/>
          </p:nvSpPr>
          <p:spPr bwMode="auto">
            <a:xfrm flipH="1" flipV="1">
              <a:off x="3312" y="2352"/>
              <a:ext cx="336" cy="1632"/>
            </a:xfrm>
            <a:prstGeom prst="line">
              <a:avLst/>
            </a:prstGeom>
            <a:noFill/>
            <a:ln w="2540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4284" name="Oval 7"/>
            <p:cNvSpPr>
              <a:spLocks noChangeArrowheads="1"/>
            </p:cNvSpPr>
            <p:nvPr/>
          </p:nvSpPr>
          <p:spPr bwMode="auto">
            <a:xfrm>
              <a:off x="2688" y="1440"/>
              <a:ext cx="912" cy="960"/>
            </a:xfrm>
            <a:prstGeom prst="ellipse">
              <a:avLst/>
            </a:prstGeom>
            <a:noFill/>
            <a:ln w="25400">
              <a:solidFill>
                <a:schemeClr va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grpSp>
      <p:sp>
        <p:nvSpPr>
          <p:cNvPr id="54277" name="Text Box 8"/>
          <p:cNvSpPr txBox="1">
            <a:spLocks noChangeArrowheads="1"/>
          </p:cNvSpPr>
          <p:nvPr/>
        </p:nvSpPr>
        <p:spPr bwMode="auto">
          <a:xfrm>
            <a:off x="6019800" y="1295400"/>
            <a:ext cx="1905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1600">
                <a:solidFill>
                  <a:schemeClr val="bg2"/>
                </a:solidFill>
              </a:rPr>
              <a:t>The work of the Einsatzgruppen</a:t>
            </a:r>
          </a:p>
        </p:txBody>
      </p:sp>
      <p:sp>
        <p:nvSpPr>
          <p:cNvPr id="54278" name="Line 10"/>
          <p:cNvSpPr>
            <a:spLocks noChangeShapeType="1"/>
          </p:cNvSpPr>
          <p:nvPr/>
        </p:nvSpPr>
        <p:spPr bwMode="auto">
          <a:xfrm flipH="1">
            <a:off x="5943600" y="1905000"/>
            <a:ext cx="762000" cy="533400"/>
          </a:xfrm>
          <a:prstGeom prst="line">
            <a:avLst/>
          </a:prstGeom>
          <a:noFill/>
          <a:ln w="25400">
            <a:solidFill>
              <a:schemeClr val="hlink"/>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4279" name="Line 11"/>
          <p:cNvSpPr>
            <a:spLocks noChangeShapeType="1"/>
          </p:cNvSpPr>
          <p:nvPr/>
        </p:nvSpPr>
        <p:spPr bwMode="auto">
          <a:xfrm flipH="1">
            <a:off x="6705600" y="1981200"/>
            <a:ext cx="76200" cy="1143000"/>
          </a:xfrm>
          <a:prstGeom prst="line">
            <a:avLst/>
          </a:prstGeom>
          <a:noFill/>
          <a:ln w="25400">
            <a:solidFill>
              <a:schemeClr val="hlink"/>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4280" name="Line 12"/>
          <p:cNvSpPr>
            <a:spLocks noChangeShapeType="1"/>
          </p:cNvSpPr>
          <p:nvPr/>
        </p:nvSpPr>
        <p:spPr bwMode="auto">
          <a:xfrm>
            <a:off x="6781800" y="2438400"/>
            <a:ext cx="457200" cy="990600"/>
          </a:xfrm>
          <a:prstGeom prst="line">
            <a:avLst/>
          </a:prstGeom>
          <a:noFill/>
          <a:ln w="25400">
            <a:solidFill>
              <a:schemeClr val="hlink"/>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4281" name="Line 13"/>
          <p:cNvSpPr>
            <a:spLocks noChangeShapeType="1"/>
          </p:cNvSpPr>
          <p:nvPr/>
        </p:nvSpPr>
        <p:spPr bwMode="auto">
          <a:xfrm flipH="1">
            <a:off x="5562600" y="1676400"/>
            <a:ext cx="685800" cy="76200"/>
          </a:xfrm>
          <a:prstGeom prst="line">
            <a:avLst/>
          </a:prstGeom>
          <a:noFill/>
          <a:ln w="25400">
            <a:solidFill>
              <a:schemeClr val="hlink"/>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F0F0F">
            <a:alpha val="0"/>
          </a:srgbClr>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85800" y="125186"/>
            <a:ext cx="7772400" cy="876300"/>
          </a:xfrm>
        </p:spPr>
        <p:txBody>
          <a:bodyPr/>
          <a:lstStyle/>
          <a:p>
            <a:pPr eaLnBrk="1" hangingPunct="1"/>
            <a:r>
              <a:rPr lang="en-GB" altLang="en-US" sz="3600" dirty="0"/>
              <a:t>What tactics did the Nazis use to get the Jews to leave the Ghettos</a:t>
            </a:r>
            <a:r>
              <a:rPr lang="en-GB" altLang="en-US" dirty="0"/>
              <a:t>?</a:t>
            </a:r>
          </a:p>
        </p:txBody>
      </p:sp>
      <p:sp>
        <p:nvSpPr>
          <p:cNvPr id="55299" name="Oval 3"/>
          <p:cNvSpPr>
            <a:spLocks noChangeArrowheads="1"/>
          </p:cNvSpPr>
          <p:nvPr/>
        </p:nvSpPr>
        <p:spPr bwMode="auto">
          <a:xfrm>
            <a:off x="2895600" y="2895600"/>
            <a:ext cx="2590800" cy="1752600"/>
          </a:xfrm>
          <a:prstGeom prst="ellipse">
            <a:avLst/>
          </a:prstGeom>
          <a:solidFill>
            <a:schemeClr val="accent1"/>
          </a:solidFill>
          <a:ln w="9525">
            <a:solidFill>
              <a:schemeClr val="tx1"/>
            </a:solidFill>
            <a:round/>
            <a:headEnd/>
            <a:tailEnd/>
          </a:ln>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sp>
        <p:nvSpPr>
          <p:cNvPr id="55300" name="Text Box 4"/>
          <p:cNvSpPr txBox="1">
            <a:spLocks noChangeArrowheads="1"/>
          </p:cNvSpPr>
          <p:nvPr/>
        </p:nvSpPr>
        <p:spPr bwMode="auto">
          <a:xfrm>
            <a:off x="3429000" y="3352800"/>
            <a:ext cx="1600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800" b="1"/>
              <a:t>Tactics</a:t>
            </a:r>
          </a:p>
        </p:txBody>
      </p:sp>
      <p:sp>
        <p:nvSpPr>
          <p:cNvPr id="17413" name="Text Box 5"/>
          <p:cNvSpPr txBox="1">
            <a:spLocks noChangeArrowheads="1"/>
          </p:cNvSpPr>
          <p:nvPr/>
        </p:nvSpPr>
        <p:spPr bwMode="auto">
          <a:xfrm>
            <a:off x="6477000" y="1676400"/>
            <a:ext cx="2667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800" b="1"/>
              <a:t>Starvation</a:t>
            </a:r>
          </a:p>
        </p:txBody>
      </p:sp>
      <p:sp>
        <p:nvSpPr>
          <p:cNvPr id="17414" name="Line 6"/>
          <p:cNvSpPr>
            <a:spLocks noChangeShapeType="1"/>
          </p:cNvSpPr>
          <p:nvPr/>
        </p:nvSpPr>
        <p:spPr bwMode="auto">
          <a:xfrm flipV="1">
            <a:off x="5181600" y="2179638"/>
            <a:ext cx="1676400" cy="9445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415" name="Text Box 7"/>
          <p:cNvSpPr txBox="1">
            <a:spLocks noChangeArrowheads="1"/>
          </p:cNvSpPr>
          <p:nvPr/>
        </p:nvSpPr>
        <p:spPr bwMode="auto">
          <a:xfrm>
            <a:off x="6324600" y="2590800"/>
            <a:ext cx="25146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The Jews in the Warsaw Ghetto were only fed a 1000 calories a day </a:t>
            </a:r>
            <a:r>
              <a:rPr lang="en-GB" altLang="en-US" sz="1600"/>
              <a:t>.</a:t>
            </a:r>
          </a:p>
        </p:txBody>
      </p:sp>
      <p:sp>
        <p:nvSpPr>
          <p:cNvPr id="17416" name="Text Box 8"/>
          <p:cNvSpPr txBox="1">
            <a:spLocks noChangeArrowheads="1"/>
          </p:cNvSpPr>
          <p:nvPr/>
        </p:nvSpPr>
        <p:spPr bwMode="auto">
          <a:xfrm>
            <a:off x="6400800" y="4495800"/>
            <a:ext cx="25146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A Human being needs 2400 calories a day to maintain their weight</a:t>
            </a:r>
          </a:p>
        </p:txBody>
      </p:sp>
      <p:sp>
        <p:nvSpPr>
          <p:cNvPr id="17417" name="Line 9"/>
          <p:cNvSpPr>
            <a:spLocks noChangeShapeType="1"/>
          </p:cNvSpPr>
          <p:nvPr/>
        </p:nvSpPr>
        <p:spPr bwMode="auto">
          <a:xfrm>
            <a:off x="7620000" y="3886200"/>
            <a:ext cx="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418" name="Line 10"/>
          <p:cNvSpPr>
            <a:spLocks noChangeShapeType="1"/>
          </p:cNvSpPr>
          <p:nvPr/>
        </p:nvSpPr>
        <p:spPr bwMode="auto">
          <a:xfrm>
            <a:off x="7620000" y="213360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419" name="Text Box 11"/>
          <p:cNvSpPr txBox="1">
            <a:spLocks noChangeArrowheads="1"/>
          </p:cNvSpPr>
          <p:nvPr/>
        </p:nvSpPr>
        <p:spPr bwMode="auto">
          <a:xfrm>
            <a:off x="3429000" y="4800600"/>
            <a:ext cx="1676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800" b="1"/>
              <a:t>Terror</a:t>
            </a:r>
          </a:p>
        </p:txBody>
      </p:sp>
      <p:sp>
        <p:nvSpPr>
          <p:cNvPr id="17420" name="Text Box 12"/>
          <p:cNvSpPr txBox="1">
            <a:spLocks noChangeArrowheads="1"/>
          </p:cNvSpPr>
          <p:nvPr/>
        </p:nvSpPr>
        <p:spPr bwMode="auto">
          <a:xfrm>
            <a:off x="2743200" y="5486400"/>
            <a:ext cx="3200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The SS publicly shot people for smuggling food or for any act of resistance</a:t>
            </a:r>
          </a:p>
        </p:txBody>
      </p:sp>
      <p:sp>
        <p:nvSpPr>
          <p:cNvPr id="17421" name="Text Box 13"/>
          <p:cNvSpPr txBox="1">
            <a:spLocks noChangeArrowheads="1"/>
          </p:cNvSpPr>
          <p:nvPr/>
        </p:nvSpPr>
        <p:spPr bwMode="auto">
          <a:xfrm>
            <a:off x="152400" y="1524000"/>
            <a:ext cx="1981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800" b="1"/>
              <a:t>Deception</a:t>
            </a:r>
          </a:p>
        </p:txBody>
      </p:sp>
      <p:sp>
        <p:nvSpPr>
          <p:cNvPr id="17422" name="Text Box 14"/>
          <p:cNvSpPr txBox="1">
            <a:spLocks noChangeArrowheads="1"/>
          </p:cNvSpPr>
          <p:nvPr/>
        </p:nvSpPr>
        <p:spPr bwMode="auto">
          <a:xfrm>
            <a:off x="152400" y="2209800"/>
            <a:ext cx="26289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The Jews were told that they were going to ‘resettlement areas’ in the East.</a:t>
            </a:r>
          </a:p>
        </p:txBody>
      </p:sp>
      <p:sp>
        <p:nvSpPr>
          <p:cNvPr id="17423" name="Text Box 15"/>
          <p:cNvSpPr txBox="1">
            <a:spLocks noChangeArrowheads="1"/>
          </p:cNvSpPr>
          <p:nvPr/>
        </p:nvSpPr>
        <p:spPr bwMode="auto">
          <a:xfrm>
            <a:off x="228600" y="3657600"/>
            <a:ext cx="2667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In some Ghettos the Jews had to purchase their own train tickets.</a:t>
            </a:r>
          </a:p>
        </p:txBody>
      </p:sp>
      <p:sp>
        <p:nvSpPr>
          <p:cNvPr id="17424" name="Text Box 16"/>
          <p:cNvSpPr txBox="1">
            <a:spLocks noChangeArrowheads="1"/>
          </p:cNvSpPr>
          <p:nvPr/>
        </p:nvSpPr>
        <p:spPr bwMode="auto">
          <a:xfrm>
            <a:off x="196850" y="5319713"/>
            <a:ext cx="22860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They were told to bring the tools of their trade and pots and pans.</a:t>
            </a:r>
          </a:p>
        </p:txBody>
      </p:sp>
      <p:sp>
        <p:nvSpPr>
          <p:cNvPr id="17425" name="Line 17"/>
          <p:cNvSpPr>
            <a:spLocks noChangeShapeType="1"/>
          </p:cNvSpPr>
          <p:nvPr/>
        </p:nvSpPr>
        <p:spPr bwMode="auto">
          <a:xfrm>
            <a:off x="8077200" y="550227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426" name="Text Box 18"/>
          <p:cNvSpPr txBox="1">
            <a:spLocks noChangeArrowheads="1"/>
          </p:cNvSpPr>
          <p:nvPr/>
        </p:nvSpPr>
        <p:spPr bwMode="auto">
          <a:xfrm>
            <a:off x="6604000" y="5965825"/>
            <a:ext cx="22860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Hungry people are easier to control</a:t>
            </a:r>
          </a:p>
        </p:txBody>
      </p:sp>
      <p:sp>
        <p:nvSpPr>
          <p:cNvPr id="17427" name="Line 19"/>
          <p:cNvSpPr>
            <a:spLocks noChangeShapeType="1"/>
          </p:cNvSpPr>
          <p:nvPr/>
        </p:nvSpPr>
        <p:spPr bwMode="auto">
          <a:xfrm>
            <a:off x="4267200" y="457200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428" name="Line 20"/>
          <p:cNvSpPr>
            <a:spLocks noChangeShapeType="1"/>
          </p:cNvSpPr>
          <p:nvPr/>
        </p:nvSpPr>
        <p:spPr bwMode="auto">
          <a:xfrm>
            <a:off x="4267200" y="5257800"/>
            <a:ext cx="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429" name="Line 21"/>
          <p:cNvSpPr>
            <a:spLocks noChangeShapeType="1"/>
          </p:cNvSpPr>
          <p:nvPr/>
        </p:nvSpPr>
        <p:spPr bwMode="auto">
          <a:xfrm flipH="1" flipV="1">
            <a:off x="2133600" y="1981200"/>
            <a:ext cx="121920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430" name="Line 22"/>
          <p:cNvSpPr>
            <a:spLocks noChangeShapeType="1"/>
          </p:cNvSpPr>
          <p:nvPr/>
        </p:nvSpPr>
        <p:spPr bwMode="auto">
          <a:xfrm>
            <a:off x="1295400" y="2057400"/>
            <a:ext cx="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431" name="Line 23"/>
          <p:cNvSpPr>
            <a:spLocks noChangeShapeType="1"/>
          </p:cNvSpPr>
          <p:nvPr/>
        </p:nvSpPr>
        <p:spPr bwMode="auto">
          <a:xfrm>
            <a:off x="1295400" y="3429000"/>
            <a:ext cx="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432" name="Line 24"/>
          <p:cNvSpPr>
            <a:spLocks noChangeShapeType="1"/>
          </p:cNvSpPr>
          <p:nvPr/>
        </p:nvSpPr>
        <p:spPr bwMode="auto">
          <a:xfrm>
            <a:off x="1343025" y="476250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433" name="Line 25"/>
          <p:cNvSpPr>
            <a:spLocks noChangeShapeType="1"/>
          </p:cNvSpPr>
          <p:nvPr/>
        </p:nvSpPr>
        <p:spPr bwMode="auto">
          <a:xfrm>
            <a:off x="1981200" y="1774825"/>
            <a:ext cx="1600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434" name="Text Box 26"/>
          <p:cNvSpPr txBox="1">
            <a:spLocks noChangeArrowheads="1"/>
          </p:cNvSpPr>
          <p:nvPr/>
        </p:nvSpPr>
        <p:spPr bwMode="auto">
          <a:xfrm>
            <a:off x="3605213" y="1431925"/>
            <a:ext cx="2795587"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New arrivals at the Death camps were given postcards to send to their friends. </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fill="hold" nodeType="clickEffect">
                                  <p:stCondLst>
                                    <p:cond delay="0"/>
                                  </p:stCondLst>
                                  <p:childTnLst>
                                    <p:set>
                                      <p:cBhvr>
                                        <p:cTn id="6" dur="1" fill="hold">
                                          <p:stCondLst>
                                            <p:cond delay="0"/>
                                          </p:stCondLst>
                                        </p:cTn>
                                        <p:tgtEl>
                                          <p:spTgt spid="17414"/>
                                        </p:tgtEl>
                                        <p:attrNameLst>
                                          <p:attrName>style.visibility</p:attrName>
                                        </p:attrNameLst>
                                      </p:cBhvr>
                                      <p:to>
                                        <p:strVal val="visible"/>
                                      </p:to>
                                    </p:set>
                                    <p:anim calcmode="lin" valueType="num">
                                      <p:cBhvr additive="base">
                                        <p:cTn id="7" dur="500" fill="hold"/>
                                        <p:tgtEl>
                                          <p:spTgt spid="17414"/>
                                        </p:tgtEl>
                                        <p:attrNameLst>
                                          <p:attrName>ppt_x</p:attrName>
                                        </p:attrNameLst>
                                      </p:cBhvr>
                                      <p:tavLst>
                                        <p:tav tm="0">
                                          <p:val>
                                            <p:strVal val="0-#ppt_w/2"/>
                                          </p:val>
                                        </p:tav>
                                        <p:tav tm="100000">
                                          <p:val>
                                            <p:strVal val="#ppt_x"/>
                                          </p:val>
                                        </p:tav>
                                      </p:tavLst>
                                    </p:anim>
                                    <p:anim calcmode="lin" valueType="num">
                                      <p:cBhvr additive="base">
                                        <p:cTn id="8" dur="500" fill="hold"/>
                                        <p:tgtEl>
                                          <p:spTgt spid="1741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7413"/>
                                        </p:tgtEl>
                                        <p:attrNameLst>
                                          <p:attrName>style.visibility</p:attrName>
                                        </p:attrNameLst>
                                      </p:cBhvr>
                                      <p:to>
                                        <p:strVal val="visible"/>
                                      </p:to>
                                    </p:set>
                                    <p:anim calcmode="lin" valueType="num">
                                      <p:cBhvr additive="base">
                                        <p:cTn id="13" dur="500" fill="hold"/>
                                        <p:tgtEl>
                                          <p:spTgt spid="17413"/>
                                        </p:tgtEl>
                                        <p:attrNameLst>
                                          <p:attrName>ppt_x</p:attrName>
                                        </p:attrNameLst>
                                      </p:cBhvr>
                                      <p:tavLst>
                                        <p:tav tm="0">
                                          <p:val>
                                            <p:strVal val="1+#ppt_w/2"/>
                                          </p:val>
                                        </p:tav>
                                        <p:tav tm="100000">
                                          <p:val>
                                            <p:strVal val="#ppt_x"/>
                                          </p:val>
                                        </p:tav>
                                      </p:tavLst>
                                    </p:anim>
                                    <p:anim calcmode="lin" valueType="num">
                                      <p:cBhvr additive="base">
                                        <p:cTn id="14" dur="500" fill="hold"/>
                                        <p:tgtEl>
                                          <p:spTgt spid="17413"/>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nodeType="clickEffect">
                                  <p:stCondLst>
                                    <p:cond delay="0"/>
                                  </p:stCondLst>
                                  <p:childTnLst>
                                    <p:set>
                                      <p:cBhvr>
                                        <p:cTn id="18" dur="1" fill="hold">
                                          <p:stCondLst>
                                            <p:cond delay="0"/>
                                          </p:stCondLst>
                                        </p:cTn>
                                        <p:tgtEl>
                                          <p:spTgt spid="17418"/>
                                        </p:tgtEl>
                                        <p:attrNameLst>
                                          <p:attrName>style.visibility</p:attrName>
                                        </p:attrNameLst>
                                      </p:cBhvr>
                                      <p:to>
                                        <p:strVal val="visible"/>
                                      </p:to>
                                    </p:set>
                                    <p:anim calcmode="lin" valueType="num">
                                      <p:cBhvr additive="base">
                                        <p:cTn id="19" dur="500" fill="hold"/>
                                        <p:tgtEl>
                                          <p:spTgt spid="17418"/>
                                        </p:tgtEl>
                                        <p:attrNameLst>
                                          <p:attrName>ppt_x</p:attrName>
                                        </p:attrNameLst>
                                      </p:cBhvr>
                                      <p:tavLst>
                                        <p:tav tm="0">
                                          <p:val>
                                            <p:strVal val="1+#ppt_w/2"/>
                                          </p:val>
                                        </p:tav>
                                        <p:tav tm="100000">
                                          <p:val>
                                            <p:strVal val="#ppt_x"/>
                                          </p:val>
                                        </p:tav>
                                      </p:tavLst>
                                    </p:anim>
                                    <p:anim calcmode="lin" valueType="num">
                                      <p:cBhvr additive="base">
                                        <p:cTn id="20" dur="500" fill="hold"/>
                                        <p:tgtEl>
                                          <p:spTgt spid="17418"/>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7415"/>
                                        </p:tgtEl>
                                        <p:attrNameLst>
                                          <p:attrName>style.visibility</p:attrName>
                                        </p:attrNameLst>
                                      </p:cBhvr>
                                      <p:to>
                                        <p:strVal val="visible"/>
                                      </p:to>
                                    </p:set>
                                    <p:anim calcmode="lin" valueType="num">
                                      <p:cBhvr additive="base">
                                        <p:cTn id="25" dur="500" fill="hold"/>
                                        <p:tgtEl>
                                          <p:spTgt spid="17415"/>
                                        </p:tgtEl>
                                        <p:attrNameLst>
                                          <p:attrName>ppt_x</p:attrName>
                                        </p:attrNameLst>
                                      </p:cBhvr>
                                      <p:tavLst>
                                        <p:tav tm="0">
                                          <p:val>
                                            <p:strVal val="1+#ppt_w/2"/>
                                          </p:val>
                                        </p:tav>
                                        <p:tav tm="100000">
                                          <p:val>
                                            <p:strVal val="#ppt_x"/>
                                          </p:val>
                                        </p:tav>
                                      </p:tavLst>
                                    </p:anim>
                                    <p:anim calcmode="lin" valueType="num">
                                      <p:cBhvr additive="base">
                                        <p:cTn id="26" dur="500" fill="hold"/>
                                        <p:tgtEl>
                                          <p:spTgt spid="17415"/>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2" fill="hold" nodeType="clickEffect">
                                  <p:stCondLst>
                                    <p:cond delay="0"/>
                                  </p:stCondLst>
                                  <p:childTnLst>
                                    <p:set>
                                      <p:cBhvr>
                                        <p:cTn id="30" dur="1" fill="hold">
                                          <p:stCondLst>
                                            <p:cond delay="0"/>
                                          </p:stCondLst>
                                        </p:cTn>
                                        <p:tgtEl>
                                          <p:spTgt spid="17417"/>
                                        </p:tgtEl>
                                        <p:attrNameLst>
                                          <p:attrName>style.visibility</p:attrName>
                                        </p:attrNameLst>
                                      </p:cBhvr>
                                      <p:to>
                                        <p:strVal val="visible"/>
                                      </p:to>
                                    </p:set>
                                    <p:anim calcmode="lin" valueType="num">
                                      <p:cBhvr additive="base">
                                        <p:cTn id="31" dur="500" fill="hold"/>
                                        <p:tgtEl>
                                          <p:spTgt spid="17417"/>
                                        </p:tgtEl>
                                        <p:attrNameLst>
                                          <p:attrName>ppt_x</p:attrName>
                                        </p:attrNameLst>
                                      </p:cBhvr>
                                      <p:tavLst>
                                        <p:tav tm="0">
                                          <p:val>
                                            <p:strVal val="1+#ppt_w/2"/>
                                          </p:val>
                                        </p:tav>
                                        <p:tav tm="100000">
                                          <p:val>
                                            <p:strVal val="#ppt_x"/>
                                          </p:val>
                                        </p:tav>
                                      </p:tavLst>
                                    </p:anim>
                                    <p:anim calcmode="lin" valueType="num">
                                      <p:cBhvr additive="base">
                                        <p:cTn id="32" dur="500" fill="hold"/>
                                        <p:tgtEl>
                                          <p:spTgt spid="17417"/>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7416"/>
                                        </p:tgtEl>
                                        <p:attrNameLst>
                                          <p:attrName>style.visibility</p:attrName>
                                        </p:attrNameLst>
                                      </p:cBhvr>
                                      <p:to>
                                        <p:strVal val="visible"/>
                                      </p:to>
                                    </p:set>
                                    <p:anim calcmode="lin" valueType="num">
                                      <p:cBhvr additive="base">
                                        <p:cTn id="37" dur="500" fill="hold"/>
                                        <p:tgtEl>
                                          <p:spTgt spid="17416"/>
                                        </p:tgtEl>
                                        <p:attrNameLst>
                                          <p:attrName>ppt_x</p:attrName>
                                        </p:attrNameLst>
                                      </p:cBhvr>
                                      <p:tavLst>
                                        <p:tav tm="0">
                                          <p:val>
                                            <p:strVal val="1+#ppt_w/2"/>
                                          </p:val>
                                        </p:tav>
                                        <p:tav tm="100000">
                                          <p:val>
                                            <p:strVal val="#ppt_x"/>
                                          </p:val>
                                        </p:tav>
                                      </p:tavLst>
                                    </p:anim>
                                    <p:anim calcmode="lin" valueType="num">
                                      <p:cBhvr additive="base">
                                        <p:cTn id="38" dur="500" fill="hold"/>
                                        <p:tgtEl>
                                          <p:spTgt spid="17416"/>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2" fill="hold" nodeType="clickEffect">
                                  <p:stCondLst>
                                    <p:cond delay="0"/>
                                  </p:stCondLst>
                                  <p:childTnLst>
                                    <p:set>
                                      <p:cBhvr>
                                        <p:cTn id="42" dur="1" fill="hold">
                                          <p:stCondLst>
                                            <p:cond delay="0"/>
                                          </p:stCondLst>
                                        </p:cTn>
                                        <p:tgtEl>
                                          <p:spTgt spid="17425"/>
                                        </p:tgtEl>
                                        <p:attrNameLst>
                                          <p:attrName>style.visibility</p:attrName>
                                        </p:attrNameLst>
                                      </p:cBhvr>
                                      <p:to>
                                        <p:strVal val="visible"/>
                                      </p:to>
                                    </p:set>
                                    <p:anim calcmode="lin" valueType="num">
                                      <p:cBhvr additive="base">
                                        <p:cTn id="43" dur="500" fill="hold"/>
                                        <p:tgtEl>
                                          <p:spTgt spid="17425"/>
                                        </p:tgtEl>
                                        <p:attrNameLst>
                                          <p:attrName>ppt_x</p:attrName>
                                        </p:attrNameLst>
                                      </p:cBhvr>
                                      <p:tavLst>
                                        <p:tav tm="0">
                                          <p:val>
                                            <p:strVal val="1+#ppt_w/2"/>
                                          </p:val>
                                        </p:tav>
                                        <p:tav tm="100000">
                                          <p:val>
                                            <p:strVal val="#ppt_x"/>
                                          </p:val>
                                        </p:tav>
                                      </p:tavLst>
                                    </p:anim>
                                    <p:anim calcmode="lin" valueType="num">
                                      <p:cBhvr additive="base">
                                        <p:cTn id="44" dur="500" fill="hold"/>
                                        <p:tgtEl>
                                          <p:spTgt spid="17425"/>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7426"/>
                                        </p:tgtEl>
                                        <p:attrNameLst>
                                          <p:attrName>style.visibility</p:attrName>
                                        </p:attrNameLst>
                                      </p:cBhvr>
                                      <p:to>
                                        <p:strVal val="visible"/>
                                      </p:to>
                                    </p:set>
                                    <p:anim calcmode="lin" valueType="num">
                                      <p:cBhvr additive="base">
                                        <p:cTn id="49" dur="500" fill="hold"/>
                                        <p:tgtEl>
                                          <p:spTgt spid="17426"/>
                                        </p:tgtEl>
                                        <p:attrNameLst>
                                          <p:attrName>ppt_x</p:attrName>
                                        </p:attrNameLst>
                                      </p:cBhvr>
                                      <p:tavLst>
                                        <p:tav tm="0">
                                          <p:val>
                                            <p:strVal val="#ppt_x"/>
                                          </p:val>
                                        </p:tav>
                                        <p:tav tm="100000">
                                          <p:val>
                                            <p:strVal val="#ppt_x"/>
                                          </p:val>
                                        </p:tav>
                                      </p:tavLst>
                                    </p:anim>
                                    <p:anim calcmode="lin" valueType="num">
                                      <p:cBhvr additive="base">
                                        <p:cTn id="50" dur="500" fill="hold"/>
                                        <p:tgtEl>
                                          <p:spTgt spid="17426"/>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1" fill="hold" nodeType="clickEffect">
                                  <p:stCondLst>
                                    <p:cond delay="0"/>
                                  </p:stCondLst>
                                  <p:childTnLst>
                                    <p:set>
                                      <p:cBhvr>
                                        <p:cTn id="54" dur="1" fill="hold">
                                          <p:stCondLst>
                                            <p:cond delay="0"/>
                                          </p:stCondLst>
                                        </p:cTn>
                                        <p:tgtEl>
                                          <p:spTgt spid="17427"/>
                                        </p:tgtEl>
                                        <p:attrNameLst>
                                          <p:attrName>style.visibility</p:attrName>
                                        </p:attrNameLst>
                                      </p:cBhvr>
                                      <p:to>
                                        <p:strVal val="visible"/>
                                      </p:to>
                                    </p:set>
                                    <p:anim calcmode="lin" valueType="num">
                                      <p:cBhvr additive="base">
                                        <p:cTn id="55" dur="500" fill="hold"/>
                                        <p:tgtEl>
                                          <p:spTgt spid="17427"/>
                                        </p:tgtEl>
                                        <p:attrNameLst>
                                          <p:attrName>ppt_x</p:attrName>
                                        </p:attrNameLst>
                                      </p:cBhvr>
                                      <p:tavLst>
                                        <p:tav tm="0">
                                          <p:val>
                                            <p:strVal val="#ppt_x"/>
                                          </p:val>
                                        </p:tav>
                                        <p:tav tm="100000">
                                          <p:val>
                                            <p:strVal val="#ppt_x"/>
                                          </p:val>
                                        </p:tav>
                                      </p:tavLst>
                                    </p:anim>
                                    <p:anim calcmode="lin" valueType="num">
                                      <p:cBhvr additive="base">
                                        <p:cTn id="56" dur="500" fill="hold"/>
                                        <p:tgtEl>
                                          <p:spTgt spid="17427"/>
                                        </p:tgtEl>
                                        <p:attrNameLst>
                                          <p:attrName>ppt_y</p:attrName>
                                        </p:attrNameLst>
                                      </p:cBhvr>
                                      <p:tavLst>
                                        <p:tav tm="0">
                                          <p:val>
                                            <p:strVal val="0-#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7419"/>
                                        </p:tgtEl>
                                        <p:attrNameLst>
                                          <p:attrName>style.visibility</p:attrName>
                                        </p:attrNameLst>
                                      </p:cBhvr>
                                      <p:to>
                                        <p:strVal val="visible"/>
                                      </p:to>
                                    </p:set>
                                    <p:anim calcmode="lin" valueType="num">
                                      <p:cBhvr additive="base">
                                        <p:cTn id="61" dur="500" fill="hold"/>
                                        <p:tgtEl>
                                          <p:spTgt spid="17419"/>
                                        </p:tgtEl>
                                        <p:attrNameLst>
                                          <p:attrName>ppt_x</p:attrName>
                                        </p:attrNameLst>
                                      </p:cBhvr>
                                      <p:tavLst>
                                        <p:tav tm="0">
                                          <p:val>
                                            <p:strVal val="#ppt_x"/>
                                          </p:val>
                                        </p:tav>
                                        <p:tav tm="100000">
                                          <p:val>
                                            <p:strVal val="#ppt_x"/>
                                          </p:val>
                                        </p:tav>
                                      </p:tavLst>
                                    </p:anim>
                                    <p:anim calcmode="lin" valueType="num">
                                      <p:cBhvr additive="base">
                                        <p:cTn id="62" dur="500" fill="hold"/>
                                        <p:tgtEl>
                                          <p:spTgt spid="17419"/>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4" fill="hold" nodeType="clickEffect">
                                  <p:stCondLst>
                                    <p:cond delay="0"/>
                                  </p:stCondLst>
                                  <p:childTnLst>
                                    <p:set>
                                      <p:cBhvr>
                                        <p:cTn id="66" dur="1" fill="hold">
                                          <p:stCondLst>
                                            <p:cond delay="0"/>
                                          </p:stCondLst>
                                        </p:cTn>
                                        <p:tgtEl>
                                          <p:spTgt spid="17428"/>
                                        </p:tgtEl>
                                        <p:attrNameLst>
                                          <p:attrName>style.visibility</p:attrName>
                                        </p:attrNameLst>
                                      </p:cBhvr>
                                      <p:to>
                                        <p:strVal val="visible"/>
                                      </p:to>
                                    </p:set>
                                    <p:anim calcmode="lin" valueType="num">
                                      <p:cBhvr additive="base">
                                        <p:cTn id="67" dur="500" fill="hold"/>
                                        <p:tgtEl>
                                          <p:spTgt spid="17428"/>
                                        </p:tgtEl>
                                        <p:attrNameLst>
                                          <p:attrName>ppt_x</p:attrName>
                                        </p:attrNameLst>
                                      </p:cBhvr>
                                      <p:tavLst>
                                        <p:tav tm="0">
                                          <p:val>
                                            <p:strVal val="#ppt_x"/>
                                          </p:val>
                                        </p:tav>
                                        <p:tav tm="100000">
                                          <p:val>
                                            <p:strVal val="#ppt_x"/>
                                          </p:val>
                                        </p:tav>
                                      </p:tavLst>
                                    </p:anim>
                                    <p:anim calcmode="lin" valueType="num">
                                      <p:cBhvr additive="base">
                                        <p:cTn id="68" dur="500" fill="hold"/>
                                        <p:tgtEl>
                                          <p:spTgt spid="17428"/>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7420"/>
                                        </p:tgtEl>
                                        <p:attrNameLst>
                                          <p:attrName>style.visibility</p:attrName>
                                        </p:attrNameLst>
                                      </p:cBhvr>
                                      <p:to>
                                        <p:strVal val="visible"/>
                                      </p:to>
                                    </p:set>
                                    <p:anim calcmode="lin" valueType="num">
                                      <p:cBhvr additive="base">
                                        <p:cTn id="73" dur="500" fill="hold"/>
                                        <p:tgtEl>
                                          <p:spTgt spid="17420"/>
                                        </p:tgtEl>
                                        <p:attrNameLst>
                                          <p:attrName>ppt_x</p:attrName>
                                        </p:attrNameLst>
                                      </p:cBhvr>
                                      <p:tavLst>
                                        <p:tav tm="0">
                                          <p:val>
                                            <p:strVal val="#ppt_x"/>
                                          </p:val>
                                        </p:tav>
                                        <p:tav tm="100000">
                                          <p:val>
                                            <p:strVal val="#ppt_x"/>
                                          </p:val>
                                        </p:tav>
                                      </p:tavLst>
                                    </p:anim>
                                    <p:anim calcmode="lin" valueType="num">
                                      <p:cBhvr additive="base">
                                        <p:cTn id="74" dur="500" fill="hold"/>
                                        <p:tgtEl>
                                          <p:spTgt spid="17420"/>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6" fill="hold" nodeType="clickEffect">
                                  <p:stCondLst>
                                    <p:cond delay="0"/>
                                  </p:stCondLst>
                                  <p:childTnLst>
                                    <p:set>
                                      <p:cBhvr>
                                        <p:cTn id="78" dur="1" fill="hold">
                                          <p:stCondLst>
                                            <p:cond delay="0"/>
                                          </p:stCondLst>
                                        </p:cTn>
                                        <p:tgtEl>
                                          <p:spTgt spid="17429"/>
                                        </p:tgtEl>
                                        <p:attrNameLst>
                                          <p:attrName>style.visibility</p:attrName>
                                        </p:attrNameLst>
                                      </p:cBhvr>
                                      <p:to>
                                        <p:strVal val="visible"/>
                                      </p:to>
                                    </p:set>
                                    <p:anim calcmode="lin" valueType="num">
                                      <p:cBhvr additive="base">
                                        <p:cTn id="79" dur="500" fill="hold"/>
                                        <p:tgtEl>
                                          <p:spTgt spid="17429"/>
                                        </p:tgtEl>
                                        <p:attrNameLst>
                                          <p:attrName>ppt_x</p:attrName>
                                        </p:attrNameLst>
                                      </p:cBhvr>
                                      <p:tavLst>
                                        <p:tav tm="0">
                                          <p:val>
                                            <p:strVal val="1+#ppt_w/2"/>
                                          </p:val>
                                        </p:tav>
                                        <p:tav tm="100000">
                                          <p:val>
                                            <p:strVal val="#ppt_x"/>
                                          </p:val>
                                        </p:tav>
                                      </p:tavLst>
                                    </p:anim>
                                    <p:anim calcmode="lin" valueType="num">
                                      <p:cBhvr additive="base">
                                        <p:cTn id="80" dur="500" fill="hold"/>
                                        <p:tgtEl>
                                          <p:spTgt spid="17429"/>
                                        </p:tgtEl>
                                        <p:attrNameLst>
                                          <p:attrName>ppt_y</p:attrName>
                                        </p:attrNameLst>
                                      </p:cBhvr>
                                      <p:tavLst>
                                        <p:tav tm="0">
                                          <p:val>
                                            <p:strVal val="1+#ppt_h/2"/>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17421"/>
                                        </p:tgtEl>
                                        <p:attrNameLst>
                                          <p:attrName>style.visibility</p:attrName>
                                        </p:attrNameLst>
                                      </p:cBhvr>
                                      <p:to>
                                        <p:strVal val="visible"/>
                                      </p:to>
                                    </p:set>
                                    <p:anim calcmode="lin" valueType="num">
                                      <p:cBhvr additive="base">
                                        <p:cTn id="85" dur="500" fill="hold"/>
                                        <p:tgtEl>
                                          <p:spTgt spid="17421"/>
                                        </p:tgtEl>
                                        <p:attrNameLst>
                                          <p:attrName>ppt_x</p:attrName>
                                        </p:attrNameLst>
                                      </p:cBhvr>
                                      <p:tavLst>
                                        <p:tav tm="0">
                                          <p:val>
                                            <p:strVal val="0-#ppt_w/2"/>
                                          </p:val>
                                        </p:tav>
                                        <p:tav tm="100000">
                                          <p:val>
                                            <p:strVal val="#ppt_x"/>
                                          </p:val>
                                        </p:tav>
                                      </p:tavLst>
                                    </p:anim>
                                    <p:anim calcmode="lin" valueType="num">
                                      <p:cBhvr additive="base">
                                        <p:cTn id="86" dur="500" fill="hold"/>
                                        <p:tgtEl>
                                          <p:spTgt spid="17421"/>
                                        </p:tgtEl>
                                        <p:attrNameLst>
                                          <p:attrName>ppt_y</p:attrName>
                                        </p:attrNameLst>
                                      </p:cBhvr>
                                      <p:tavLst>
                                        <p:tav tm="0">
                                          <p:val>
                                            <p:strVal val="#ppt_y"/>
                                          </p:val>
                                        </p:tav>
                                        <p:tav tm="100000">
                                          <p:val>
                                            <p:strVal val="#ppt_y"/>
                                          </p:val>
                                        </p:tav>
                                      </p:tavLst>
                                    </p:anim>
                                  </p:childTnLst>
                                </p:cTn>
                              </p:par>
                            </p:childTnLst>
                          </p:cTn>
                        </p:par>
                      </p:childTnLst>
                    </p:cTn>
                  </p:par>
                  <p:par>
                    <p:cTn id="87" fill="hold" nodeType="clickPar">
                      <p:stCondLst>
                        <p:cond delay="indefinite"/>
                      </p:stCondLst>
                      <p:childTnLst>
                        <p:par>
                          <p:cTn id="88" fill="hold" nodeType="withGroup">
                            <p:stCondLst>
                              <p:cond delay="0"/>
                            </p:stCondLst>
                            <p:childTnLst>
                              <p:par>
                                <p:cTn id="89" presetID="2" presetClass="entr" presetSubtype="1" fill="hold" nodeType="clickEffect">
                                  <p:stCondLst>
                                    <p:cond delay="0"/>
                                  </p:stCondLst>
                                  <p:childTnLst>
                                    <p:set>
                                      <p:cBhvr>
                                        <p:cTn id="90" dur="1" fill="hold">
                                          <p:stCondLst>
                                            <p:cond delay="0"/>
                                          </p:stCondLst>
                                        </p:cTn>
                                        <p:tgtEl>
                                          <p:spTgt spid="17430"/>
                                        </p:tgtEl>
                                        <p:attrNameLst>
                                          <p:attrName>style.visibility</p:attrName>
                                        </p:attrNameLst>
                                      </p:cBhvr>
                                      <p:to>
                                        <p:strVal val="visible"/>
                                      </p:to>
                                    </p:set>
                                    <p:anim calcmode="lin" valueType="num">
                                      <p:cBhvr additive="base">
                                        <p:cTn id="91" dur="500" fill="hold"/>
                                        <p:tgtEl>
                                          <p:spTgt spid="17430"/>
                                        </p:tgtEl>
                                        <p:attrNameLst>
                                          <p:attrName>ppt_x</p:attrName>
                                        </p:attrNameLst>
                                      </p:cBhvr>
                                      <p:tavLst>
                                        <p:tav tm="0">
                                          <p:val>
                                            <p:strVal val="#ppt_x"/>
                                          </p:val>
                                        </p:tav>
                                        <p:tav tm="100000">
                                          <p:val>
                                            <p:strVal val="#ppt_x"/>
                                          </p:val>
                                        </p:tav>
                                      </p:tavLst>
                                    </p:anim>
                                    <p:anim calcmode="lin" valueType="num">
                                      <p:cBhvr additive="base">
                                        <p:cTn id="92" dur="500" fill="hold"/>
                                        <p:tgtEl>
                                          <p:spTgt spid="17430"/>
                                        </p:tgtEl>
                                        <p:attrNameLst>
                                          <p:attrName>ppt_y</p:attrName>
                                        </p:attrNameLst>
                                      </p:cBhvr>
                                      <p:tavLst>
                                        <p:tav tm="0">
                                          <p:val>
                                            <p:strVal val="0-#ppt_h/2"/>
                                          </p:val>
                                        </p:tav>
                                        <p:tav tm="100000">
                                          <p:val>
                                            <p:strVal val="#ppt_y"/>
                                          </p:val>
                                        </p:tav>
                                      </p:tavLst>
                                    </p:anim>
                                  </p:childTnLst>
                                </p:cTn>
                              </p:par>
                            </p:childTnLst>
                          </p:cTn>
                        </p:par>
                      </p:childTnLst>
                    </p:cTn>
                  </p:par>
                  <p:par>
                    <p:cTn id="93" fill="hold" nodeType="clickPar">
                      <p:stCondLst>
                        <p:cond delay="indefinite"/>
                      </p:stCondLst>
                      <p:childTnLst>
                        <p:par>
                          <p:cTn id="94" fill="hold" nodeType="withGroup">
                            <p:stCondLst>
                              <p:cond delay="0"/>
                            </p:stCondLst>
                            <p:childTnLst>
                              <p:par>
                                <p:cTn id="95" presetID="2" presetClass="entr" presetSubtype="8" fill="hold" grpId="0" nodeType="clickEffect">
                                  <p:stCondLst>
                                    <p:cond delay="0"/>
                                  </p:stCondLst>
                                  <p:childTnLst>
                                    <p:set>
                                      <p:cBhvr>
                                        <p:cTn id="96" dur="1" fill="hold">
                                          <p:stCondLst>
                                            <p:cond delay="0"/>
                                          </p:stCondLst>
                                        </p:cTn>
                                        <p:tgtEl>
                                          <p:spTgt spid="17422"/>
                                        </p:tgtEl>
                                        <p:attrNameLst>
                                          <p:attrName>style.visibility</p:attrName>
                                        </p:attrNameLst>
                                      </p:cBhvr>
                                      <p:to>
                                        <p:strVal val="visible"/>
                                      </p:to>
                                    </p:set>
                                    <p:anim calcmode="lin" valueType="num">
                                      <p:cBhvr additive="base">
                                        <p:cTn id="97" dur="500" fill="hold"/>
                                        <p:tgtEl>
                                          <p:spTgt spid="17422"/>
                                        </p:tgtEl>
                                        <p:attrNameLst>
                                          <p:attrName>ppt_x</p:attrName>
                                        </p:attrNameLst>
                                      </p:cBhvr>
                                      <p:tavLst>
                                        <p:tav tm="0">
                                          <p:val>
                                            <p:strVal val="0-#ppt_w/2"/>
                                          </p:val>
                                        </p:tav>
                                        <p:tav tm="100000">
                                          <p:val>
                                            <p:strVal val="#ppt_x"/>
                                          </p:val>
                                        </p:tav>
                                      </p:tavLst>
                                    </p:anim>
                                    <p:anim calcmode="lin" valueType="num">
                                      <p:cBhvr additive="base">
                                        <p:cTn id="98" dur="500" fill="hold"/>
                                        <p:tgtEl>
                                          <p:spTgt spid="17422"/>
                                        </p:tgtEl>
                                        <p:attrNameLst>
                                          <p:attrName>ppt_y</p:attrName>
                                        </p:attrNameLst>
                                      </p:cBhvr>
                                      <p:tavLst>
                                        <p:tav tm="0">
                                          <p:val>
                                            <p:strVal val="#ppt_y"/>
                                          </p:val>
                                        </p:tav>
                                        <p:tav tm="100000">
                                          <p:val>
                                            <p:strVal val="#ppt_y"/>
                                          </p:val>
                                        </p:tav>
                                      </p:tavLst>
                                    </p:anim>
                                  </p:childTnLst>
                                </p:cTn>
                              </p:par>
                            </p:childTnLst>
                          </p:cTn>
                        </p:par>
                      </p:childTnLst>
                    </p:cTn>
                  </p:par>
                  <p:par>
                    <p:cTn id="99" fill="hold" nodeType="clickPar">
                      <p:stCondLst>
                        <p:cond delay="indefinite"/>
                      </p:stCondLst>
                      <p:childTnLst>
                        <p:par>
                          <p:cTn id="100" fill="hold" nodeType="withGroup">
                            <p:stCondLst>
                              <p:cond delay="0"/>
                            </p:stCondLst>
                            <p:childTnLst>
                              <p:par>
                                <p:cTn id="101" presetID="2" presetClass="entr" presetSubtype="1" fill="hold" nodeType="clickEffect">
                                  <p:stCondLst>
                                    <p:cond delay="0"/>
                                  </p:stCondLst>
                                  <p:childTnLst>
                                    <p:set>
                                      <p:cBhvr>
                                        <p:cTn id="102" dur="1" fill="hold">
                                          <p:stCondLst>
                                            <p:cond delay="0"/>
                                          </p:stCondLst>
                                        </p:cTn>
                                        <p:tgtEl>
                                          <p:spTgt spid="17431"/>
                                        </p:tgtEl>
                                        <p:attrNameLst>
                                          <p:attrName>style.visibility</p:attrName>
                                        </p:attrNameLst>
                                      </p:cBhvr>
                                      <p:to>
                                        <p:strVal val="visible"/>
                                      </p:to>
                                    </p:set>
                                    <p:anim calcmode="lin" valueType="num">
                                      <p:cBhvr additive="base">
                                        <p:cTn id="103" dur="500" fill="hold"/>
                                        <p:tgtEl>
                                          <p:spTgt spid="17431"/>
                                        </p:tgtEl>
                                        <p:attrNameLst>
                                          <p:attrName>ppt_x</p:attrName>
                                        </p:attrNameLst>
                                      </p:cBhvr>
                                      <p:tavLst>
                                        <p:tav tm="0">
                                          <p:val>
                                            <p:strVal val="#ppt_x"/>
                                          </p:val>
                                        </p:tav>
                                        <p:tav tm="100000">
                                          <p:val>
                                            <p:strVal val="#ppt_x"/>
                                          </p:val>
                                        </p:tav>
                                      </p:tavLst>
                                    </p:anim>
                                    <p:anim calcmode="lin" valueType="num">
                                      <p:cBhvr additive="base">
                                        <p:cTn id="104" dur="500" fill="hold"/>
                                        <p:tgtEl>
                                          <p:spTgt spid="17431"/>
                                        </p:tgtEl>
                                        <p:attrNameLst>
                                          <p:attrName>ppt_y</p:attrName>
                                        </p:attrNameLst>
                                      </p:cBhvr>
                                      <p:tavLst>
                                        <p:tav tm="0">
                                          <p:val>
                                            <p:strVal val="0-#ppt_h/2"/>
                                          </p:val>
                                        </p:tav>
                                        <p:tav tm="100000">
                                          <p:val>
                                            <p:strVal val="#ppt_y"/>
                                          </p:val>
                                        </p:tav>
                                      </p:tavLst>
                                    </p:anim>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 presetClass="entr" presetSubtype="8" fill="hold" grpId="0" nodeType="clickEffect">
                                  <p:stCondLst>
                                    <p:cond delay="0"/>
                                  </p:stCondLst>
                                  <p:childTnLst>
                                    <p:set>
                                      <p:cBhvr>
                                        <p:cTn id="108" dur="1" fill="hold">
                                          <p:stCondLst>
                                            <p:cond delay="0"/>
                                          </p:stCondLst>
                                        </p:cTn>
                                        <p:tgtEl>
                                          <p:spTgt spid="17423"/>
                                        </p:tgtEl>
                                        <p:attrNameLst>
                                          <p:attrName>style.visibility</p:attrName>
                                        </p:attrNameLst>
                                      </p:cBhvr>
                                      <p:to>
                                        <p:strVal val="visible"/>
                                      </p:to>
                                    </p:set>
                                    <p:anim calcmode="lin" valueType="num">
                                      <p:cBhvr additive="base">
                                        <p:cTn id="109" dur="500" fill="hold"/>
                                        <p:tgtEl>
                                          <p:spTgt spid="17423"/>
                                        </p:tgtEl>
                                        <p:attrNameLst>
                                          <p:attrName>ppt_x</p:attrName>
                                        </p:attrNameLst>
                                      </p:cBhvr>
                                      <p:tavLst>
                                        <p:tav tm="0">
                                          <p:val>
                                            <p:strVal val="0-#ppt_w/2"/>
                                          </p:val>
                                        </p:tav>
                                        <p:tav tm="100000">
                                          <p:val>
                                            <p:strVal val="#ppt_x"/>
                                          </p:val>
                                        </p:tav>
                                      </p:tavLst>
                                    </p:anim>
                                    <p:anim calcmode="lin" valueType="num">
                                      <p:cBhvr additive="base">
                                        <p:cTn id="110" dur="500" fill="hold"/>
                                        <p:tgtEl>
                                          <p:spTgt spid="17423"/>
                                        </p:tgtEl>
                                        <p:attrNameLst>
                                          <p:attrName>ppt_y</p:attrName>
                                        </p:attrNameLst>
                                      </p:cBhvr>
                                      <p:tavLst>
                                        <p:tav tm="0">
                                          <p:val>
                                            <p:strVal val="#ppt_y"/>
                                          </p:val>
                                        </p:tav>
                                        <p:tav tm="100000">
                                          <p:val>
                                            <p:strVal val="#ppt_y"/>
                                          </p:val>
                                        </p:tav>
                                      </p:tavLst>
                                    </p:anim>
                                  </p:childTnLst>
                                </p:cTn>
                              </p:par>
                            </p:childTnLst>
                          </p:cTn>
                        </p:par>
                      </p:childTnLst>
                    </p:cTn>
                  </p:par>
                  <p:par>
                    <p:cTn id="111" fill="hold" nodeType="clickPar">
                      <p:stCondLst>
                        <p:cond delay="indefinite"/>
                      </p:stCondLst>
                      <p:childTnLst>
                        <p:par>
                          <p:cTn id="112" fill="hold" nodeType="withGroup">
                            <p:stCondLst>
                              <p:cond delay="0"/>
                            </p:stCondLst>
                            <p:childTnLst>
                              <p:par>
                                <p:cTn id="113" presetID="2" presetClass="entr" presetSubtype="1" fill="hold" nodeType="clickEffect">
                                  <p:stCondLst>
                                    <p:cond delay="0"/>
                                  </p:stCondLst>
                                  <p:childTnLst>
                                    <p:set>
                                      <p:cBhvr>
                                        <p:cTn id="114" dur="1" fill="hold">
                                          <p:stCondLst>
                                            <p:cond delay="0"/>
                                          </p:stCondLst>
                                        </p:cTn>
                                        <p:tgtEl>
                                          <p:spTgt spid="17432"/>
                                        </p:tgtEl>
                                        <p:attrNameLst>
                                          <p:attrName>style.visibility</p:attrName>
                                        </p:attrNameLst>
                                      </p:cBhvr>
                                      <p:to>
                                        <p:strVal val="visible"/>
                                      </p:to>
                                    </p:set>
                                    <p:anim calcmode="lin" valueType="num">
                                      <p:cBhvr additive="base">
                                        <p:cTn id="115" dur="500" fill="hold"/>
                                        <p:tgtEl>
                                          <p:spTgt spid="17432"/>
                                        </p:tgtEl>
                                        <p:attrNameLst>
                                          <p:attrName>ppt_x</p:attrName>
                                        </p:attrNameLst>
                                      </p:cBhvr>
                                      <p:tavLst>
                                        <p:tav tm="0">
                                          <p:val>
                                            <p:strVal val="#ppt_x"/>
                                          </p:val>
                                        </p:tav>
                                        <p:tav tm="100000">
                                          <p:val>
                                            <p:strVal val="#ppt_x"/>
                                          </p:val>
                                        </p:tav>
                                      </p:tavLst>
                                    </p:anim>
                                    <p:anim calcmode="lin" valueType="num">
                                      <p:cBhvr additive="base">
                                        <p:cTn id="116" dur="500" fill="hold"/>
                                        <p:tgtEl>
                                          <p:spTgt spid="17432"/>
                                        </p:tgtEl>
                                        <p:attrNameLst>
                                          <p:attrName>ppt_y</p:attrName>
                                        </p:attrNameLst>
                                      </p:cBhvr>
                                      <p:tavLst>
                                        <p:tav tm="0">
                                          <p:val>
                                            <p:strVal val="0-#ppt_h/2"/>
                                          </p:val>
                                        </p:tav>
                                        <p:tav tm="100000">
                                          <p:val>
                                            <p:strVal val="#ppt_y"/>
                                          </p:val>
                                        </p:tav>
                                      </p:tavLst>
                                    </p:anim>
                                  </p:childTnLst>
                                </p:cTn>
                              </p:par>
                            </p:childTnLst>
                          </p:cTn>
                        </p:par>
                      </p:childTnLst>
                    </p:cTn>
                  </p:par>
                  <p:par>
                    <p:cTn id="117" fill="hold" nodeType="clickPar">
                      <p:stCondLst>
                        <p:cond delay="indefinite"/>
                      </p:stCondLst>
                      <p:childTnLst>
                        <p:par>
                          <p:cTn id="118" fill="hold" nodeType="withGroup">
                            <p:stCondLst>
                              <p:cond delay="0"/>
                            </p:stCondLst>
                            <p:childTnLst>
                              <p:par>
                                <p:cTn id="119" presetID="2" presetClass="entr" presetSubtype="8" fill="hold" grpId="0" nodeType="clickEffect">
                                  <p:stCondLst>
                                    <p:cond delay="0"/>
                                  </p:stCondLst>
                                  <p:childTnLst>
                                    <p:set>
                                      <p:cBhvr>
                                        <p:cTn id="120" dur="1" fill="hold">
                                          <p:stCondLst>
                                            <p:cond delay="0"/>
                                          </p:stCondLst>
                                        </p:cTn>
                                        <p:tgtEl>
                                          <p:spTgt spid="17424"/>
                                        </p:tgtEl>
                                        <p:attrNameLst>
                                          <p:attrName>style.visibility</p:attrName>
                                        </p:attrNameLst>
                                      </p:cBhvr>
                                      <p:to>
                                        <p:strVal val="visible"/>
                                      </p:to>
                                    </p:set>
                                    <p:anim calcmode="lin" valueType="num">
                                      <p:cBhvr additive="base">
                                        <p:cTn id="121" dur="500" fill="hold"/>
                                        <p:tgtEl>
                                          <p:spTgt spid="17424"/>
                                        </p:tgtEl>
                                        <p:attrNameLst>
                                          <p:attrName>ppt_x</p:attrName>
                                        </p:attrNameLst>
                                      </p:cBhvr>
                                      <p:tavLst>
                                        <p:tav tm="0">
                                          <p:val>
                                            <p:strVal val="0-#ppt_w/2"/>
                                          </p:val>
                                        </p:tav>
                                        <p:tav tm="100000">
                                          <p:val>
                                            <p:strVal val="#ppt_x"/>
                                          </p:val>
                                        </p:tav>
                                      </p:tavLst>
                                    </p:anim>
                                    <p:anim calcmode="lin" valueType="num">
                                      <p:cBhvr additive="base">
                                        <p:cTn id="122" dur="500" fill="hold"/>
                                        <p:tgtEl>
                                          <p:spTgt spid="17424"/>
                                        </p:tgtEl>
                                        <p:attrNameLst>
                                          <p:attrName>ppt_y</p:attrName>
                                        </p:attrNameLst>
                                      </p:cBhvr>
                                      <p:tavLst>
                                        <p:tav tm="0">
                                          <p:val>
                                            <p:strVal val="#ppt_y"/>
                                          </p:val>
                                        </p:tav>
                                        <p:tav tm="100000">
                                          <p:val>
                                            <p:strVal val="#ppt_y"/>
                                          </p:val>
                                        </p:tav>
                                      </p:tavLst>
                                    </p:anim>
                                  </p:childTnLst>
                                </p:cTn>
                              </p:par>
                            </p:childTnLst>
                          </p:cTn>
                        </p:par>
                      </p:childTnLst>
                    </p:cTn>
                  </p:par>
                  <p:par>
                    <p:cTn id="123" fill="hold" nodeType="clickPar">
                      <p:stCondLst>
                        <p:cond delay="indefinite"/>
                      </p:stCondLst>
                      <p:childTnLst>
                        <p:par>
                          <p:cTn id="124" fill="hold" nodeType="withGroup">
                            <p:stCondLst>
                              <p:cond delay="0"/>
                            </p:stCondLst>
                            <p:childTnLst>
                              <p:par>
                                <p:cTn id="125" presetID="2" presetClass="entr" presetSubtype="8" fill="hold" nodeType="clickEffect">
                                  <p:stCondLst>
                                    <p:cond delay="0"/>
                                  </p:stCondLst>
                                  <p:childTnLst>
                                    <p:set>
                                      <p:cBhvr>
                                        <p:cTn id="126" dur="1" fill="hold">
                                          <p:stCondLst>
                                            <p:cond delay="0"/>
                                          </p:stCondLst>
                                        </p:cTn>
                                        <p:tgtEl>
                                          <p:spTgt spid="17433"/>
                                        </p:tgtEl>
                                        <p:attrNameLst>
                                          <p:attrName>style.visibility</p:attrName>
                                        </p:attrNameLst>
                                      </p:cBhvr>
                                      <p:to>
                                        <p:strVal val="visible"/>
                                      </p:to>
                                    </p:set>
                                    <p:anim calcmode="lin" valueType="num">
                                      <p:cBhvr additive="base">
                                        <p:cTn id="127" dur="500" fill="hold"/>
                                        <p:tgtEl>
                                          <p:spTgt spid="17433"/>
                                        </p:tgtEl>
                                        <p:attrNameLst>
                                          <p:attrName>ppt_x</p:attrName>
                                        </p:attrNameLst>
                                      </p:cBhvr>
                                      <p:tavLst>
                                        <p:tav tm="0">
                                          <p:val>
                                            <p:strVal val="0-#ppt_w/2"/>
                                          </p:val>
                                        </p:tav>
                                        <p:tav tm="100000">
                                          <p:val>
                                            <p:strVal val="#ppt_x"/>
                                          </p:val>
                                        </p:tav>
                                      </p:tavLst>
                                    </p:anim>
                                    <p:anim calcmode="lin" valueType="num">
                                      <p:cBhvr additive="base">
                                        <p:cTn id="128" dur="500" fill="hold"/>
                                        <p:tgtEl>
                                          <p:spTgt spid="17433"/>
                                        </p:tgtEl>
                                        <p:attrNameLst>
                                          <p:attrName>ppt_y</p:attrName>
                                        </p:attrNameLst>
                                      </p:cBhvr>
                                      <p:tavLst>
                                        <p:tav tm="0">
                                          <p:val>
                                            <p:strVal val="#ppt_y"/>
                                          </p:val>
                                        </p:tav>
                                        <p:tav tm="100000">
                                          <p:val>
                                            <p:strVal val="#ppt_y"/>
                                          </p:val>
                                        </p:tav>
                                      </p:tavLst>
                                    </p:anim>
                                  </p:childTnLst>
                                </p:cTn>
                              </p:par>
                            </p:childTnLst>
                          </p:cTn>
                        </p:par>
                      </p:childTnLst>
                    </p:cTn>
                  </p:par>
                  <p:par>
                    <p:cTn id="129" fill="hold" nodeType="clickPar">
                      <p:stCondLst>
                        <p:cond delay="indefinite"/>
                      </p:stCondLst>
                      <p:childTnLst>
                        <p:par>
                          <p:cTn id="130" fill="hold" nodeType="withGroup">
                            <p:stCondLst>
                              <p:cond delay="0"/>
                            </p:stCondLst>
                            <p:childTnLst>
                              <p:par>
                                <p:cTn id="131" presetID="5" presetClass="entr" presetSubtype="10" fill="hold" grpId="0" nodeType="clickEffect">
                                  <p:stCondLst>
                                    <p:cond delay="0"/>
                                  </p:stCondLst>
                                  <p:childTnLst>
                                    <p:set>
                                      <p:cBhvr>
                                        <p:cTn id="132" dur="1" fill="hold">
                                          <p:stCondLst>
                                            <p:cond delay="0"/>
                                          </p:stCondLst>
                                        </p:cTn>
                                        <p:tgtEl>
                                          <p:spTgt spid="17434"/>
                                        </p:tgtEl>
                                        <p:attrNameLst>
                                          <p:attrName>style.visibility</p:attrName>
                                        </p:attrNameLst>
                                      </p:cBhvr>
                                      <p:to>
                                        <p:strVal val="visible"/>
                                      </p:to>
                                    </p:set>
                                    <p:animEffect transition="in" filter="checkerboard(across)">
                                      <p:cBhvr>
                                        <p:cTn id="133" dur="500"/>
                                        <p:tgtEl>
                                          <p:spTgt spid="17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autoUpdateAnimBg="0"/>
      <p:bldP spid="17415" grpId="0" autoUpdateAnimBg="0"/>
      <p:bldP spid="17416" grpId="0" autoUpdateAnimBg="0"/>
      <p:bldP spid="17419" grpId="0" autoUpdateAnimBg="0"/>
      <p:bldP spid="17420" grpId="0" autoUpdateAnimBg="0"/>
      <p:bldP spid="17421" grpId="0" autoUpdateAnimBg="0"/>
      <p:bldP spid="17422" grpId="0" autoUpdateAnimBg="0"/>
      <p:bldP spid="17423" grpId="0" autoUpdateAnimBg="0"/>
      <p:bldP spid="17424" grpId="0" autoUpdateAnimBg="0"/>
      <p:bldP spid="17426" grpId="0" autoUpdateAnimBg="0"/>
      <p:bldP spid="17434"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5181600"/>
            <a:ext cx="5791200" cy="1066800"/>
          </a:xfrm>
        </p:spPr>
        <p:txBody>
          <a:bodyPr/>
          <a:lstStyle/>
          <a:p>
            <a:pPr algn="l" eaLnBrk="1" hangingPunct="1"/>
            <a:r>
              <a:rPr lang="en-US" altLang="en-US" sz="2000">
                <a:solidFill>
                  <a:schemeClr val="bg1"/>
                </a:solidFill>
                <a:latin typeface="Times New Roman" panose="02020603050405020304" pitchFamily="18" charset="0"/>
                <a:cs typeface="Times New Roman" panose="02020603050405020304" pitchFamily="18" charset="0"/>
              </a:rPr>
              <a:t>Jews in the Warsaw ghetto wait in line for food at a soup kitchen. </a:t>
            </a:r>
          </a:p>
        </p:txBody>
      </p:sp>
      <p:pic>
        <p:nvPicPr>
          <p:cNvPr id="4" name="Content Placeholder 3" descr="Slide1.jpg"/>
          <p:cNvPicPr>
            <a:picLocks noGrp="1" noChangeAspect="1"/>
          </p:cNvPicPr>
          <p:nvPr>
            <p:ph idx="1"/>
          </p:nvPr>
        </p:nvPicPr>
        <p:blipFill>
          <a:blip r:embed="rId4"/>
          <a:stretch>
            <a:fillRect/>
          </a:stretch>
        </p:blipFill>
        <p:spPr>
          <a:xfrm>
            <a:off x="1597025" y="1033463"/>
            <a:ext cx="5946775" cy="3927475"/>
          </a:xfrm>
          <a:effectLst>
            <a:outerShdw blurRad="190500" algn="tl" rotWithShape="0">
              <a:srgbClr val="000000">
                <a:alpha val="70000"/>
              </a:srgbClr>
            </a:outerShdw>
          </a:effectLst>
        </p:spPr>
      </p:pic>
      <p:sp>
        <p:nvSpPr>
          <p:cNvPr id="7" name="TextBox 6"/>
          <p:cNvSpPr txBox="1"/>
          <p:nvPr/>
        </p:nvSpPr>
        <p:spPr>
          <a:xfrm>
            <a:off x="1447800" y="5029200"/>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LIFE IN THE GHETTO</a:t>
            </a:r>
          </a:p>
        </p:txBody>
      </p:sp>
      <p:pic>
        <p:nvPicPr>
          <p:cNvPr id="43013" name="Picture 7" descr="Final Solution.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77800"/>
            <a:ext cx="55626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8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97970" y="5410200"/>
            <a:ext cx="8882743" cy="1066800"/>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Ghettos were city districts, often enclosed, in which the Germans concentrated the municipal and some-times regional Jewish population to control and segregate it from the non-Jewish population.</a:t>
            </a:r>
          </a:p>
        </p:txBody>
      </p:sp>
      <p:pic>
        <p:nvPicPr>
          <p:cNvPr id="4" name="Content Placeholder 3" descr="Slide1.jpg"/>
          <p:cNvPicPr>
            <a:picLocks noGrp="1" noChangeAspect="1"/>
          </p:cNvPicPr>
          <p:nvPr>
            <p:ph idx="1"/>
          </p:nvPr>
        </p:nvPicPr>
        <p:blipFill>
          <a:blip r:embed="rId4"/>
          <a:stretch>
            <a:fillRect/>
          </a:stretch>
        </p:blipFill>
        <p:spPr>
          <a:xfrm>
            <a:off x="2819400" y="1073829"/>
            <a:ext cx="5946775" cy="3927475"/>
          </a:xfrm>
          <a:effectLst>
            <a:outerShdw blurRad="190500" algn="tl" rotWithShape="0">
              <a:srgbClr val="000000">
                <a:alpha val="70000"/>
              </a:srgbClr>
            </a:outerShdw>
          </a:effectLst>
        </p:spPr>
      </p:pic>
      <p:sp>
        <p:nvSpPr>
          <p:cNvPr id="7" name="TextBox 6"/>
          <p:cNvSpPr txBox="1"/>
          <p:nvPr/>
        </p:nvSpPr>
        <p:spPr>
          <a:xfrm>
            <a:off x="54429" y="4622570"/>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LIFE IN THE GHETTO</a:t>
            </a:r>
          </a:p>
        </p:txBody>
      </p:sp>
      <p:pic>
        <p:nvPicPr>
          <p:cNvPr id="44037" name="Picture 7" descr="Final Solution.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77800"/>
            <a:ext cx="55626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1000">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228600" y="5586639"/>
            <a:ext cx="8915400" cy="1066800"/>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In November 1940, German authorities sealed the Warsaw ghetto, severely restricting supplies for the more than 300,000 Jews living there.</a:t>
            </a:r>
          </a:p>
        </p:txBody>
      </p:sp>
      <p:pic>
        <p:nvPicPr>
          <p:cNvPr id="4" name="Content Placeholder 3" descr="Slide1.jpg"/>
          <p:cNvPicPr>
            <a:picLocks noGrp="1" noChangeAspect="1"/>
          </p:cNvPicPr>
          <p:nvPr>
            <p:ph idx="1"/>
          </p:nvPr>
        </p:nvPicPr>
        <p:blipFill>
          <a:blip r:embed="rId4"/>
          <a:stretch>
            <a:fillRect/>
          </a:stretch>
        </p:blipFill>
        <p:spPr>
          <a:xfrm>
            <a:off x="1828800" y="1003981"/>
            <a:ext cx="5946775" cy="3927475"/>
          </a:xfrm>
          <a:effectLst>
            <a:outerShdw blurRad="190500" algn="tl" rotWithShape="0">
              <a:srgbClr val="000000">
                <a:alpha val="70000"/>
              </a:srgbClr>
            </a:outerShdw>
          </a:effectLst>
        </p:spPr>
      </p:pic>
      <p:sp>
        <p:nvSpPr>
          <p:cNvPr id="7" name="TextBox 6"/>
          <p:cNvSpPr txBox="1"/>
          <p:nvPr/>
        </p:nvSpPr>
        <p:spPr>
          <a:xfrm>
            <a:off x="76200" y="4994275"/>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LIFE IN THE GHETTO</a:t>
            </a:r>
          </a:p>
        </p:txBody>
      </p:sp>
      <p:pic>
        <p:nvPicPr>
          <p:cNvPr id="45061" name="Picture 7" descr="Final Solution.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77800"/>
            <a:ext cx="55626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0000">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76200" y="5638800"/>
            <a:ext cx="9067800" cy="1066800"/>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Survival was a daily challenge as inhabitants struggled for the bare necessities of food, sanitation, shelter, and clothing.</a:t>
            </a:r>
          </a:p>
        </p:txBody>
      </p:sp>
      <p:sp>
        <p:nvSpPr>
          <p:cNvPr id="7" name="TextBox 6"/>
          <p:cNvSpPr txBox="1"/>
          <p:nvPr/>
        </p:nvSpPr>
        <p:spPr>
          <a:xfrm>
            <a:off x="92529" y="5165951"/>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LIFE IN THE GHETTO</a:t>
            </a:r>
          </a:p>
        </p:txBody>
      </p:sp>
      <p:pic>
        <p:nvPicPr>
          <p:cNvPr id="46085" name="Picture 7" descr="Final Solution.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177800"/>
            <a:ext cx="55626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5"/>
          <a:stretch>
            <a:fillRect/>
          </a:stretch>
        </p:blipFill>
        <p:spPr>
          <a:xfrm>
            <a:off x="3276600" y="1049775"/>
            <a:ext cx="4468586" cy="4347157"/>
          </a:xfrm>
          <a:prstGeom prst="rect">
            <a:avLst/>
          </a:prstGeom>
        </p:spPr>
      </p:pic>
    </p:spTree>
    <p:custDataLst>
      <p:tags r:id="rId1"/>
    </p:custDataLst>
  </p:cSld>
  <p:clrMapOvr>
    <a:masterClrMapping/>
  </p:clrMapOvr>
  <p:transition spd="med" advTm="10000">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0" y="1524000"/>
            <a:ext cx="3352800" cy="4572000"/>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About a quarter of all Jews who perished in the Holocaust were shot by SS mobile killing squads and police battalions following the German invasion of the Soviet Union in June 1941. </a:t>
            </a:r>
            <a:br>
              <a:rPr lang="en-US" altLang="en-US" sz="2800" dirty="0">
                <a:solidFill>
                  <a:schemeClr val="bg1"/>
                </a:solidFill>
                <a:latin typeface="Times New Roman" panose="02020603050405020304" pitchFamily="18" charset="0"/>
                <a:cs typeface="Times New Roman" panose="02020603050405020304" pitchFamily="18" charset="0"/>
              </a:rPr>
            </a:br>
            <a:br>
              <a:rPr lang="en-US" altLang="en-US" sz="2800" dirty="0">
                <a:solidFill>
                  <a:schemeClr val="bg1"/>
                </a:solidFill>
                <a:latin typeface="Times New Roman" panose="02020603050405020304" pitchFamily="18" charset="0"/>
                <a:cs typeface="Times New Roman" panose="02020603050405020304" pitchFamily="18" charset="0"/>
              </a:rPr>
            </a:br>
            <a:r>
              <a:rPr lang="en-US" altLang="en-US" sz="2800" dirty="0">
                <a:solidFill>
                  <a:schemeClr val="bg1"/>
                </a:solidFill>
                <a:latin typeface="Times New Roman" panose="02020603050405020304" pitchFamily="18" charset="0"/>
                <a:cs typeface="Times New Roman" panose="02020603050405020304" pitchFamily="18" charset="0"/>
              </a:rPr>
              <a:t>They were called:</a:t>
            </a:r>
            <a:br>
              <a:rPr lang="en-US" altLang="en-US" sz="2800" dirty="0">
                <a:solidFill>
                  <a:schemeClr val="bg1"/>
                </a:solidFill>
                <a:latin typeface="Times New Roman" panose="02020603050405020304" pitchFamily="18" charset="0"/>
                <a:cs typeface="Times New Roman" panose="02020603050405020304" pitchFamily="18" charset="0"/>
              </a:rPr>
            </a:br>
            <a:r>
              <a:rPr lang="en-US" altLang="en-US" sz="3200" dirty="0">
                <a:solidFill>
                  <a:srgbClr val="FFC000"/>
                </a:solidFill>
                <a:latin typeface="Times New Roman" panose="02020603050405020304" pitchFamily="18" charset="0"/>
                <a:cs typeface="Times New Roman" panose="02020603050405020304" pitchFamily="18" charset="0"/>
              </a:rPr>
              <a:t>Einsatzgruppen</a:t>
            </a:r>
            <a:endParaRPr lang="en-US" altLang="en-US" sz="2800" dirty="0">
              <a:solidFill>
                <a:srgbClr val="FFC000"/>
              </a:solidFill>
              <a:latin typeface="Times New Roman" panose="02020603050405020304" pitchFamily="18" charset="0"/>
              <a:cs typeface="Times New Roman" panose="02020603050405020304" pitchFamily="18" charset="0"/>
            </a:endParaRPr>
          </a:p>
        </p:txBody>
      </p:sp>
      <p:pic>
        <p:nvPicPr>
          <p:cNvPr id="4" name="Content Placeholder 3" descr="Slide1.jpg"/>
          <p:cNvPicPr>
            <a:picLocks noGrp="1" noChangeAspect="1"/>
          </p:cNvPicPr>
          <p:nvPr>
            <p:ph idx="1"/>
          </p:nvPr>
        </p:nvPicPr>
        <p:blipFill>
          <a:blip r:embed="rId4"/>
          <a:stretch>
            <a:fillRect/>
          </a:stretch>
        </p:blipFill>
        <p:spPr>
          <a:xfrm>
            <a:off x="609600" y="1352211"/>
            <a:ext cx="3932237" cy="5391150"/>
          </a:xfrm>
          <a:effectLst>
            <a:outerShdw blurRad="190500" algn="tl" rotWithShape="0">
              <a:srgbClr val="000000">
                <a:alpha val="70000"/>
              </a:srgbClr>
            </a:outerShdw>
          </a:effectLst>
        </p:spPr>
      </p:pic>
      <p:sp>
        <p:nvSpPr>
          <p:cNvPr id="7" name="TextBox 6"/>
          <p:cNvSpPr txBox="1"/>
          <p:nvPr/>
        </p:nvSpPr>
        <p:spPr>
          <a:xfrm>
            <a:off x="620486" y="890248"/>
            <a:ext cx="3962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MOBILE KILLING SQUADS</a:t>
            </a:r>
          </a:p>
        </p:txBody>
      </p:sp>
      <p:pic>
        <p:nvPicPr>
          <p:cNvPr id="47109" name="Picture 7" descr="Final Solution.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77800"/>
            <a:ext cx="55626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152400" y="4509067"/>
            <a:ext cx="9084129" cy="2538413"/>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These units carried out the mass murder of Jews, Roma, and Communist government officials. This man was </a:t>
            </a:r>
            <a:r>
              <a:rPr lang="en-US" altLang="en-US" sz="2800" dirty="0" err="1">
                <a:solidFill>
                  <a:schemeClr val="bg1"/>
                </a:solidFill>
                <a:latin typeface="Times New Roman" panose="02020603050405020304" pitchFamily="18" charset="0"/>
                <a:cs typeface="Times New Roman" panose="02020603050405020304" pitchFamily="18" charset="0"/>
              </a:rPr>
              <a:t>mur-dered</a:t>
            </a:r>
            <a:r>
              <a:rPr lang="en-US" altLang="en-US" sz="2800" dirty="0">
                <a:solidFill>
                  <a:schemeClr val="bg1"/>
                </a:solidFill>
                <a:latin typeface="Times New Roman" panose="02020603050405020304" pitchFamily="18" charset="0"/>
                <a:cs typeface="Times New Roman" panose="02020603050405020304" pitchFamily="18" charset="0"/>
              </a:rPr>
              <a:t> in the presence of mem-</a:t>
            </a:r>
            <a:r>
              <a:rPr lang="en-US" altLang="en-US" sz="2800" dirty="0" err="1">
                <a:solidFill>
                  <a:schemeClr val="bg1"/>
                </a:solidFill>
                <a:latin typeface="Times New Roman" panose="02020603050405020304" pitchFamily="18" charset="0"/>
                <a:cs typeface="Times New Roman" panose="02020603050405020304" pitchFamily="18" charset="0"/>
              </a:rPr>
              <a:t>bers</a:t>
            </a:r>
            <a:r>
              <a:rPr lang="en-US" altLang="en-US" sz="2800" dirty="0">
                <a:solidFill>
                  <a:schemeClr val="bg1"/>
                </a:solidFill>
                <a:latin typeface="Times New Roman" panose="02020603050405020304" pitchFamily="18" charset="0"/>
                <a:cs typeface="Times New Roman" panose="02020603050405020304" pitchFamily="18" charset="0"/>
              </a:rPr>
              <a:t> of the German Army, the German Labor Service, and the Hitler Youth.</a:t>
            </a:r>
          </a:p>
        </p:txBody>
      </p:sp>
      <p:sp>
        <p:nvSpPr>
          <p:cNvPr id="7" name="TextBox 6"/>
          <p:cNvSpPr txBox="1"/>
          <p:nvPr/>
        </p:nvSpPr>
        <p:spPr>
          <a:xfrm>
            <a:off x="152400" y="4506346"/>
            <a:ext cx="3962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MOBILE KILLING SQUADS</a:t>
            </a:r>
          </a:p>
        </p:txBody>
      </p:sp>
      <p:pic>
        <p:nvPicPr>
          <p:cNvPr id="48132" name="Picture 7" descr="Final Solution.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177800"/>
            <a:ext cx="55626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1502229" y="1209335"/>
            <a:ext cx="6210300" cy="3295650"/>
          </a:xfrm>
          <a:prstGeom prst="rect">
            <a:avLst/>
          </a:prstGeom>
        </p:spPr>
      </p:pic>
    </p:spTree>
    <p:custDataLst>
      <p:tags r:id="rId1"/>
    </p:custDataLst>
  </p:cSld>
  <p:clrMapOvr>
    <a:masterClrMapping/>
  </p:clrMapOvr>
  <p:transition spd="med" advTm="15000">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5486400"/>
            <a:ext cx="8915400" cy="1066800"/>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Between 1942 and 1944, trains carrying Jews from German-controlled Europe rolled into one of the six killing centers located along rail lines in occupied Poland.</a:t>
            </a:r>
          </a:p>
        </p:txBody>
      </p:sp>
      <p:pic>
        <p:nvPicPr>
          <p:cNvPr id="4" name="Content Placeholder 3" descr="Slide1.jpg"/>
          <p:cNvPicPr>
            <a:picLocks noGrp="1" noChangeAspect="1"/>
          </p:cNvPicPr>
          <p:nvPr>
            <p:ph idx="1"/>
          </p:nvPr>
        </p:nvPicPr>
        <p:blipFill>
          <a:blip r:embed="rId4"/>
          <a:stretch>
            <a:fillRect/>
          </a:stretch>
        </p:blipFill>
        <p:spPr>
          <a:xfrm>
            <a:off x="2143125" y="990600"/>
            <a:ext cx="4943475" cy="3927475"/>
          </a:xfrm>
          <a:effectLst>
            <a:outerShdw blurRad="190500" algn="tl" rotWithShape="0">
              <a:srgbClr val="000000">
                <a:alpha val="70000"/>
              </a:srgbClr>
            </a:outerShdw>
          </a:effectLst>
        </p:spPr>
      </p:pic>
      <p:sp>
        <p:nvSpPr>
          <p:cNvPr id="7" name="TextBox 6"/>
          <p:cNvSpPr txBox="1"/>
          <p:nvPr/>
        </p:nvSpPr>
        <p:spPr>
          <a:xfrm>
            <a:off x="76200" y="5003801"/>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DEPORTATIONS</a:t>
            </a:r>
          </a:p>
        </p:txBody>
      </p:sp>
      <p:pic>
        <p:nvPicPr>
          <p:cNvPr id="49157" name="Picture 7" descr="Final Solution.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77800"/>
            <a:ext cx="55626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1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152400" y="5491163"/>
            <a:ext cx="8991600" cy="1066800"/>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Commonly between 80 and 100 people were crammed into railcars of this type. Deportation trains usually carried 1,000 to 2,000 people.</a:t>
            </a:r>
          </a:p>
        </p:txBody>
      </p:sp>
      <p:sp>
        <p:nvSpPr>
          <p:cNvPr id="7" name="TextBox 6"/>
          <p:cNvSpPr txBox="1"/>
          <p:nvPr/>
        </p:nvSpPr>
        <p:spPr>
          <a:xfrm>
            <a:off x="152400" y="4876800"/>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DEPORTATIONS</a:t>
            </a:r>
          </a:p>
        </p:txBody>
      </p:sp>
      <p:pic>
        <p:nvPicPr>
          <p:cNvPr id="50181" name="Picture 7" descr="Final Solution.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177800"/>
            <a:ext cx="55626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5"/>
          <a:stretch>
            <a:fillRect/>
          </a:stretch>
        </p:blipFill>
        <p:spPr>
          <a:xfrm>
            <a:off x="2209800" y="1121229"/>
            <a:ext cx="6019800" cy="3825081"/>
          </a:xfrm>
          <a:prstGeom prst="rect">
            <a:avLst/>
          </a:prstGeom>
        </p:spPr>
      </p:pic>
    </p:spTree>
    <p:custDataLst>
      <p:tags r:id="rId1"/>
    </p:custDataLst>
  </p:cSld>
  <p:clrMapOvr>
    <a:masterClrMapping/>
  </p:clrMapOvr>
  <p:transition spd="med" advTm="11000">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a:xfrm>
            <a:off x="0" y="5597923"/>
            <a:ext cx="9144000" cy="1066800"/>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Many died during the extreme conditions of the journey, and most survivors were murdered upon arrival at the killing centers. </a:t>
            </a:r>
          </a:p>
        </p:txBody>
      </p:sp>
      <p:sp>
        <p:nvSpPr>
          <p:cNvPr id="7" name="TextBox 6"/>
          <p:cNvSpPr txBox="1"/>
          <p:nvPr/>
        </p:nvSpPr>
        <p:spPr>
          <a:xfrm>
            <a:off x="76200" y="5029199"/>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DEPORTATIONS</a:t>
            </a:r>
          </a:p>
        </p:txBody>
      </p:sp>
      <p:pic>
        <p:nvPicPr>
          <p:cNvPr id="51205" name="Picture 7" descr="Final Solution.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177800"/>
            <a:ext cx="55626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stretch>
            <a:fillRect/>
          </a:stretch>
        </p:blipFill>
        <p:spPr>
          <a:xfrm>
            <a:off x="304800" y="1097359"/>
            <a:ext cx="7848600" cy="3825081"/>
          </a:xfrm>
          <a:prstGeom prst="rect">
            <a:avLst/>
          </a:prstGeom>
        </p:spPr>
      </p:pic>
    </p:spTree>
    <p:custDataLst>
      <p:tags r:id="rId1"/>
    </p:custDataLst>
  </p:cSld>
  <p:clrMapOvr>
    <a:masterClrMapping/>
  </p:clrMapOvr>
  <p:transition spd="med" advTm="11000">
    <p:fade/>
  </p:transition>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685800" y="457200"/>
            <a:ext cx="7772400" cy="990600"/>
          </a:xfrm>
        </p:spPr>
        <p:txBody>
          <a:bodyPr/>
          <a:lstStyle/>
          <a:p>
            <a:pPr eaLnBrk="1" hangingPunct="1"/>
            <a:r>
              <a:rPr lang="en-GB" altLang="en-US"/>
              <a:t>SS Tactics: Dehumanisation</a:t>
            </a:r>
          </a:p>
        </p:txBody>
      </p:sp>
      <p:pic>
        <p:nvPicPr>
          <p:cNvPr id="4" name="Schindlers List - Liquidation of the Ghetto film edit.mp4">
            <a:hlinkClick r:id="" action="ppaction://media"/>
          </p:cNvPr>
          <p:cNvPicPr>
            <a:picLocks noRot="1" noChangeAspect="1"/>
          </p:cNvPicPr>
          <p:nvPr>
            <a:videoFile r:link="rId1"/>
          </p:nvPr>
        </p:nvPicPr>
        <p:blipFill>
          <a:blip r:embed="rId4">
            <a:extLst>
              <a:ext uri="{28A0092B-C50C-407E-A947-70E740481C1C}">
                <a14:useLocalDpi xmlns:a14="http://schemas.microsoft.com/office/drawing/2010/main" val="0"/>
              </a:ext>
            </a:extLst>
          </a:blip>
          <a:srcRect/>
          <a:stretch>
            <a:fillRect/>
          </a:stretch>
        </p:blipFill>
        <p:spPr bwMode="auto">
          <a:xfrm>
            <a:off x="1066800" y="533400"/>
            <a:ext cx="7391400"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685800" y="152400"/>
            <a:ext cx="7772400" cy="990600"/>
          </a:xfrm>
        </p:spPr>
        <p:txBody>
          <a:bodyPr/>
          <a:lstStyle/>
          <a:p>
            <a:pPr eaLnBrk="1" hangingPunct="1"/>
            <a:r>
              <a:rPr lang="en-GB" altLang="en-US" sz="3600"/>
              <a:t>Tactics: What happened to new arrivals?</a:t>
            </a:r>
          </a:p>
        </p:txBody>
      </p:sp>
      <p:sp>
        <p:nvSpPr>
          <p:cNvPr id="58371" name="AutoShape 3"/>
          <p:cNvSpPr>
            <a:spLocks noChangeArrowheads="1"/>
          </p:cNvSpPr>
          <p:nvPr/>
        </p:nvSpPr>
        <p:spPr bwMode="auto">
          <a:xfrm>
            <a:off x="3048000" y="2819400"/>
            <a:ext cx="2667000" cy="1371600"/>
          </a:xfrm>
          <a:prstGeom prst="flowChartAlternateProcess">
            <a:avLst/>
          </a:prstGeom>
          <a:solidFill>
            <a:schemeClr val="accent1"/>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sp>
        <p:nvSpPr>
          <p:cNvPr id="58372" name="Text Box 4"/>
          <p:cNvSpPr txBox="1">
            <a:spLocks noChangeArrowheads="1"/>
          </p:cNvSpPr>
          <p:nvPr/>
        </p:nvSpPr>
        <p:spPr bwMode="auto">
          <a:xfrm>
            <a:off x="3276600" y="3048000"/>
            <a:ext cx="2286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GB" altLang="en-US" sz="2800"/>
              <a:t>Deception &amp; Selection</a:t>
            </a:r>
          </a:p>
        </p:txBody>
      </p:sp>
      <p:sp>
        <p:nvSpPr>
          <p:cNvPr id="23557" name="Text Box 5"/>
          <p:cNvSpPr txBox="1">
            <a:spLocks noChangeArrowheads="1"/>
          </p:cNvSpPr>
          <p:nvPr/>
        </p:nvSpPr>
        <p:spPr bwMode="auto">
          <a:xfrm>
            <a:off x="6172200" y="1371600"/>
            <a:ext cx="26670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At Auschwitz the trains pulled into a mock up of a normal station.</a:t>
            </a:r>
          </a:p>
        </p:txBody>
      </p:sp>
      <p:sp>
        <p:nvSpPr>
          <p:cNvPr id="23558" name="Text Box 6"/>
          <p:cNvSpPr txBox="1">
            <a:spLocks noChangeArrowheads="1"/>
          </p:cNvSpPr>
          <p:nvPr/>
        </p:nvSpPr>
        <p:spPr bwMode="auto">
          <a:xfrm>
            <a:off x="6553200" y="2717800"/>
            <a:ext cx="243840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The Jews were helped off the cattle trucks by Jews who were specially selected to help the Nazis</a:t>
            </a:r>
          </a:p>
        </p:txBody>
      </p:sp>
      <p:sp>
        <p:nvSpPr>
          <p:cNvPr id="23559" name="Text Box 7"/>
          <p:cNvSpPr txBox="1">
            <a:spLocks noChangeArrowheads="1"/>
          </p:cNvSpPr>
          <p:nvPr/>
        </p:nvSpPr>
        <p:spPr bwMode="auto">
          <a:xfrm>
            <a:off x="6629400" y="4572000"/>
            <a:ext cx="259080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At some death camps the Nazis would play records of classical music to help calm down the new arrivals.</a:t>
            </a:r>
          </a:p>
        </p:txBody>
      </p:sp>
      <p:sp>
        <p:nvSpPr>
          <p:cNvPr id="23560" name="Text Box 8"/>
          <p:cNvSpPr txBox="1">
            <a:spLocks noChangeArrowheads="1"/>
          </p:cNvSpPr>
          <p:nvPr/>
        </p:nvSpPr>
        <p:spPr bwMode="auto">
          <a:xfrm>
            <a:off x="3048000" y="4953000"/>
            <a:ext cx="274320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At Auschwitz the new arrivals were calmed down by a Jewish orchestra playing classical music.</a:t>
            </a:r>
          </a:p>
        </p:txBody>
      </p:sp>
      <p:sp>
        <p:nvSpPr>
          <p:cNvPr id="23561" name="Line 9"/>
          <p:cNvSpPr>
            <a:spLocks noChangeShapeType="1"/>
          </p:cNvSpPr>
          <p:nvPr/>
        </p:nvSpPr>
        <p:spPr bwMode="auto">
          <a:xfrm flipV="1">
            <a:off x="5434013" y="1958975"/>
            <a:ext cx="685800" cy="838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3562" name="Line 10"/>
          <p:cNvSpPr>
            <a:spLocks noChangeShapeType="1"/>
          </p:cNvSpPr>
          <p:nvPr/>
        </p:nvSpPr>
        <p:spPr bwMode="auto">
          <a:xfrm>
            <a:off x="5715000" y="3505200"/>
            <a:ext cx="762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3563" name="Line 11"/>
          <p:cNvSpPr>
            <a:spLocks noChangeShapeType="1"/>
          </p:cNvSpPr>
          <p:nvPr/>
        </p:nvSpPr>
        <p:spPr bwMode="auto">
          <a:xfrm>
            <a:off x="5638800" y="4191000"/>
            <a:ext cx="83820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3564" name="Line 12"/>
          <p:cNvSpPr>
            <a:spLocks noChangeShapeType="1"/>
          </p:cNvSpPr>
          <p:nvPr/>
        </p:nvSpPr>
        <p:spPr bwMode="auto">
          <a:xfrm flipH="1">
            <a:off x="5562600" y="5638800"/>
            <a:ext cx="990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3566" name="Text Box 14"/>
          <p:cNvSpPr txBox="1">
            <a:spLocks noChangeArrowheads="1"/>
          </p:cNvSpPr>
          <p:nvPr/>
        </p:nvSpPr>
        <p:spPr bwMode="auto">
          <a:xfrm>
            <a:off x="300038" y="1219200"/>
            <a:ext cx="25146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All new arrivals went through a process known as ‘selection.’</a:t>
            </a:r>
          </a:p>
        </p:txBody>
      </p:sp>
      <p:sp>
        <p:nvSpPr>
          <p:cNvPr id="23567" name="Text Box 15"/>
          <p:cNvSpPr txBox="1">
            <a:spLocks noChangeArrowheads="1"/>
          </p:cNvSpPr>
          <p:nvPr/>
        </p:nvSpPr>
        <p:spPr bwMode="auto">
          <a:xfrm>
            <a:off x="152400" y="2514600"/>
            <a:ext cx="2514600"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Mothers, children, the old &amp; sick were sent straight to the ‘showers’ which were really the gas chambers.</a:t>
            </a:r>
          </a:p>
        </p:txBody>
      </p:sp>
      <p:sp>
        <p:nvSpPr>
          <p:cNvPr id="23568" name="Text Box 16"/>
          <p:cNvSpPr txBox="1">
            <a:spLocks noChangeArrowheads="1"/>
          </p:cNvSpPr>
          <p:nvPr/>
        </p:nvSpPr>
        <p:spPr bwMode="auto">
          <a:xfrm>
            <a:off x="128588" y="4567238"/>
            <a:ext cx="2438400"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2000"/>
              <a:t>The able bodied were sent to work camp were they were killed through a process known as ‘destruction through work.’</a:t>
            </a:r>
          </a:p>
        </p:txBody>
      </p:sp>
      <p:sp>
        <p:nvSpPr>
          <p:cNvPr id="23569" name="Line 17"/>
          <p:cNvSpPr>
            <a:spLocks noChangeShapeType="1"/>
          </p:cNvSpPr>
          <p:nvPr/>
        </p:nvSpPr>
        <p:spPr bwMode="auto">
          <a:xfrm flipH="1" flipV="1">
            <a:off x="2743200" y="1981200"/>
            <a:ext cx="381000" cy="838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3570" name="Line 18"/>
          <p:cNvSpPr>
            <a:spLocks noChangeShapeType="1"/>
          </p:cNvSpPr>
          <p:nvPr/>
        </p:nvSpPr>
        <p:spPr bwMode="auto">
          <a:xfrm flipH="1">
            <a:off x="2590800" y="350520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3571" name="Line 19"/>
          <p:cNvSpPr>
            <a:spLocks noChangeShapeType="1"/>
          </p:cNvSpPr>
          <p:nvPr/>
        </p:nvSpPr>
        <p:spPr bwMode="auto">
          <a:xfrm flipH="1">
            <a:off x="2590800" y="4267200"/>
            <a:ext cx="45720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fill="hold" nodeType="clickEffect">
                                  <p:stCondLst>
                                    <p:cond delay="0"/>
                                  </p:stCondLst>
                                  <p:childTnLst>
                                    <p:set>
                                      <p:cBhvr>
                                        <p:cTn id="6" dur="1" fill="hold">
                                          <p:stCondLst>
                                            <p:cond delay="0"/>
                                          </p:stCondLst>
                                        </p:cTn>
                                        <p:tgtEl>
                                          <p:spTgt spid="23561"/>
                                        </p:tgtEl>
                                        <p:attrNameLst>
                                          <p:attrName>style.visibility</p:attrName>
                                        </p:attrNameLst>
                                      </p:cBhvr>
                                      <p:to>
                                        <p:strVal val="visible"/>
                                      </p:to>
                                    </p:set>
                                    <p:anim calcmode="lin" valueType="num">
                                      <p:cBhvr additive="base">
                                        <p:cTn id="7" dur="500" fill="hold"/>
                                        <p:tgtEl>
                                          <p:spTgt spid="23561"/>
                                        </p:tgtEl>
                                        <p:attrNameLst>
                                          <p:attrName>ppt_x</p:attrName>
                                        </p:attrNameLst>
                                      </p:cBhvr>
                                      <p:tavLst>
                                        <p:tav tm="0">
                                          <p:val>
                                            <p:strVal val="0-#ppt_w/2"/>
                                          </p:val>
                                        </p:tav>
                                        <p:tav tm="100000">
                                          <p:val>
                                            <p:strVal val="#ppt_x"/>
                                          </p:val>
                                        </p:tav>
                                      </p:tavLst>
                                    </p:anim>
                                    <p:anim calcmode="lin" valueType="num">
                                      <p:cBhvr additive="base">
                                        <p:cTn id="8" dur="500" fill="hold"/>
                                        <p:tgtEl>
                                          <p:spTgt spid="2356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3557"/>
                                        </p:tgtEl>
                                        <p:attrNameLst>
                                          <p:attrName>style.visibility</p:attrName>
                                        </p:attrNameLst>
                                      </p:cBhvr>
                                      <p:to>
                                        <p:strVal val="visible"/>
                                      </p:to>
                                    </p:set>
                                    <p:anim calcmode="lin" valueType="num">
                                      <p:cBhvr additive="base">
                                        <p:cTn id="13" dur="500" fill="hold"/>
                                        <p:tgtEl>
                                          <p:spTgt spid="23557"/>
                                        </p:tgtEl>
                                        <p:attrNameLst>
                                          <p:attrName>ppt_x</p:attrName>
                                        </p:attrNameLst>
                                      </p:cBhvr>
                                      <p:tavLst>
                                        <p:tav tm="0">
                                          <p:val>
                                            <p:strVal val="1+#ppt_w/2"/>
                                          </p:val>
                                        </p:tav>
                                        <p:tav tm="100000">
                                          <p:val>
                                            <p:strVal val="#ppt_x"/>
                                          </p:val>
                                        </p:tav>
                                      </p:tavLst>
                                    </p:anim>
                                    <p:anim calcmode="lin" valueType="num">
                                      <p:cBhvr additive="base">
                                        <p:cTn id="14" dur="500" fill="hold"/>
                                        <p:tgtEl>
                                          <p:spTgt spid="23557"/>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23562"/>
                                        </p:tgtEl>
                                        <p:attrNameLst>
                                          <p:attrName>style.visibility</p:attrName>
                                        </p:attrNameLst>
                                      </p:cBhvr>
                                      <p:to>
                                        <p:strVal val="visible"/>
                                      </p:to>
                                    </p:set>
                                    <p:anim calcmode="lin" valueType="num">
                                      <p:cBhvr additive="base">
                                        <p:cTn id="19" dur="500" fill="hold"/>
                                        <p:tgtEl>
                                          <p:spTgt spid="23562"/>
                                        </p:tgtEl>
                                        <p:attrNameLst>
                                          <p:attrName>ppt_x</p:attrName>
                                        </p:attrNameLst>
                                      </p:cBhvr>
                                      <p:tavLst>
                                        <p:tav tm="0">
                                          <p:val>
                                            <p:strVal val="0-#ppt_w/2"/>
                                          </p:val>
                                        </p:tav>
                                        <p:tav tm="100000">
                                          <p:val>
                                            <p:strVal val="#ppt_x"/>
                                          </p:val>
                                        </p:tav>
                                      </p:tavLst>
                                    </p:anim>
                                    <p:anim calcmode="lin" valueType="num">
                                      <p:cBhvr additive="base">
                                        <p:cTn id="20" dur="500" fill="hold"/>
                                        <p:tgtEl>
                                          <p:spTgt spid="23562"/>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23558"/>
                                        </p:tgtEl>
                                        <p:attrNameLst>
                                          <p:attrName>style.visibility</p:attrName>
                                        </p:attrNameLst>
                                      </p:cBhvr>
                                      <p:to>
                                        <p:strVal val="visible"/>
                                      </p:to>
                                    </p:set>
                                    <p:anim calcmode="lin" valueType="num">
                                      <p:cBhvr additive="base">
                                        <p:cTn id="25" dur="500" fill="hold"/>
                                        <p:tgtEl>
                                          <p:spTgt spid="23558"/>
                                        </p:tgtEl>
                                        <p:attrNameLst>
                                          <p:attrName>ppt_x</p:attrName>
                                        </p:attrNameLst>
                                      </p:cBhvr>
                                      <p:tavLst>
                                        <p:tav tm="0">
                                          <p:val>
                                            <p:strVal val="1+#ppt_w/2"/>
                                          </p:val>
                                        </p:tav>
                                        <p:tav tm="100000">
                                          <p:val>
                                            <p:strVal val="#ppt_x"/>
                                          </p:val>
                                        </p:tav>
                                      </p:tavLst>
                                    </p:anim>
                                    <p:anim calcmode="lin" valueType="num">
                                      <p:cBhvr additive="base">
                                        <p:cTn id="26" dur="500" fill="hold"/>
                                        <p:tgtEl>
                                          <p:spTgt spid="23558"/>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9" fill="hold" nodeType="clickEffect">
                                  <p:stCondLst>
                                    <p:cond delay="0"/>
                                  </p:stCondLst>
                                  <p:childTnLst>
                                    <p:set>
                                      <p:cBhvr>
                                        <p:cTn id="30" dur="1" fill="hold">
                                          <p:stCondLst>
                                            <p:cond delay="0"/>
                                          </p:stCondLst>
                                        </p:cTn>
                                        <p:tgtEl>
                                          <p:spTgt spid="23563"/>
                                        </p:tgtEl>
                                        <p:attrNameLst>
                                          <p:attrName>style.visibility</p:attrName>
                                        </p:attrNameLst>
                                      </p:cBhvr>
                                      <p:to>
                                        <p:strVal val="visible"/>
                                      </p:to>
                                    </p:set>
                                    <p:anim calcmode="lin" valueType="num">
                                      <p:cBhvr additive="base">
                                        <p:cTn id="31" dur="500" fill="hold"/>
                                        <p:tgtEl>
                                          <p:spTgt spid="23563"/>
                                        </p:tgtEl>
                                        <p:attrNameLst>
                                          <p:attrName>ppt_x</p:attrName>
                                        </p:attrNameLst>
                                      </p:cBhvr>
                                      <p:tavLst>
                                        <p:tav tm="0">
                                          <p:val>
                                            <p:strVal val="0-#ppt_w/2"/>
                                          </p:val>
                                        </p:tav>
                                        <p:tav tm="100000">
                                          <p:val>
                                            <p:strVal val="#ppt_x"/>
                                          </p:val>
                                        </p:tav>
                                      </p:tavLst>
                                    </p:anim>
                                    <p:anim calcmode="lin" valueType="num">
                                      <p:cBhvr additive="base">
                                        <p:cTn id="32" dur="500" fill="hold"/>
                                        <p:tgtEl>
                                          <p:spTgt spid="23563"/>
                                        </p:tgtEl>
                                        <p:attrNameLst>
                                          <p:attrName>ppt_y</p:attrName>
                                        </p:attrNameLst>
                                      </p:cBhvr>
                                      <p:tavLst>
                                        <p:tav tm="0">
                                          <p:val>
                                            <p:strVal val="0-#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3559"/>
                                        </p:tgtEl>
                                        <p:attrNameLst>
                                          <p:attrName>style.visibility</p:attrName>
                                        </p:attrNameLst>
                                      </p:cBhvr>
                                      <p:to>
                                        <p:strVal val="visible"/>
                                      </p:to>
                                    </p:set>
                                    <p:anim calcmode="lin" valueType="num">
                                      <p:cBhvr additive="base">
                                        <p:cTn id="37" dur="500" fill="hold"/>
                                        <p:tgtEl>
                                          <p:spTgt spid="23559"/>
                                        </p:tgtEl>
                                        <p:attrNameLst>
                                          <p:attrName>ppt_x</p:attrName>
                                        </p:attrNameLst>
                                      </p:cBhvr>
                                      <p:tavLst>
                                        <p:tav tm="0">
                                          <p:val>
                                            <p:strVal val="#ppt_x"/>
                                          </p:val>
                                        </p:tav>
                                        <p:tav tm="100000">
                                          <p:val>
                                            <p:strVal val="#ppt_x"/>
                                          </p:val>
                                        </p:tav>
                                      </p:tavLst>
                                    </p:anim>
                                    <p:anim calcmode="lin" valueType="num">
                                      <p:cBhvr additive="base">
                                        <p:cTn id="38" dur="500" fill="hold"/>
                                        <p:tgtEl>
                                          <p:spTgt spid="23559"/>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2" fill="hold" nodeType="clickEffect">
                                  <p:stCondLst>
                                    <p:cond delay="0"/>
                                  </p:stCondLst>
                                  <p:childTnLst>
                                    <p:set>
                                      <p:cBhvr>
                                        <p:cTn id="42" dur="1" fill="hold">
                                          <p:stCondLst>
                                            <p:cond delay="0"/>
                                          </p:stCondLst>
                                        </p:cTn>
                                        <p:tgtEl>
                                          <p:spTgt spid="23564"/>
                                        </p:tgtEl>
                                        <p:attrNameLst>
                                          <p:attrName>style.visibility</p:attrName>
                                        </p:attrNameLst>
                                      </p:cBhvr>
                                      <p:to>
                                        <p:strVal val="visible"/>
                                      </p:to>
                                    </p:set>
                                    <p:anim calcmode="lin" valueType="num">
                                      <p:cBhvr additive="base">
                                        <p:cTn id="43" dur="500" fill="hold"/>
                                        <p:tgtEl>
                                          <p:spTgt spid="23564"/>
                                        </p:tgtEl>
                                        <p:attrNameLst>
                                          <p:attrName>ppt_x</p:attrName>
                                        </p:attrNameLst>
                                      </p:cBhvr>
                                      <p:tavLst>
                                        <p:tav tm="0">
                                          <p:val>
                                            <p:strVal val="1+#ppt_w/2"/>
                                          </p:val>
                                        </p:tav>
                                        <p:tav tm="100000">
                                          <p:val>
                                            <p:strVal val="#ppt_x"/>
                                          </p:val>
                                        </p:tav>
                                      </p:tavLst>
                                    </p:anim>
                                    <p:anim calcmode="lin" valueType="num">
                                      <p:cBhvr additive="base">
                                        <p:cTn id="44" dur="500" fill="hold"/>
                                        <p:tgtEl>
                                          <p:spTgt spid="23564"/>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3560"/>
                                        </p:tgtEl>
                                        <p:attrNameLst>
                                          <p:attrName>style.visibility</p:attrName>
                                        </p:attrNameLst>
                                      </p:cBhvr>
                                      <p:to>
                                        <p:strVal val="visible"/>
                                      </p:to>
                                    </p:set>
                                    <p:anim calcmode="lin" valueType="num">
                                      <p:cBhvr additive="base">
                                        <p:cTn id="49" dur="500" fill="hold"/>
                                        <p:tgtEl>
                                          <p:spTgt spid="23560"/>
                                        </p:tgtEl>
                                        <p:attrNameLst>
                                          <p:attrName>ppt_x</p:attrName>
                                        </p:attrNameLst>
                                      </p:cBhvr>
                                      <p:tavLst>
                                        <p:tav tm="0">
                                          <p:val>
                                            <p:strVal val="#ppt_x"/>
                                          </p:val>
                                        </p:tav>
                                        <p:tav tm="100000">
                                          <p:val>
                                            <p:strVal val="#ppt_x"/>
                                          </p:val>
                                        </p:tav>
                                      </p:tavLst>
                                    </p:anim>
                                    <p:anim calcmode="lin" valueType="num">
                                      <p:cBhvr additive="base">
                                        <p:cTn id="50" dur="500" fill="hold"/>
                                        <p:tgtEl>
                                          <p:spTgt spid="23560"/>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3" fill="hold" nodeType="clickEffect">
                                  <p:stCondLst>
                                    <p:cond delay="0"/>
                                  </p:stCondLst>
                                  <p:childTnLst>
                                    <p:set>
                                      <p:cBhvr>
                                        <p:cTn id="54" dur="1" fill="hold">
                                          <p:stCondLst>
                                            <p:cond delay="0"/>
                                          </p:stCondLst>
                                        </p:cTn>
                                        <p:tgtEl>
                                          <p:spTgt spid="23571"/>
                                        </p:tgtEl>
                                        <p:attrNameLst>
                                          <p:attrName>style.visibility</p:attrName>
                                        </p:attrNameLst>
                                      </p:cBhvr>
                                      <p:to>
                                        <p:strVal val="visible"/>
                                      </p:to>
                                    </p:set>
                                    <p:anim calcmode="lin" valueType="num">
                                      <p:cBhvr additive="base">
                                        <p:cTn id="55" dur="500" fill="hold"/>
                                        <p:tgtEl>
                                          <p:spTgt spid="23571"/>
                                        </p:tgtEl>
                                        <p:attrNameLst>
                                          <p:attrName>ppt_x</p:attrName>
                                        </p:attrNameLst>
                                      </p:cBhvr>
                                      <p:tavLst>
                                        <p:tav tm="0">
                                          <p:val>
                                            <p:strVal val="1+#ppt_w/2"/>
                                          </p:val>
                                        </p:tav>
                                        <p:tav tm="100000">
                                          <p:val>
                                            <p:strVal val="#ppt_x"/>
                                          </p:val>
                                        </p:tav>
                                      </p:tavLst>
                                    </p:anim>
                                    <p:anim calcmode="lin" valueType="num">
                                      <p:cBhvr additive="base">
                                        <p:cTn id="56" dur="500" fill="hold"/>
                                        <p:tgtEl>
                                          <p:spTgt spid="23571"/>
                                        </p:tgtEl>
                                        <p:attrNameLst>
                                          <p:attrName>ppt_y</p:attrName>
                                        </p:attrNameLst>
                                      </p:cBhvr>
                                      <p:tavLst>
                                        <p:tav tm="0">
                                          <p:val>
                                            <p:strVal val="0-#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3568"/>
                                        </p:tgtEl>
                                        <p:attrNameLst>
                                          <p:attrName>style.visibility</p:attrName>
                                        </p:attrNameLst>
                                      </p:cBhvr>
                                      <p:to>
                                        <p:strVal val="visible"/>
                                      </p:to>
                                    </p:set>
                                    <p:anim calcmode="lin" valueType="num">
                                      <p:cBhvr additive="base">
                                        <p:cTn id="61" dur="500" fill="hold"/>
                                        <p:tgtEl>
                                          <p:spTgt spid="23568"/>
                                        </p:tgtEl>
                                        <p:attrNameLst>
                                          <p:attrName>ppt_x</p:attrName>
                                        </p:attrNameLst>
                                      </p:cBhvr>
                                      <p:tavLst>
                                        <p:tav tm="0">
                                          <p:val>
                                            <p:strVal val="0-#ppt_w/2"/>
                                          </p:val>
                                        </p:tav>
                                        <p:tav tm="100000">
                                          <p:val>
                                            <p:strVal val="#ppt_x"/>
                                          </p:val>
                                        </p:tav>
                                      </p:tavLst>
                                    </p:anim>
                                    <p:anim calcmode="lin" valueType="num">
                                      <p:cBhvr additive="base">
                                        <p:cTn id="62" dur="500" fill="hold"/>
                                        <p:tgtEl>
                                          <p:spTgt spid="23568"/>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2" fill="hold" nodeType="clickEffect">
                                  <p:stCondLst>
                                    <p:cond delay="0"/>
                                  </p:stCondLst>
                                  <p:childTnLst>
                                    <p:set>
                                      <p:cBhvr>
                                        <p:cTn id="66" dur="1" fill="hold">
                                          <p:stCondLst>
                                            <p:cond delay="0"/>
                                          </p:stCondLst>
                                        </p:cTn>
                                        <p:tgtEl>
                                          <p:spTgt spid="23570"/>
                                        </p:tgtEl>
                                        <p:attrNameLst>
                                          <p:attrName>style.visibility</p:attrName>
                                        </p:attrNameLst>
                                      </p:cBhvr>
                                      <p:to>
                                        <p:strVal val="visible"/>
                                      </p:to>
                                    </p:set>
                                    <p:anim calcmode="lin" valueType="num">
                                      <p:cBhvr additive="base">
                                        <p:cTn id="67" dur="500" fill="hold"/>
                                        <p:tgtEl>
                                          <p:spTgt spid="23570"/>
                                        </p:tgtEl>
                                        <p:attrNameLst>
                                          <p:attrName>ppt_x</p:attrName>
                                        </p:attrNameLst>
                                      </p:cBhvr>
                                      <p:tavLst>
                                        <p:tav tm="0">
                                          <p:val>
                                            <p:strVal val="1+#ppt_w/2"/>
                                          </p:val>
                                        </p:tav>
                                        <p:tav tm="100000">
                                          <p:val>
                                            <p:strVal val="#ppt_x"/>
                                          </p:val>
                                        </p:tav>
                                      </p:tavLst>
                                    </p:anim>
                                    <p:anim calcmode="lin" valueType="num">
                                      <p:cBhvr additive="base">
                                        <p:cTn id="68" dur="500" fill="hold"/>
                                        <p:tgtEl>
                                          <p:spTgt spid="23570"/>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23567"/>
                                        </p:tgtEl>
                                        <p:attrNameLst>
                                          <p:attrName>style.visibility</p:attrName>
                                        </p:attrNameLst>
                                      </p:cBhvr>
                                      <p:to>
                                        <p:strVal val="visible"/>
                                      </p:to>
                                    </p:set>
                                    <p:anim calcmode="lin" valueType="num">
                                      <p:cBhvr additive="base">
                                        <p:cTn id="73" dur="500" fill="hold"/>
                                        <p:tgtEl>
                                          <p:spTgt spid="23567"/>
                                        </p:tgtEl>
                                        <p:attrNameLst>
                                          <p:attrName>ppt_x</p:attrName>
                                        </p:attrNameLst>
                                      </p:cBhvr>
                                      <p:tavLst>
                                        <p:tav tm="0">
                                          <p:val>
                                            <p:strVal val="0-#ppt_w/2"/>
                                          </p:val>
                                        </p:tav>
                                        <p:tav tm="100000">
                                          <p:val>
                                            <p:strVal val="#ppt_x"/>
                                          </p:val>
                                        </p:tav>
                                      </p:tavLst>
                                    </p:anim>
                                    <p:anim calcmode="lin" valueType="num">
                                      <p:cBhvr additive="base">
                                        <p:cTn id="74" dur="500" fill="hold"/>
                                        <p:tgtEl>
                                          <p:spTgt spid="23567"/>
                                        </p:tgtEl>
                                        <p:attrNameLst>
                                          <p:attrName>ppt_y</p:attrName>
                                        </p:attrNameLst>
                                      </p:cBhvr>
                                      <p:tavLst>
                                        <p:tav tm="0">
                                          <p:val>
                                            <p:strVal val="#ppt_y"/>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6" fill="hold" nodeType="clickEffect">
                                  <p:stCondLst>
                                    <p:cond delay="0"/>
                                  </p:stCondLst>
                                  <p:childTnLst>
                                    <p:set>
                                      <p:cBhvr>
                                        <p:cTn id="78" dur="1" fill="hold">
                                          <p:stCondLst>
                                            <p:cond delay="0"/>
                                          </p:stCondLst>
                                        </p:cTn>
                                        <p:tgtEl>
                                          <p:spTgt spid="23569"/>
                                        </p:tgtEl>
                                        <p:attrNameLst>
                                          <p:attrName>style.visibility</p:attrName>
                                        </p:attrNameLst>
                                      </p:cBhvr>
                                      <p:to>
                                        <p:strVal val="visible"/>
                                      </p:to>
                                    </p:set>
                                    <p:anim calcmode="lin" valueType="num">
                                      <p:cBhvr additive="base">
                                        <p:cTn id="79" dur="500" fill="hold"/>
                                        <p:tgtEl>
                                          <p:spTgt spid="23569"/>
                                        </p:tgtEl>
                                        <p:attrNameLst>
                                          <p:attrName>ppt_x</p:attrName>
                                        </p:attrNameLst>
                                      </p:cBhvr>
                                      <p:tavLst>
                                        <p:tav tm="0">
                                          <p:val>
                                            <p:strVal val="1+#ppt_w/2"/>
                                          </p:val>
                                        </p:tav>
                                        <p:tav tm="100000">
                                          <p:val>
                                            <p:strVal val="#ppt_x"/>
                                          </p:val>
                                        </p:tav>
                                      </p:tavLst>
                                    </p:anim>
                                    <p:anim calcmode="lin" valueType="num">
                                      <p:cBhvr additive="base">
                                        <p:cTn id="80" dur="500" fill="hold"/>
                                        <p:tgtEl>
                                          <p:spTgt spid="23569"/>
                                        </p:tgtEl>
                                        <p:attrNameLst>
                                          <p:attrName>ppt_y</p:attrName>
                                        </p:attrNameLst>
                                      </p:cBhvr>
                                      <p:tavLst>
                                        <p:tav tm="0">
                                          <p:val>
                                            <p:strVal val="1+#ppt_h/2"/>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23566"/>
                                        </p:tgtEl>
                                        <p:attrNameLst>
                                          <p:attrName>style.visibility</p:attrName>
                                        </p:attrNameLst>
                                      </p:cBhvr>
                                      <p:to>
                                        <p:strVal val="visible"/>
                                      </p:to>
                                    </p:set>
                                    <p:anim calcmode="lin" valueType="num">
                                      <p:cBhvr additive="base">
                                        <p:cTn id="85" dur="500" fill="hold"/>
                                        <p:tgtEl>
                                          <p:spTgt spid="23566"/>
                                        </p:tgtEl>
                                        <p:attrNameLst>
                                          <p:attrName>ppt_x</p:attrName>
                                        </p:attrNameLst>
                                      </p:cBhvr>
                                      <p:tavLst>
                                        <p:tav tm="0">
                                          <p:val>
                                            <p:strVal val="0-#ppt_w/2"/>
                                          </p:val>
                                        </p:tav>
                                        <p:tav tm="100000">
                                          <p:val>
                                            <p:strVal val="#ppt_x"/>
                                          </p:val>
                                        </p:tav>
                                      </p:tavLst>
                                    </p:anim>
                                    <p:anim calcmode="lin" valueType="num">
                                      <p:cBhvr additive="base">
                                        <p:cTn id="86" dur="500" fill="hold"/>
                                        <p:tgtEl>
                                          <p:spTgt spid="235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autoUpdateAnimBg="0"/>
      <p:bldP spid="23558" grpId="0" autoUpdateAnimBg="0"/>
      <p:bldP spid="23559" grpId="0" autoUpdateAnimBg="0"/>
      <p:bldP spid="23560" grpId="0" autoUpdateAnimBg="0"/>
      <p:bldP spid="23566" grpId="0" autoUpdateAnimBg="0"/>
      <p:bldP spid="23567" grpId="0" autoUpdateAnimBg="0"/>
      <p:bldP spid="23568"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5567363"/>
            <a:ext cx="9067800" cy="1066800"/>
          </a:xfrm>
        </p:spPr>
        <p:txBody>
          <a:bodyPr/>
          <a:lstStyle/>
          <a:p>
            <a:pPr algn="l" eaLnBrk="1" hangingPunct="1"/>
            <a:r>
              <a:rPr lang="en-US" altLang="en-US" sz="2400" dirty="0">
                <a:solidFill>
                  <a:schemeClr val="bg1"/>
                </a:solidFill>
                <a:latin typeface="Times New Roman" panose="02020603050405020304" pitchFamily="18" charset="0"/>
                <a:cs typeface="Times New Roman" panose="02020603050405020304" pitchFamily="18" charset="0"/>
              </a:rPr>
              <a:t>Jews from Hungarian-occupied Czechoslovakia (present-day Ukraine) are taken off the trains and assembled at the largest of the killing centers, Auschwitz-Birkenau.</a:t>
            </a:r>
          </a:p>
        </p:txBody>
      </p:sp>
      <p:pic>
        <p:nvPicPr>
          <p:cNvPr id="4" name="Content Placeholder 3" descr="Slide1.jpg"/>
          <p:cNvPicPr>
            <a:picLocks noGrp="1" noChangeAspect="1"/>
          </p:cNvPicPr>
          <p:nvPr>
            <p:ph idx="1"/>
          </p:nvPr>
        </p:nvPicPr>
        <p:blipFill>
          <a:blip r:embed="rId4"/>
          <a:stretch>
            <a:fillRect/>
          </a:stretch>
        </p:blipFill>
        <p:spPr>
          <a:xfrm>
            <a:off x="1600200" y="1066800"/>
            <a:ext cx="5895975" cy="3886200"/>
          </a:xfrm>
          <a:effectLst>
            <a:outerShdw blurRad="190500" algn="tl" rotWithShape="0">
              <a:srgbClr val="000000">
                <a:alpha val="70000"/>
              </a:srgbClr>
            </a:outerShdw>
          </a:effectLst>
        </p:spPr>
      </p:pic>
      <p:sp>
        <p:nvSpPr>
          <p:cNvPr id="7" name="TextBox 6"/>
          <p:cNvSpPr txBox="1"/>
          <p:nvPr/>
        </p:nvSpPr>
        <p:spPr>
          <a:xfrm>
            <a:off x="76200" y="5029200"/>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CONCENTRATION CAMP UNIVERSE</a:t>
            </a:r>
          </a:p>
        </p:txBody>
      </p:sp>
      <p:pic>
        <p:nvPicPr>
          <p:cNvPr id="59397" name="Picture 7" descr="Final Solution.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77800"/>
            <a:ext cx="55626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152400" y="5588455"/>
            <a:ext cx="8991600" cy="1066800"/>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The overwhelming majority of Jews who entered the Nazi killing centers were murdered in gas chambers—usually within hours of arrival—and their bodies cremated.</a:t>
            </a:r>
          </a:p>
        </p:txBody>
      </p:sp>
      <p:pic>
        <p:nvPicPr>
          <p:cNvPr id="4" name="Content Placeholder 3" descr="Slide1.jpg"/>
          <p:cNvPicPr>
            <a:picLocks noGrp="1" noChangeAspect="1"/>
          </p:cNvPicPr>
          <p:nvPr>
            <p:ph idx="1"/>
          </p:nvPr>
        </p:nvPicPr>
        <p:blipFill>
          <a:blip r:embed="rId4"/>
          <a:stretch>
            <a:fillRect/>
          </a:stretch>
        </p:blipFill>
        <p:spPr>
          <a:xfrm>
            <a:off x="1600200" y="1066800"/>
            <a:ext cx="5895975" cy="3886200"/>
          </a:xfrm>
          <a:effectLst>
            <a:outerShdw blurRad="190500" algn="tl" rotWithShape="0">
              <a:srgbClr val="000000">
                <a:alpha val="70000"/>
              </a:srgbClr>
            </a:outerShdw>
          </a:effectLst>
        </p:spPr>
      </p:pic>
      <p:sp>
        <p:nvSpPr>
          <p:cNvPr id="7" name="TextBox 6"/>
          <p:cNvSpPr txBox="1"/>
          <p:nvPr/>
        </p:nvSpPr>
        <p:spPr>
          <a:xfrm>
            <a:off x="76200" y="5050292"/>
            <a:ext cx="70104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CONCENTRATION CAMP UNIVERSE</a:t>
            </a:r>
          </a:p>
        </p:txBody>
      </p:sp>
      <p:pic>
        <p:nvPicPr>
          <p:cNvPr id="60421" name="Picture 7" descr="Final Solution.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77800"/>
            <a:ext cx="55626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0000">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chindler's List Immolation Scene HD.mp4">
            <a:hlinkClick r:id="" action="ppaction://media"/>
          </p:cNvPr>
          <p:cNvPicPr>
            <a:picLocks noRot="1" noChangeAspect="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685800" y="457200"/>
            <a:ext cx="7543800" cy="565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886" y="381000"/>
            <a:ext cx="9082663" cy="5867400"/>
          </a:xfrm>
          <a:prstGeom prst="rect">
            <a:avLst/>
          </a:prstGeom>
        </p:spPr>
      </p:pic>
    </p:spTree>
    <p:extLst>
      <p:ext uri="{BB962C8B-B14F-4D97-AF65-F5344CB8AC3E}">
        <p14:creationId xmlns:p14="http://schemas.microsoft.com/office/powerpoint/2010/main" val="155651327"/>
      </p:ext>
    </p:extLst>
  </p:cSld>
  <p:clrMapOvr>
    <a:masterClrMapping/>
  </p:clrMapOvr>
  <p:transition spd="med">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0857" y="1752600"/>
            <a:ext cx="3581400" cy="3962400"/>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The German authorities </a:t>
            </a:r>
            <a:r>
              <a:rPr lang="en-US" altLang="en-US" sz="2800" dirty="0" err="1">
                <a:solidFill>
                  <a:schemeClr val="bg1"/>
                </a:solidFill>
                <a:latin typeface="Times New Roman" panose="02020603050405020304" pitchFamily="18" charset="0"/>
                <a:cs typeface="Times New Roman" panose="02020603050405020304" pitchFamily="18" charset="0"/>
              </a:rPr>
              <a:t>confis-cated</a:t>
            </a:r>
            <a:r>
              <a:rPr lang="en-US" altLang="en-US" sz="2800" dirty="0">
                <a:solidFill>
                  <a:schemeClr val="bg1"/>
                </a:solidFill>
                <a:latin typeface="Times New Roman" panose="02020603050405020304" pitchFamily="18" charset="0"/>
                <a:cs typeface="Times New Roman" panose="02020603050405020304" pitchFamily="18" charset="0"/>
              </a:rPr>
              <a:t> all the personal belongings of the Jews, including their clothing, and collected them for use or sale. Soviet troops dis-covered tens of thousands of shoes when they liberated the </a:t>
            </a:r>
            <a:r>
              <a:rPr lang="en-US" altLang="en-US" sz="2800" dirty="0" err="1">
                <a:solidFill>
                  <a:schemeClr val="bg1"/>
                </a:solidFill>
                <a:latin typeface="Times New Roman" panose="02020603050405020304" pitchFamily="18" charset="0"/>
                <a:cs typeface="Times New Roman" panose="02020603050405020304" pitchFamily="18" charset="0"/>
              </a:rPr>
              <a:t>Majdanek</a:t>
            </a:r>
            <a:r>
              <a:rPr lang="en-US" altLang="en-US" sz="2800" dirty="0">
                <a:solidFill>
                  <a:schemeClr val="bg1"/>
                </a:solidFill>
                <a:latin typeface="Times New Roman" panose="02020603050405020304" pitchFamily="18" charset="0"/>
                <a:cs typeface="Times New Roman" panose="02020603050405020304" pitchFamily="18" charset="0"/>
              </a:rPr>
              <a:t> concentration camp in Poland in July 1944. </a:t>
            </a:r>
          </a:p>
        </p:txBody>
      </p:sp>
      <p:pic>
        <p:nvPicPr>
          <p:cNvPr id="4" name="Content Placeholder 3" descr="Slide1.jpg"/>
          <p:cNvPicPr>
            <a:picLocks noGrp="1" noChangeAspect="1"/>
          </p:cNvPicPr>
          <p:nvPr>
            <p:ph idx="1"/>
          </p:nvPr>
        </p:nvPicPr>
        <p:blipFill>
          <a:blip r:embed="rId4"/>
          <a:stretch>
            <a:fillRect/>
          </a:stretch>
        </p:blipFill>
        <p:spPr>
          <a:xfrm>
            <a:off x="304800" y="1600200"/>
            <a:ext cx="3779837" cy="4730750"/>
          </a:xfrm>
          <a:effectLst>
            <a:outerShdw blurRad="190500" algn="tl" rotWithShape="0">
              <a:srgbClr val="000000">
                <a:alpha val="70000"/>
              </a:srgbClr>
            </a:outerShdw>
          </a:effectLst>
        </p:spPr>
      </p:pic>
      <p:sp>
        <p:nvSpPr>
          <p:cNvPr id="7" name="TextBox 6"/>
          <p:cNvSpPr txBox="1"/>
          <p:nvPr/>
        </p:nvSpPr>
        <p:spPr>
          <a:xfrm>
            <a:off x="32657" y="994342"/>
            <a:ext cx="46482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CONCENTRATION CAMP UNIVERSE</a:t>
            </a:r>
          </a:p>
        </p:txBody>
      </p:sp>
      <p:pic>
        <p:nvPicPr>
          <p:cNvPr id="62469" name="Picture 7" descr="Final Solution.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77800"/>
            <a:ext cx="55626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2500" y="1447800"/>
            <a:ext cx="3657600" cy="4648200"/>
          </a:xfrm>
        </p:spPr>
        <p:txBody>
          <a:bodyPr/>
          <a:lstStyle/>
          <a:p>
            <a:pPr algn="l" eaLnBrk="1" hangingPunct="1"/>
            <a:r>
              <a:rPr lang="en-US" altLang="en-US" sz="2400" dirty="0">
                <a:solidFill>
                  <a:schemeClr val="bg1"/>
                </a:solidFill>
                <a:latin typeface="Times New Roman" panose="02020603050405020304" pitchFamily="18" charset="0"/>
                <a:cs typeface="Times New Roman" panose="02020603050405020304" pitchFamily="18" charset="0"/>
              </a:rPr>
              <a:t>This photo taken from the window of a private home shows prisoners being marched from one concentration camp to another. In response to the </a:t>
            </a:r>
            <a:r>
              <a:rPr lang="en-US" altLang="en-US" sz="2400" dirty="0" err="1">
                <a:solidFill>
                  <a:schemeClr val="bg1"/>
                </a:solidFill>
                <a:latin typeface="Times New Roman" panose="02020603050405020304" pitchFamily="18" charset="0"/>
                <a:cs typeface="Times New Roman" panose="02020603050405020304" pitchFamily="18" charset="0"/>
              </a:rPr>
              <a:t>deteri</a:t>
            </a:r>
            <a:r>
              <a:rPr lang="en-US" altLang="en-US" sz="2400" dirty="0">
                <a:solidFill>
                  <a:schemeClr val="bg1"/>
                </a:solidFill>
                <a:latin typeface="Times New Roman" panose="02020603050405020304" pitchFamily="18" charset="0"/>
                <a:cs typeface="Times New Roman" panose="02020603050405020304" pitchFamily="18" charset="0"/>
              </a:rPr>
              <a:t>-orating military situation in late 1944, German authorities ordered the evacuation of concentration camp prisoners away from advancing Allied troops to the interior of Germany. </a:t>
            </a:r>
          </a:p>
        </p:txBody>
      </p:sp>
      <p:pic>
        <p:nvPicPr>
          <p:cNvPr id="4" name="Content Placeholder 3" descr="Slide1.jpg"/>
          <p:cNvPicPr>
            <a:picLocks noGrp="1" noChangeAspect="1"/>
          </p:cNvPicPr>
          <p:nvPr>
            <p:ph idx="1"/>
          </p:nvPr>
        </p:nvPicPr>
        <p:blipFill>
          <a:blip r:embed="rId4"/>
          <a:stretch>
            <a:fillRect/>
          </a:stretch>
        </p:blipFill>
        <p:spPr>
          <a:xfrm>
            <a:off x="381000" y="1447800"/>
            <a:ext cx="3886200" cy="4806950"/>
          </a:xfrm>
          <a:effectLst>
            <a:outerShdw blurRad="190500" algn="tl" rotWithShape="0">
              <a:srgbClr val="000000">
                <a:alpha val="70000"/>
              </a:srgbClr>
            </a:outerShdw>
          </a:effectLst>
        </p:spPr>
      </p:pic>
      <p:sp>
        <p:nvSpPr>
          <p:cNvPr id="7" name="TextBox 6"/>
          <p:cNvSpPr txBox="1"/>
          <p:nvPr/>
        </p:nvSpPr>
        <p:spPr>
          <a:xfrm>
            <a:off x="5372100" y="499041"/>
            <a:ext cx="25146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DEATH MARCHES</a:t>
            </a:r>
          </a:p>
        </p:txBody>
      </p:sp>
      <p:pic>
        <p:nvPicPr>
          <p:cNvPr id="69637" name="Picture 7" descr="Last_Chapter.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14300"/>
            <a:ext cx="3276600"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a:xfrm>
            <a:off x="4572000" y="1600200"/>
            <a:ext cx="3810000" cy="5029200"/>
          </a:xfrm>
        </p:spPr>
        <p:txBody>
          <a:bodyPr/>
          <a:lstStyle/>
          <a:p>
            <a:pPr algn="l" eaLnBrk="1" hangingPunct="1"/>
            <a:r>
              <a:rPr lang="en-US" altLang="en-US" sz="2800" dirty="0">
                <a:solidFill>
                  <a:schemeClr val="bg1"/>
                </a:solidFill>
                <a:latin typeface="Times New Roman" panose="02020603050405020304" pitchFamily="18" charset="0"/>
                <a:cs typeface="Times New Roman" panose="02020603050405020304" pitchFamily="18" charset="0"/>
              </a:rPr>
              <a:t>Evacuated by train, ship, or on foot, prisoners suffered from malnutrition, exhaustion, harsh weather, and mistreatment. SS guards followed strict orders to shoot prisoners who could no longer walk or travel.</a:t>
            </a:r>
          </a:p>
        </p:txBody>
      </p:sp>
      <p:pic>
        <p:nvPicPr>
          <p:cNvPr id="4" name="Content Placeholder 3" descr="Slide1.jpg"/>
          <p:cNvPicPr>
            <a:picLocks noGrp="1" noChangeAspect="1"/>
          </p:cNvPicPr>
          <p:nvPr>
            <p:ph idx="1"/>
          </p:nvPr>
        </p:nvPicPr>
        <p:blipFill>
          <a:blip r:embed="rId4"/>
          <a:stretch>
            <a:fillRect/>
          </a:stretch>
        </p:blipFill>
        <p:spPr>
          <a:xfrm>
            <a:off x="381000" y="1447800"/>
            <a:ext cx="3886200" cy="4806950"/>
          </a:xfrm>
          <a:effectLst>
            <a:outerShdw blurRad="190500" algn="tl" rotWithShape="0">
              <a:srgbClr val="000000">
                <a:alpha val="70000"/>
              </a:srgbClr>
            </a:outerShdw>
          </a:effectLst>
        </p:spPr>
      </p:pic>
      <p:sp>
        <p:nvSpPr>
          <p:cNvPr id="7" name="TextBox 6"/>
          <p:cNvSpPr txBox="1"/>
          <p:nvPr/>
        </p:nvSpPr>
        <p:spPr>
          <a:xfrm>
            <a:off x="4419600" y="1371600"/>
            <a:ext cx="2514600" cy="461963"/>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6">
                    <a:lumMod val="75000"/>
                  </a:schemeClr>
                </a:solidFill>
                <a:latin typeface="Arial Narrow" pitchFamily="34" charset="0"/>
              </a:rPr>
              <a:t>DEATH MARCHES</a:t>
            </a:r>
          </a:p>
        </p:txBody>
      </p:sp>
      <p:pic>
        <p:nvPicPr>
          <p:cNvPr id="70661" name="Picture 7" descr="Last_Chapter.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14300"/>
            <a:ext cx="3276600"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5000">
    <p:fade/>
  </p:transition>
</p:sld>
</file>

<file path=ppt/tags/tag1.xml><?xml version="1.0" encoding="utf-8"?>
<p:tagLst xmlns:a="http://schemas.openxmlformats.org/drawingml/2006/main" xmlns:r="http://schemas.openxmlformats.org/officeDocument/2006/relationships" xmlns:p="http://schemas.openxmlformats.org/presentationml/2006/main">
  <p:tag name="TIMING" val="|0.4"/>
</p:tagLst>
</file>

<file path=ppt/tags/tag2.xml><?xml version="1.0" encoding="utf-8"?>
<p:tagLst xmlns:a="http://schemas.openxmlformats.org/drawingml/2006/main" xmlns:r="http://schemas.openxmlformats.org/officeDocument/2006/relationships" xmlns:p="http://schemas.openxmlformats.org/presentationml/2006/main">
  <p:tag name="TIMING" val="|0|2.6"/>
</p:tagLst>
</file>

<file path=ppt/tags/tag3.xml><?xml version="1.0" encoding="utf-8"?>
<p:tagLst xmlns:a="http://schemas.openxmlformats.org/drawingml/2006/main" xmlns:r="http://schemas.openxmlformats.org/officeDocument/2006/relationships" xmlns:p="http://schemas.openxmlformats.org/presentationml/2006/main">
  <p:tag name="TIMING" val="|0|2.6"/>
</p:tagLst>
</file>

<file path=ppt/tags/tag4.xml><?xml version="1.0" encoding="utf-8"?>
<p:tagLst xmlns:a="http://schemas.openxmlformats.org/drawingml/2006/main" xmlns:r="http://schemas.openxmlformats.org/officeDocument/2006/relationships" xmlns:p="http://schemas.openxmlformats.org/presentationml/2006/main">
  <p:tag name="TIMING" val="|0|2.6"/>
</p:tagLst>
</file>

<file path=ppt/tags/tag5.xml><?xml version="1.0" encoding="utf-8"?>
<p:tagLst xmlns:a="http://schemas.openxmlformats.org/drawingml/2006/main" xmlns:r="http://schemas.openxmlformats.org/officeDocument/2006/relationships" xmlns:p="http://schemas.openxmlformats.org/presentationml/2006/main">
  <p:tag name="TIMING" val="|0|2.6"/>
</p:tagLst>
</file>

<file path=ppt/tags/tag6.xml><?xml version="1.0" encoding="utf-8"?>
<p:tagLst xmlns:a="http://schemas.openxmlformats.org/drawingml/2006/main" xmlns:r="http://schemas.openxmlformats.org/officeDocument/2006/relationships" xmlns:p="http://schemas.openxmlformats.org/presentationml/2006/main">
  <p:tag name="TIMING" val="|0|2.6"/>
</p:tagLst>
</file>

<file path=ppt/tags/tag7.xml><?xml version="1.0" encoding="utf-8"?>
<p:tagLst xmlns:a="http://schemas.openxmlformats.org/drawingml/2006/main" xmlns:r="http://schemas.openxmlformats.org/officeDocument/2006/relationships" xmlns:p="http://schemas.openxmlformats.org/presentationml/2006/main">
  <p:tag name="TIMING" val="|0|2.6"/>
</p:tagLst>
</file>

<file path=ppt/tags/tag8.xml><?xml version="1.0" encoding="utf-8"?>
<p:tagLst xmlns:a="http://schemas.openxmlformats.org/drawingml/2006/main" xmlns:r="http://schemas.openxmlformats.org/officeDocument/2006/relationships" xmlns:p="http://schemas.openxmlformats.org/presentationml/2006/main">
  <p:tag name="TIMING" val="|0|2.6"/>
</p:tagLst>
</file>

<file path=ppt/tags/tag9.xml><?xml version="1.0" encoding="utf-8"?>
<p:tagLst xmlns:a="http://schemas.openxmlformats.org/drawingml/2006/main" xmlns:r="http://schemas.openxmlformats.org/officeDocument/2006/relationships" xmlns:p="http://schemas.openxmlformats.org/presentationml/2006/main">
  <p:tag name="TIMING" val="|0|2.6"/>
</p:tagLst>
</file>

<file path=ppt/tags/tag10.xml><?xml version="1.0" encoding="utf-8"?>
<p:tagLst xmlns:a="http://schemas.openxmlformats.org/drawingml/2006/main" xmlns:r="http://schemas.openxmlformats.org/officeDocument/2006/relationships" xmlns:p="http://schemas.openxmlformats.org/presentationml/2006/main">
  <p:tag name="TIMING" val="|0|2.6"/>
</p:tagLst>
</file>

<file path=ppt/tags/tag11.xml><?xml version="1.0" encoding="utf-8"?>
<p:tagLst xmlns:a="http://schemas.openxmlformats.org/drawingml/2006/main" xmlns:r="http://schemas.openxmlformats.org/officeDocument/2006/relationships" xmlns:p="http://schemas.openxmlformats.org/presentationml/2006/main">
  <p:tag name="TIMING" val="|0|2.6"/>
</p:tagLst>
</file>

<file path=ppt/tags/tag12.xml><?xml version="1.0" encoding="utf-8"?>
<p:tagLst xmlns:a="http://schemas.openxmlformats.org/drawingml/2006/main" xmlns:r="http://schemas.openxmlformats.org/officeDocument/2006/relationships" xmlns:p="http://schemas.openxmlformats.org/presentationml/2006/main">
  <p:tag name="TIMING" val="|0|2.6"/>
</p:tagLst>
</file>

<file path=ppt/tags/tag13.xml><?xml version="1.0" encoding="utf-8"?>
<p:tagLst xmlns:a="http://schemas.openxmlformats.org/drawingml/2006/main" xmlns:r="http://schemas.openxmlformats.org/officeDocument/2006/relationships" xmlns:p="http://schemas.openxmlformats.org/presentationml/2006/main">
  <p:tag name="TIMING" val="|0|2.6"/>
</p:tagLst>
</file>

<file path=ppt/tags/tag14.xml><?xml version="1.0" encoding="utf-8"?>
<p:tagLst xmlns:a="http://schemas.openxmlformats.org/drawingml/2006/main" xmlns:r="http://schemas.openxmlformats.org/officeDocument/2006/relationships" xmlns:p="http://schemas.openxmlformats.org/presentationml/2006/main">
  <p:tag name="TIMING" val="|0|2.6"/>
</p:tagLst>
</file>

<file path=ppt/tags/tag15.xml><?xml version="1.0" encoding="utf-8"?>
<p:tagLst xmlns:a="http://schemas.openxmlformats.org/drawingml/2006/main" xmlns:r="http://schemas.openxmlformats.org/officeDocument/2006/relationships" xmlns:p="http://schemas.openxmlformats.org/presentationml/2006/main">
  <p:tag name="TIMING" val="|0|2.6"/>
</p:tagLst>
</file>

<file path=ppt/tags/tag16.xml><?xml version="1.0" encoding="utf-8"?>
<p:tagLst xmlns:a="http://schemas.openxmlformats.org/drawingml/2006/main" xmlns:r="http://schemas.openxmlformats.org/officeDocument/2006/relationships" xmlns:p="http://schemas.openxmlformats.org/presentationml/2006/main">
  <p:tag name="TIMING" val="|0|2.6"/>
</p:tagLst>
</file>

<file path=ppt/tags/tag17.xml><?xml version="1.0" encoding="utf-8"?>
<p:tagLst xmlns:a="http://schemas.openxmlformats.org/drawingml/2006/main" xmlns:r="http://schemas.openxmlformats.org/officeDocument/2006/relationships" xmlns:p="http://schemas.openxmlformats.org/presentationml/2006/main">
  <p:tag name="TIMING" val="|0|2.6"/>
</p:tagLst>
</file>

<file path=ppt/tags/tag18.xml><?xml version="1.0" encoding="utf-8"?>
<p:tagLst xmlns:a="http://schemas.openxmlformats.org/drawingml/2006/main" xmlns:r="http://schemas.openxmlformats.org/officeDocument/2006/relationships" xmlns:p="http://schemas.openxmlformats.org/presentationml/2006/main">
  <p:tag name="TIMING" val="|0|2.6"/>
</p:tagLst>
</file>

<file path=ppt/tags/tag19.xml><?xml version="1.0" encoding="utf-8"?>
<p:tagLst xmlns:a="http://schemas.openxmlformats.org/drawingml/2006/main" xmlns:r="http://schemas.openxmlformats.org/officeDocument/2006/relationships" xmlns:p="http://schemas.openxmlformats.org/presentationml/2006/main">
  <p:tag name="TIMING" val="|0|2.6"/>
</p:tagLst>
</file>

<file path=ppt/tags/tag20.xml><?xml version="1.0" encoding="utf-8"?>
<p:tagLst xmlns:a="http://schemas.openxmlformats.org/drawingml/2006/main" xmlns:r="http://schemas.openxmlformats.org/officeDocument/2006/relationships" xmlns:p="http://schemas.openxmlformats.org/presentationml/2006/main">
  <p:tag name="TIMING" val="|0|2.6"/>
</p:tagLst>
</file>

<file path=ppt/tags/tag21.xml><?xml version="1.0" encoding="utf-8"?>
<p:tagLst xmlns:a="http://schemas.openxmlformats.org/drawingml/2006/main" xmlns:r="http://schemas.openxmlformats.org/officeDocument/2006/relationships" xmlns:p="http://schemas.openxmlformats.org/presentationml/2006/main">
  <p:tag name="TIMING" val="|0|2.6"/>
</p:tagLst>
</file>

<file path=ppt/tags/tag22.xml><?xml version="1.0" encoding="utf-8"?>
<p:tagLst xmlns:a="http://schemas.openxmlformats.org/drawingml/2006/main" xmlns:r="http://schemas.openxmlformats.org/officeDocument/2006/relationships" xmlns:p="http://schemas.openxmlformats.org/presentationml/2006/main">
  <p:tag name="TIMING" val="|0|2.6"/>
</p:tagLst>
</file>

<file path=ppt/tags/tag23.xml><?xml version="1.0" encoding="utf-8"?>
<p:tagLst xmlns:a="http://schemas.openxmlformats.org/drawingml/2006/main" xmlns:r="http://schemas.openxmlformats.org/officeDocument/2006/relationships" xmlns:p="http://schemas.openxmlformats.org/presentationml/2006/main">
  <p:tag name="TIMING" val="|0|2.6"/>
</p:tagLst>
</file>

<file path=ppt/tags/tag24.xml><?xml version="1.0" encoding="utf-8"?>
<p:tagLst xmlns:a="http://schemas.openxmlformats.org/drawingml/2006/main" xmlns:r="http://schemas.openxmlformats.org/officeDocument/2006/relationships" xmlns:p="http://schemas.openxmlformats.org/presentationml/2006/main">
  <p:tag name="TIMING" val="|0|2.6"/>
</p:tagLst>
</file>

<file path=ppt/tags/tag25.xml><?xml version="1.0" encoding="utf-8"?>
<p:tagLst xmlns:a="http://schemas.openxmlformats.org/drawingml/2006/main" xmlns:r="http://schemas.openxmlformats.org/officeDocument/2006/relationships" xmlns:p="http://schemas.openxmlformats.org/presentationml/2006/main">
  <p:tag name="TIMING" val="|0|2.6"/>
</p:tagLst>
</file>

<file path=ppt/tags/tag26.xml><?xml version="1.0" encoding="utf-8"?>
<p:tagLst xmlns:a="http://schemas.openxmlformats.org/drawingml/2006/main" xmlns:r="http://schemas.openxmlformats.org/officeDocument/2006/relationships" xmlns:p="http://schemas.openxmlformats.org/presentationml/2006/main">
  <p:tag name="TIMING" val="|0|2.6"/>
</p:tagLst>
</file>

<file path=ppt/tags/tag27.xml><?xml version="1.0" encoding="utf-8"?>
<p:tagLst xmlns:a="http://schemas.openxmlformats.org/drawingml/2006/main" xmlns:r="http://schemas.openxmlformats.org/officeDocument/2006/relationships" xmlns:p="http://schemas.openxmlformats.org/presentationml/2006/main">
  <p:tag name="TIMING" val="|0|2.6"/>
</p:tagLst>
</file>

<file path=ppt/tags/tag28.xml><?xml version="1.0" encoding="utf-8"?>
<p:tagLst xmlns:a="http://schemas.openxmlformats.org/drawingml/2006/main" xmlns:r="http://schemas.openxmlformats.org/officeDocument/2006/relationships" xmlns:p="http://schemas.openxmlformats.org/presentationml/2006/main">
  <p:tag name="TIMING" val="|0|2.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1259</TotalTime>
  <Words>1833</Words>
  <Application>Microsoft Office PowerPoint</Application>
  <PresentationFormat>On-screen Show (4:3)</PresentationFormat>
  <Paragraphs>178</Paragraphs>
  <Slides>45</Slides>
  <Notes>34</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Arial</vt:lpstr>
      <vt:lpstr>Arial Narrow</vt:lpstr>
      <vt:lpstr>Calibri</vt:lpstr>
      <vt:lpstr>Times New Roman</vt:lpstr>
      <vt:lpstr>Office Theme</vt:lpstr>
      <vt:lpstr>PowerPoint Presentation</vt:lpstr>
      <vt:lpstr>A storm trooper (SA) guards newly arrested members of the German Communist Party in a basement jail of the SA barracks in Berlin.</vt:lpstr>
      <vt:lpstr>Communists, Socialists, and other political opponents of the Nazis were among the first to be rounded up and imprisoned by the regime.</vt:lpstr>
      <vt:lpstr>A woman reads a boycott sign posted on the window of a Jewish-owned department store. The Nazis initiated a boycott of Jewish shops and businesses on April 1, 1933, across Germany. </vt:lpstr>
      <vt:lpstr>Many Germans continued to enter the Jewish stores despite the boycott, and it was called off after 24 hours. In the subsequent weeks and months more discriminatory measures against Jews followed and remained in effect.</vt:lpstr>
      <vt:lpstr>PowerPoint Presentation</vt:lpstr>
      <vt:lpstr>PowerPoint Presentation</vt:lpstr>
      <vt:lpstr>PowerPoint Presentation</vt:lpstr>
      <vt:lpstr>Residents of Rostock, Germany, view a burning synagogue the morning after Kristallnacht (“Night of  Broken Glass”). On the night of November 9–10, 1938, the Nazi regime unleashed orchestrated anti-Jewish violence across greater Germany. </vt:lpstr>
      <vt:lpstr>Within 48 hours, synagogues were vandalized and burned, 7,500 Jewish businesses were damaged or destroyed, 96 Jews were killed, and nearly 30,000 Jewish men were arrested and sent to concentration camps.</vt:lpstr>
      <vt:lpstr>PowerPoint Presentation</vt:lpstr>
      <vt:lpstr>PowerPoint Presentation</vt:lpstr>
      <vt:lpstr>PowerPoint Presentation</vt:lpstr>
      <vt:lpstr>PowerPoint Presentation</vt:lpstr>
      <vt:lpstr>Within the concentration camp system, colored, tri-angular badges identified various prisoner categories, as seen in this image of a roll call at the Buchenwald concentration camp.</vt:lpstr>
      <vt:lpstr>Although Jews were their primary targets, the Nazis also persecuted Roma (Gypsies), persons with mental and physical disabilities, and Poles for racial, ethnic, or national reasons.</vt:lpstr>
      <vt:lpstr>Millions more, including homosexuals, Jehovah’s Witnesses, Soviet prisoners of war, and political dissidents, also suffered oppression and death.</vt:lpstr>
      <vt:lpstr>PowerPoint Presentation</vt:lpstr>
      <vt:lpstr>Government policies in the 1930s made it difficult for Jews seeking refuge to settle in the United States.</vt:lpstr>
      <vt:lpstr>In May 1939 the passenger ship St. Louis—seen here before departing Hamburg—sailed from Germany to Cuba carrying 937 passengers, most of them Jews.  </vt:lpstr>
      <vt:lpstr>Unknown to the passengers, the Cuban government had revoked their landing certificates. </vt:lpstr>
      <vt:lpstr>After the U.S. government denied permission for the passengers to enter the United States, the St. Louis returned to Europe. Some 250 of the refugees would later be killed in the Holocaust.</vt:lpstr>
      <vt:lpstr>PowerPoint Presentation</vt:lpstr>
      <vt:lpstr>PowerPoint Presentation</vt:lpstr>
      <vt:lpstr>Wannsee Conference</vt:lpstr>
      <vt:lpstr>Where were the Death Camps built?</vt:lpstr>
      <vt:lpstr>What tactics did the Nazis use to get the Jews to leave the Ghettos?</vt:lpstr>
      <vt:lpstr>Jews in the Warsaw ghetto wait in line for food at a soup kitchen. </vt:lpstr>
      <vt:lpstr>Ghettos were city districts, often enclosed, in which the Germans concentrated the municipal and some-times regional Jewish population to control and segregate it from the non-Jewish population.</vt:lpstr>
      <vt:lpstr>In November 1940, German authorities sealed the Warsaw ghetto, severely restricting supplies for the more than 300,000 Jews living there.</vt:lpstr>
      <vt:lpstr>Survival was a daily challenge as inhabitants struggled for the bare necessities of food, sanitation, shelter, and clothing.</vt:lpstr>
      <vt:lpstr>About a quarter of all Jews who perished in the Holocaust were shot by SS mobile killing squads and police battalions following the German invasion of the Soviet Union in June 1941.   They were called: Einsatzgruppen</vt:lpstr>
      <vt:lpstr>These units carried out the mass murder of Jews, Roma, and Communist government officials. This man was mur-dered in the presence of mem-bers of the German Army, the German Labor Service, and the Hitler Youth.</vt:lpstr>
      <vt:lpstr>Between 1942 and 1944, trains carrying Jews from German-controlled Europe rolled into one of the six killing centers located along rail lines in occupied Poland.</vt:lpstr>
      <vt:lpstr>Commonly between 80 and 100 people were crammed into railcars of this type. Deportation trains usually carried 1,000 to 2,000 people.</vt:lpstr>
      <vt:lpstr>Many died during the extreme conditions of the journey, and most survivors were murdered upon arrival at the killing centers. </vt:lpstr>
      <vt:lpstr>SS Tactics: Dehumanisation</vt:lpstr>
      <vt:lpstr>Tactics: What happened to new arrivals?</vt:lpstr>
      <vt:lpstr>Jews from Hungarian-occupied Czechoslovakia (present-day Ukraine) are taken off the trains and assembled at the largest of the killing centers, Auschwitz-Birkenau.</vt:lpstr>
      <vt:lpstr>The overwhelming majority of Jews who entered the Nazi killing centers were murdered in gas chambers—usually within hours of arrival—and their bodies cremated.</vt:lpstr>
      <vt:lpstr>PowerPoint Presentation</vt:lpstr>
      <vt:lpstr>PowerPoint Presentation</vt:lpstr>
      <vt:lpstr>The German authorities confis-cated all the personal belongings of the Jews, including their clothing, and collected them for use or sale. Soviet troops dis-covered tens of thousands of shoes when they liberated the Majdanek concentration camp in Poland in July 1944. </vt:lpstr>
      <vt:lpstr>This photo taken from the window of a private home shows prisoners being marched from one concentration camp to another. In response to the deteri-orating military situation in late 1944, German authorities ordered the evacuation of concentration camp prisoners away from advancing Allied troops to the interior of Germany. </vt:lpstr>
      <vt:lpstr>Evacuated by train, ship, or on foot, prisoners suffered from malnutrition, exhaustion, harsh weather, and mistreatment. SS guards followed strict orders to shoot prisoners who could no longer walk or travel.</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Guest</dc:creator>
  <cp:lastModifiedBy>Alex Ott</cp:lastModifiedBy>
  <cp:revision>99</cp:revision>
  <dcterms:created xsi:type="dcterms:W3CDTF">2010-01-15T22:49:10Z</dcterms:created>
  <dcterms:modified xsi:type="dcterms:W3CDTF">2017-03-17T01:17:55Z</dcterms:modified>
</cp:coreProperties>
</file>