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302" r:id="rId3"/>
    <p:sldId id="257" r:id="rId4"/>
    <p:sldId id="455" r:id="rId5"/>
    <p:sldId id="264" r:id="rId6"/>
    <p:sldId id="261" r:id="rId7"/>
    <p:sldId id="301" r:id="rId8"/>
    <p:sldId id="390" r:id="rId9"/>
    <p:sldId id="428" r:id="rId10"/>
    <p:sldId id="429" r:id="rId11"/>
    <p:sldId id="260" r:id="rId12"/>
    <p:sldId id="397" r:id="rId13"/>
    <p:sldId id="407" r:id="rId14"/>
    <p:sldId id="457" r:id="rId15"/>
    <p:sldId id="458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59" r:id="rId25"/>
    <p:sldId id="460" r:id="rId26"/>
    <p:sldId id="400" r:id="rId27"/>
    <p:sldId id="421" r:id="rId28"/>
    <p:sldId id="432" r:id="rId29"/>
    <p:sldId id="361" r:id="rId30"/>
    <p:sldId id="430" r:id="rId31"/>
    <p:sldId id="469" r:id="rId32"/>
    <p:sldId id="363" r:id="rId33"/>
    <p:sldId id="475" r:id="rId34"/>
    <p:sldId id="420" r:id="rId35"/>
    <p:sldId id="472" r:id="rId36"/>
    <p:sldId id="473" r:id="rId37"/>
    <p:sldId id="434" r:id="rId38"/>
    <p:sldId id="471" r:id="rId39"/>
    <p:sldId id="474" r:id="rId40"/>
    <p:sldId id="470" r:id="rId41"/>
    <p:sldId id="364" r:id="rId42"/>
    <p:sldId id="435" r:id="rId43"/>
    <p:sldId id="436" r:id="rId44"/>
    <p:sldId id="437" r:id="rId45"/>
    <p:sldId id="441" r:id="rId46"/>
    <p:sldId id="438" r:id="rId47"/>
    <p:sldId id="440" r:id="rId48"/>
    <p:sldId id="439" r:id="rId49"/>
    <p:sldId id="442" r:id="rId50"/>
    <p:sldId id="366" r:id="rId51"/>
    <p:sldId id="444" r:id="rId52"/>
    <p:sldId id="443" r:id="rId53"/>
    <p:sldId id="332" r:id="rId54"/>
    <p:sldId id="445" r:id="rId55"/>
    <p:sldId id="367" r:id="rId56"/>
    <p:sldId id="368" r:id="rId57"/>
    <p:sldId id="446" r:id="rId58"/>
    <p:sldId id="422" r:id="rId59"/>
    <p:sldId id="447" r:id="rId60"/>
    <p:sldId id="448" r:id="rId61"/>
    <p:sldId id="449" r:id="rId62"/>
    <p:sldId id="451" r:id="rId63"/>
    <p:sldId id="453" r:id="rId64"/>
    <p:sldId id="452" r:id="rId65"/>
    <p:sldId id="454" r:id="rId66"/>
  </p:sldIdLst>
  <p:sldSz cx="9144000" cy="6858000" type="screen4x3"/>
  <p:notesSz cx="6858000" cy="9101138"/>
  <p:embeddedFontLs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omic Sans MS" panose="030F0702030302020204" pitchFamily="66" charset="0"/>
      <p:regular r:id="rId73"/>
      <p:bold r:id="rId7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iohazard Participants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iohazard Participants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iohazard Participants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iohazard Participants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iohazard Participants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iohazard Participants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iohazard Participants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iohazard Participants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iohazard Participants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40000"/>
    <a:srgbClr val="FFFF00"/>
    <a:srgbClr val="BA0000"/>
    <a:srgbClr val="008000"/>
    <a:srgbClr val="009999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7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6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010" y="0"/>
            <a:ext cx="2971800" cy="45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43975"/>
            <a:ext cx="2971800" cy="45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010" y="8643975"/>
            <a:ext cx="2971800" cy="45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A5FA6478-3C2A-4C05-93A3-D8176371F3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04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14BA2-A99E-45D2-B379-7B8AFFF794FA}" type="datetimeFigureOut">
              <a:rPr lang="en-US" smtClean="0"/>
              <a:pPr/>
              <a:t>4/12/2016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4113" y="682625"/>
            <a:ext cx="4549775" cy="3413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23041"/>
            <a:ext cx="5486400" cy="4095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43975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43975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4BBA1-D0ED-41BB-AEE9-1C03E83BE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32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BBA1-D0ED-41BB-AEE9-1C03E83BE36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Picture 23" descr="b_mur7"/>
          <p:cNvPicPr>
            <a:picLocks noChangeAspect="1" noChangeArrowheads="1"/>
          </p:cNvPicPr>
          <p:nvPr userDrawn="1"/>
        </p:nvPicPr>
        <p:blipFill>
          <a:blip r:embed="rId13" cstate="print">
            <a:lum bright="52000" contrast="-70000"/>
          </a:blip>
          <a:srcRect/>
          <a:stretch>
            <a:fillRect/>
          </a:stretch>
        </p:blipFill>
        <p:spPr bwMode="auto">
          <a:xfrm>
            <a:off x="1447800" y="0"/>
            <a:ext cx="7696200" cy="6858000"/>
          </a:xfrm>
          <a:prstGeom prst="rect">
            <a:avLst/>
          </a:prstGeom>
          <a:noFill/>
        </p:spPr>
      </p:pic>
      <p:pic>
        <p:nvPicPr>
          <p:cNvPr id="1036" name="Picture 12" descr="thumb_bomb"/>
          <p:cNvPicPr>
            <a:picLocks noChangeAspect="1" noChangeArrowheads="1"/>
          </p:cNvPicPr>
          <p:nvPr userDrawn="1"/>
        </p:nvPicPr>
        <p:blipFill>
          <a:blip r:embed="rId14" cstate="print"/>
          <a:srcRect l="16000" r="8000" b="11765"/>
          <a:stretch>
            <a:fillRect/>
          </a:stretch>
        </p:blipFill>
        <p:spPr bwMode="auto">
          <a:xfrm>
            <a:off x="0" y="1219200"/>
            <a:ext cx="1447800" cy="4419600"/>
          </a:xfrm>
          <a:prstGeom prst="rect">
            <a:avLst/>
          </a:prstGeom>
          <a:noFill/>
        </p:spPr>
      </p:pic>
      <p:pic>
        <p:nvPicPr>
          <p:cNvPr id="1038" name="Picture 14" descr="20050705205500_che-guevara-soviet-union-flag-posterflag-4001883"/>
          <p:cNvPicPr>
            <a:picLocks noChangeAspect="1" noChangeArrowheads="1"/>
          </p:cNvPicPr>
          <p:nvPr userDrawn="1"/>
        </p:nvPicPr>
        <p:blipFill>
          <a:blip r:embed="rId15" cstate="print">
            <a:lum bright="-6000"/>
          </a:blip>
          <a:srcRect/>
          <a:stretch>
            <a:fillRect/>
          </a:stretch>
        </p:blipFill>
        <p:spPr bwMode="auto">
          <a:xfrm>
            <a:off x="0" y="5638800"/>
            <a:ext cx="1447800" cy="1219200"/>
          </a:xfrm>
          <a:prstGeom prst="rect">
            <a:avLst/>
          </a:prstGeom>
          <a:noFill/>
        </p:spPr>
      </p:pic>
      <p:pic>
        <p:nvPicPr>
          <p:cNvPr id="1040" name="Picture 16" descr="superpoly-flag"/>
          <p:cNvPicPr>
            <a:picLocks noChangeAspect="1" noChangeArrowheads="1"/>
          </p:cNvPicPr>
          <p:nvPr userDrawn="1"/>
        </p:nvPicPr>
        <p:blipFill>
          <a:blip r:embed="rId16" cstate="print"/>
          <a:srcRect r="1456"/>
          <a:stretch>
            <a:fillRect/>
          </a:stretch>
        </p:blipFill>
        <p:spPr bwMode="auto">
          <a:xfrm>
            <a:off x="0" y="0"/>
            <a:ext cx="1447800" cy="1219200"/>
          </a:xfrm>
          <a:prstGeom prst="rect">
            <a:avLst/>
          </a:prstGeom>
          <a:noFill/>
        </p:spPr>
      </p:pic>
      <p:sp>
        <p:nvSpPr>
          <p:cNvPr id="1041" name="Line 17"/>
          <p:cNvSpPr>
            <a:spLocks noChangeShapeType="1"/>
          </p:cNvSpPr>
          <p:nvPr userDrawn="1"/>
        </p:nvSpPr>
        <p:spPr bwMode="auto">
          <a:xfrm>
            <a:off x="1447800" y="0"/>
            <a:ext cx="0" cy="6858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0" y="5638800"/>
            <a:ext cx="144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43" name="Line 19"/>
          <p:cNvSpPr>
            <a:spLocks noChangeShapeType="1"/>
          </p:cNvSpPr>
          <p:nvPr userDrawn="1"/>
        </p:nvSpPr>
        <p:spPr bwMode="auto">
          <a:xfrm>
            <a:off x="0" y="12192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0/Seal_of_the_Government_of_Mexico.sv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gif"/><Relationship Id="rId4" Type="http://schemas.openxmlformats.org/officeDocument/2006/relationships/slide" Target="slide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localhost/Users/MicheleSienkiewicz/Movies/video%20for%20PPT/Iran_before_islamic_revolution_in_1979_Golden_years_of_Shah.wmv" TargetMode="External"/><Relationship Id="rId1" Type="http://schemas.microsoft.com/office/2007/relationships/media" Target="file://localhost/Users/MicheleSienkiewicz/Movies/video%20for%20PPT/Iran_before_islamic_revolution_in_1979_Golden_years_of_Shah.wmv" TargetMode="External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localhost/Users/MicheleSienkiewicz/Movies/video%20for%20PPT/Iranian%20Revolution%20(Feb%201979).wmv" TargetMode="External"/><Relationship Id="rId1" Type="http://schemas.microsoft.com/office/2007/relationships/media" Target="file://localhost/Users/MicheleSienkiewicz/Movies/video%20for%20PPT/Iranian%20Revolution%20(Feb%201979).wmv" TargetMode="External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057400" y="746125"/>
            <a:ext cx="65532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 b="1" dirty="0" smtClean="0">
                <a:solidFill>
                  <a:srgbClr val="D40000"/>
                </a:solidFill>
              </a:rPr>
              <a:t>THE </a:t>
            </a:r>
          </a:p>
          <a:p>
            <a:pPr algn="ctr">
              <a:spcBef>
                <a:spcPct val="50000"/>
              </a:spcBef>
            </a:pPr>
            <a:r>
              <a:rPr lang="en-US" sz="8000" b="1" dirty="0" smtClean="0">
                <a:solidFill>
                  <a:srgbClr val="D40000"/>
                </a:solidFill>
              </a:rPr>
              <a:t>COLD WAR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1752600" y="1219200"/>
            <a:ext cx="396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228600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Fall of the Berlin Wall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6738" name="Picture 2" descr="http://www.pixelshot.com/wp-content/uploads/2009/06/3598582362_c6e1a6e9b0_b-tiananm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1000" y="228600"/>
            <a:ext cx="533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Tiananmen Square Uprising (1989)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708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Post-War Germany</a:t>
            </a:r>
          </a:p>
        </p:txBody>
      </p:sp>
      <p:pic>
        <p:nvPicPr>
          <p:cNvPr id="6149" name="Picture 5" descr="map-Divided Germany and the Berlin Airlift, 1946-1949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2743200" y="990600"/>
            <a:ext cx="5229225" cy="548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1752600" y="1219200"/>
            <a:ext cx="396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2" descr="ich29_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49582"/>
            <a:ext cx="9144000" cy="69075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53000" y="228600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Fall of the Berlin Wall (1989)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COMPARISON:</a:t>
                      </a:r>
                    </a:p>
                    <a:p>
                      <a:pPr algn="ctr"/>
                      <a:r>
                        <a:rPr lang="en-US" dirty="0" smtClean="0"/>
                        <a:t>FALL</a:t>
                      </a:r>
                      <a:r>
                        <a:rPr lang="en-US" baseline="0" dirty="0" smtClean="0"/>
                        <a:t> OF COMMUNISM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SOVIET UNION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PEOPLES’ REP.</a:t>
                      </a:r>
                      <a:r>
                        <a:rPr lang="en-US" baseline="0" dirty="0" smtClean="0"/>
                        <a:t> OF CHINA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REFORMER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POLITICAL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ECONOMIC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SOCIAL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OUTCOME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COMPARISON:</a:t>
                      </a:r>
                    </a:p>
                    <a:p>
                      <a:pPr algn="ctr"/>
                      <a:r>
                        <a:rPr lang="en-US" dirty="0" smtClean="0"/>
                        <a:t>FALL</a:t>
                      </a:r>
                      <a:r>
                        <a:rPr lang="en-US" baseline="0" dirty="0" smtClean="0"/>
                        <a:t> OF COMMUNISM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SOVIET UNION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PEOPLES’ REP.</a:t>
                      </a:r>
                      <a:r>
                        <a:rPr lang="en-US" baseline="0" dirty="0" smtClean="0"/>
                        <a:t> OF CHINA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REFORMER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>
                          <a:hlinkClick r:id="rId3" action="ppaction://hlinksldjump"/>
                        </a:rPr>
                        <a:t>Mikhail Gorbachev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POLITICAL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ECONOMIC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SOCIAL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OUTCOME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COMPARISON:</a:t>
                      </a:r>
                    </a:p>
                    <a:p>
                      <a:pPr algn="ctr"/>
                      <a:r>
                        <a:rPr lang="en-US" dirty="0" smtClean="0"/>
                        <a:t>FALL</a:t>
                      </a:r>
                      <a:r>
                        <a:rPr lang="en-US" baseline="0" dirty="0" smtClean="0"/>
                        <a:t> OF COMMUNISM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SOVIET UNION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PEOPLES’ REP.</a:t>
                      </a:r>
                      <a:r>
                        <a:rPr lang="en-US" baseline="0" dirty="0" smtClean="0"/>
                        <a:t> OF CHINA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REFORMER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Mikhail Gorbachev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>
                          <a:hlinkClick r:id="rId3" action="ppaction://hlinksldjump"/>
                        </a:rPr>
                        <a:t>Deng</a:t>
                      </a:r>
                      <a:r>
                        <a:rPr lang="en-US" baseline="0" dirty="0" smtClean="0">
                          <a:hlinkClick r:id="rId3" action="ppaction://hlinksldjump"/>
                        </a:rPr>
                        <a:t> Xiaoping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POLITICAL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ECONOMIC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SOCIAL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OUTCOME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COMPARISON:</a:t>
                      </a:r>
                    </a:p>
                    <a:p>
                      <a:pPr algn="ctr"/>
                      <a:r>
                        <a:rPr lang="en-US" dirty="0" smtClean="0"/>
                        <a:t>FALL</a:t>
                      </a:r>
                      <a:r>
                        <a:rPr lang="en-US" baseline="0" dirty="0" smtClean="0"/>
                        <a:t> OF COMMUNISM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SOVIET UNION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PEOPLES’ REP.</a:t>
                      </a:r>
                      <a:r>
                        <a:rPr lang="en-US" baseline="0" dirty="0" smtClean="0"/>
                        <a:t> OF CHINA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REFORMER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Mikhail Gorbachev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Deng</a:t>
                      </a:r>
                      <a:r>
                        <a:rPr lang="en-US" baseline="0" dirty="0" smtClean="0"/>
                        <a:t> Xiaoping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POLITICAL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Increased democratization,</a:t>
                      </a:r>
                      <a:r>
                        <a:rPr lang="en-US" baseline="0" dirty="0" smtClean="0"/>
                        <a:t> military spending cuts, &amp; arms negotiations w/ U.S.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ECONOMIC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SOCIAL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OUTCOME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COMPARISON:</a:t>
                      </a:r>
                    </a:p>
                    <a:p>
                      <a:pPr algn="ctr"/>
                      <a:r>
                        <a:rPr lang="en-US" dirty="0" smtClean="0"/>
                        <a:t>FALL</a:t>
                      </a:r>
                      <a:r>
                        <a:rPr lang="en-US" baseline="0" dirty="0" smtClean="0"/>
                        <a:t> OF COMMUNISM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SOVIET UNION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PEOPLES’ REP.</a:t>
                      </a:r>
                      <a:r>
                        <a:rPr lang="en-US" baseline="0" dirty="0" smtClean="0"/>
                        <a:t> OF CHINA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REFORMER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Mikhail Gorbachev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Deng</a:t>
                      </a:r>
                      <a:r>
                        <a:rPr lang="en-US" baseline="0" dirty="0" smtClean="0"/>
                        <a:t> Xiaoping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POLITICAL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Increased democratization,</a:t>
                      </a:r>
                      <a:r>
                        <a:rPr lang="en-US" baseline="0" dirty="0" smtClean="0"/>
                        <a:t> military spending cuts, &amp; arms negotiations w/ U.S.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CCP kept its political power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ECONOMIC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SOCIAL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OUTCOME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COMPARISON:</a:t>
                      </a:r>
                    </a:p>
                    <a:p>
                      <a:pPr algn="ctr"/>
                      <a:r>
                        <a:rPr lang="en-US" dirty="0" smtClean="0"/>
                        <a:t>FALL</a:t>
                      </a:r>
                      <a:r>
                        <a:rPr lang="en-US" baseline="0" dirty="0" smtClean="0"/>
                        <a:t> OF COMMUNISM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SOVIET UNION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PEOPLES’ REP.</a:t>
                      </a:r>
                      <a:r>
                        <a:rPr lang="en-US" baseline="0" dirty="0" smtClean="0"/>
                        <a:t> OF CHINA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REFORMER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Mikhail Gorbachev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Deng</a:t>
                      </a:r>
                      <a:r>
                        <a:rPr lang="en-US" baseline="0" dirty="0" smtClean="0"/>
                        <a:t> Xiaoping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POLITICAL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Increased democratization,</a:t>
                      </a:r>
                      <a:r>
                        <a:rPr lang="en-US" baseline="0" dirty="0" smtClean="0"/>
                        <a:t> military spending cuts, &amp; arms negotiations w/ U.S.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CCP kept its political power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ECONOMIC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Perestroika  </a:t>
                      </a:r>
                      <a:r>
                        <a:rPr lang="en-US" i="0" dirty="0" smtClean="0"/>
                        <a:t>caused</a:t>
                      </a:r>
                      <a:r>
                        <a:rPr lang="en-US" i="0" baseline="0" dirty="0" smtClean="0"/>
                        <a:t> sharp decline in Soviet economy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SOCIAL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OUTCOME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COMPARISON:</a:t>
                      </a:r>
                    </a:p>
                    <a:p>
                      <a:pPr algn="ctr"/>
                      <a:r>
                        <a:rPr lang="en-US" dirty="0" smtClean="0"/>
                        <a:t>FALL</a:t>
                      </a:r>
                      <a:r>
                        <a:rPr lang="en-US" baseline="0" dirty="0" smtClean="0"/>
                        <a:t> OF COMMUNISM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SOVIET UNION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PEOPLES’ REP.</a:t>
                      </a:r>
                      <a:r>
                        <a:rPr lang="en-US" baseline="0" dirty="0" smtClean="0"/>
                        <a:t> OF CHINA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REFORMER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Mikhail Gorbachev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Deng</a:t>
                      </a:r>
                      <a:r>
                        <a:rPr lang="en-US" baseline="0" dirty="0" smtClean="0"/>
                        <a:t> Xiaoping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POLITICAL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Increased democratization,</a:t>
                      </a:r>
                      <a:r>
                        <a:rPr lang="en-US" baseline="0" dirty="0" smtClean="0"/>
                        <a:t> military spending cuts, &amp; arms negotiations w/ U.S.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CCP kept its political power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ECONOMIC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Perestroika  </a:t>
                      </a:r>
                      <a:r>
                        <a:rPr lang="en-US" i="0" dirty="0" smtClean="0"/>
                        <a:t>caused</a:t>
                      </a:r>
                      <a:r>
                        <a:rPr lang="en-US" i="0" baseline="0" dirty="0" smtClean="0"/>
                        <a:t> sharp decline in Soviet economy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aseline="0" dirty="0" smtClean="0"/>
                        <a:t>adopted reforms that opened up China to world economy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SOCIAL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OUTCOME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708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“Iron Curtain”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752600" y="4876800"/>
            <a:ext cx="71628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From Stettin in the Balkans, to Trieste in the Adriatic, an </a:t>
            </a:r>
            <a:r>
              <a:rPr lang="en-US" sz="22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iron curtain</a:t>
            </a:r>
            <a:r>
              <a:rPr lang="en-US" sz="22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has descended across the Continent.  Behind that line lies the ancient capitals of Central and Eastern Europe.</a:t>
            </a:r>
            <a:br>
              <a:rPr lang="en-US" sz="22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200" b="1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                </a:t>
            </a: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-- Sir Winston Churchill, 1946</a:t>
            </a:r>
            <a:endParaRPr lang="en-US" sz="2200" b="1" i="1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4" descr="map-EarlyColdWarEuropean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2514600" y="914400"/>
            <a:ext cx="5334000" cy="387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COMPARISON:</a:t>
                      </a:r>
                    </a:p>
                    <a:p>
                      <a:pPr algn="ctr"/>
                      <a:r>
                        <a:rPr lang="en-US" dirty="0" smtClean="0"/>
                        <a:t>FALL</a:t>
                      </a:r>
                      <a:r>
                        <a:rPr lang="en-US" baseline="0" dirty="0" smtClean="0"/>
                        <a:t> OF COMMUNISM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SOVIET UNION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PEOPLES’ REP.</a:t>
                      </a:r>
                      <a:r>
                        <a:rPr lang="en-US" baseline="0" dirty="0" smtClean="0"/>
                        <a:t> OF CHINA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REFORMER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Mikhail Gorbachev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Deng</a:t>
                      </a:r>
                      <a:r>
                        <a:rPr lang="en-US" baseline="0" dirty="0" smtClean="0"/>
                        <a:t> Xiaoping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POLITICAL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Increased democratization,</a:t>
                      </a:r>
                      <a:r>
                        <a:rPr lang="en-US" baseline="0" dirty="0" smtClean="0"/>
                        <a:t> military spending cuts, &amp; arms negotiations w/ U.S.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CCP kept its political power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ECONOMIC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i="1" dirty="0" smtClean="0"/>
                        <a:t>Perestroika  </a:t>
                      </a:r>
                      <a:r>
                        <a:rPr lang="en-US" i="0" dirty="0" smtClean="0"/>
                        <a:t>caused</a:t>
                      </a:r>
                      <a:r>
                        <a:rPr lang="en-US" i="0" baseline="0" dirty="0" smtClean="0"/>
                        <a:t> sharp decline in Soviet economy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aseline="0" dirty="0" smtClean="0"/>
                        <a:t>adopted reforms that opened up China to world economy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SOCIAL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i="1" dirty="0" smtClean="0"/>
                        <a:t>Glasnost</a:t>
                      </a:r>
                      <a:r>
                        <a:rPr lang="en-US" i="0" dirty="0" smtClean="0"/>
                        <a:t> permitted wide range of cultural &amp; intellectual freedoms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OUTCOME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COMPARISON:</a:t>
                      </a:r>
                    </a:p>
                    <a:p>
                      <a:pPr algn="ctr"/>
                      <a:r>
                        <a:rPr lang="en-US" dirty="0" smtClean="0"/>
                        <a:t>FALL</a:t>
                      </a:r>
                      <a:r>
                        <a:rPr lang="en-US" baseline="0" dirty="0" smtClean="0"/>
                        <a:t> OF COMMUNISM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SOVIET UNION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PEOPLES’ REP.</a:t>
                      </a:r>
                      <a:r>
                        <a:rPr lang="en-US" baseline="0" dirty="0" smtClean="0"/>
                        <a:t> OF CHINA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REFORMER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Mikhail Gorbachev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Deng</a:t>
                      </a:r>
                      <a:r>
                        <a:rPr lang="en-US" baseline="0" dirty="0" smtClean="0"/>
                        <a:t> Xiaoping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POLITICAL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Increased democratization,</a:t>
                      </a:r>
                      <a:r>
                        <a:rPr lang="en-US" baseline="0" dirty="0" smtClean="0"/>
                        <a:t> military spending cuts, &amp; arms negotiations w/ U.S.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CCP kept its political power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ECONOMIC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i="1" dirty="0" smtClean="0"/>
                        <a:t>Perestroika  </a:t>
                      </a:r>
                      <a:r>
                        <a:rPr lang="en-US" i="0" dirty="0" smtClean="0"/>
                        <a:t>caused</a:t>
                      </a:r>
                      <a:r>
                        <a:rPr lang="en-US" i="0" baseline="0" dirty="0" smtClean="0"/>
                        <a:t> sharp decline in Soviet economy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aseline="0" dirty="0" smtClean="0"/>
                        <a:t>adopted reforms that opened up China to world economy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SOCIAL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i="1" dirty="0" smtClean="0"/>
                        <a:t>Glasnost</a:t>
                      </a:r>
                      <a:r>
                        <a:rPr lang="en-US" i="0" dirty="0" smtClean="0"/>
                        <a:t> permitted wide range of cultural &amp; intellectual freedoms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Relaxed censorship;</a:t>
                      </a:r>
                      <a:r>
                        <a:rPr lang="en-US" baseline="0" dirty="0" smtClean="0"/>
                        <a:t> sharp social inequalities &amp; urban problems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OUTCOME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COMPARISON:</a:t>
                      </a:r>
                    </a:p>
                    <a:p>
                      <a:pPr algn="ctr"/>
                      <a:r>
                        <a:rPr lang="en-US" dirty="0" smtClean="0"/>
                        <a:t>FALL</a:t>
                      </a:r>
                      <a:r>
                        <a:rPr lang="en-US" baseline="0" dirty="0" smtClean="0"/>
                        <a:t> OF COMMUNISM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SOVIET UNION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PEOPLES’ REP.</a:t>
                      </a:r>
                      <a:r>
                        <a:rPr lang="en-US" baseline="0" dirty="0" smtClean="0"/>
                        <a:t> OF CHINA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REFORMER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Mikhail Gorbachev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Deng</a:t>
                      </a:r>
                      <a:r>
                        <a:rPr lang="en-US" baseline="0" dirty="0" smtClean="0"/>
                        <a:t> Xiaoping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POLITICAL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Increased democratization,</a:t>
                      </a:r>
                      <a:r>
                        <a:rPr lang="en-US" baseline="0" dirty="0" smtClean="0"/>
                        <a:t> military spending cuts, &amp; arms negotiations w/ U.S.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CCP kept its political power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ECONOMIC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i="1" dirty="0" smtClean="0"/>
                        <a:t>Perestroika  </a:t>
                      </a:r>
                      <a:r>
                        <a:rPr lang="en-US" i="0" dirty="0" smtClean="0"/>
                        <a:t>caused</a:t>
                      </a:r>
                      <a:r>
                        <a:rPr lang="en-US" i="0" baseline="0" dirty="0" smtClean="0"/>
                        <a:t> sharp decline in Soviet economy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aseline="0" dirty="0" smtClean="0"/>
                        <a:t>adopted reforms that opened up China to world economy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SOCIAL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i="1" dirty="0" smtClean="0"/>
                        <a:t>Glasnost</a:t>
                      </a:r>
                      <a:r>
                        <a:rPr lang="en-US" i="0" dirty="0" smtClean="0"/>
                        <a:t> permitted wide range of cultural &amp; intellectual freedoms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Relaxed censorship;</a:t>
                      </a:r>
                      <a:r>
                        <a:rPr lang="en-US" baseline="0" dirty="0" smtClean="0"/>
                        <a:t> sharp social inequalities &amp; urban problems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OUTCOME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hlinkClick r:id="rId3" action="ppaction://hlinksldjump"/>
                        </a:rPr>
                        <a:t>“miracle year” of 1989; Soviet</a:t>
                      </a:r>
                      <a:r>
                        <a:rPr lang="en-US" baseline="0" dirty="0" smtClean="0">
                          <a:hlinkClick r:id="rId3" action="ppaction://hlinksldjump"/>
                        </a:rPr>
                        <a:t> Empire collapsed (1991)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COMPARISON:</a:t>
                      </a:r>
                    </a:p>
                    <a:p>
                      <a:pPr algn="ctr"/>
                      <a:r>
                        <a:rPr lang="en-US" dirty="0" smtClean="0"/>
                        <a:t>FALL</a:t>
                      </a:r>
                      <a:r>
                        <a:rPr lang="en-US" baseline="0" dirty="0" smtClean="0"/>
                        <a:t> OF COMMUNISM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SOVIET UNION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PEOPLES’ REP.</a:t>
                      </a:r>
                      <a:r>
                        <a:rPr lang="en-US" baseline="0" dirty="0" smtClean="0"/>
                        <a:t> OF CHINA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REFORMER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Mikhail Gorbachev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Deng</a:t>
                      </a:r>
                      <a:r>
                        <a:rPr lang="en-US" baseline="0" dirty="0" smtClean="0"/>
                        <a:t> Xiaoping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POLITICAL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Increased democratization,</a:t>
                      </a:r>
                      <a:r>
                        <a:rPr lang="en-US" baseline="0" dirty="0" smtClean="0"/>
                        <a:t> military spending cuts, &amp; arms negotiations w/ U.S.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CCP kept its political power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ECONOMIC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i="1" dirty="0" smtClean="0"/>
                        <a:t>Perestroika  </a:t>
                      </a:r>
                      <a:r>
                        <a:rPr lang="en-US" i="0" dirty="0" smtClean="0"/>
                        <a:t>caused</a:t>
                      </a:r>
                      <a:r>
                        <a:rPr lang="en-US" i="0" baseline="0" dirty="0" smtClean="0"/>
                        <a:t> sharp decline in Soviet economy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aseline="0" dirty="0" smtClean="0"/>
                        <a:t>adopted reforms that opened up China to world economy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SOCIAL FACTORS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i="1" dirty="0" smtClean="0"/>
                        <a:t>Glasnost</a:t>
                      </a:r>
                      <a:r>
                        <a:rPr lang="en-US" i="0" dirty="0" smtClean="0"/>
                        <a:t> permitted wide range of cultural &amp; intellectual freedoms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Relaxed censorship;</a:t>
                      </a:r>
                      <a:r>
                        <a:rPr lang="en-US" baseline="0" dirty="0" smtClean="0"/>
                        <a:t> sharp social inequalities &amp; urban problems</a:t>
                      </a:r>
                      <a:endParaRPr lang="en-US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OUTCOME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“miracle year” of 1989; Soviet</a:t>
                      </a:r>
                      <a:r>
                        <a:rPr lang="en-US" baseline="0" dirty="0" smtClean="0"/>
                        <a:t> Empire collapsed (1991)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hlinkClick r:id="rId3" action="ppaction://hlinksldjump"/>
                        </a:rPr>
                        <a:t>“strange &amp; troubled hybrid” nation; world’s next superpower?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752600" y="118675"/>
            <a:ext cx="7086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Mikhail Gorbachev</a:t>
            </a:r>
            <a:endParaRPr lang="en-US" sz="54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8400" y="6096000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2800" b="1" dirty="0" smtClean="0">
                <a:solidFill>
                  <a:schemeClr val="tx2"/>
                </a:solidFill>
                <a:latin typeface="Comic Sans MS" pitchFamily="66" charset="0"/>
              </a:rPr>
              <a:t>Soviet</a:t>
            </a:r>
            <a:r>
              <a:rPr lang="en-US" sz="2800" b="1" i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Comic Sans MS" pitchFamily="66" charset="0"/>
              </a:rPr>
              <a:t>Premier (r.1985-91)</a:t>
            </a:r>
          </a:p>
        </p:txBody>
      </p:sp>
      <p:pic>
        <p:nvPicPr>
          <p:cNvPr id="81924" name="Picture 4" descr="http://www.achievement.org/achievers/gor0/photos/gor0-010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914400"/>
            <a:ext cx="3733800" cy="51288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752600" y="118675"/>
            <a:ext cx="7086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Deng Xiaoping</a:t>
            </a:r>
            <a:endParaRPr lang="en-US" sz="54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7000" y="6334780"/>
            <a:ext cx="586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2800" b="1" dirty="0" smtClean="0">
                <a:solidFill>
                  <a:schemeClr val="tx2"/>
                </a:solidFill>
                <a:latin typeface="Comic Sans MS" pitchFamily="66" charset="0"/>
              </a:rPr>
              <a:t>Head of the CCP (r. 1976-97)</a:t>
            </a:r>
          </a:p>
        </p:txBody>
      </p:sp>
      <p:pic>
        <p:nvPicPr>
          <p:cNvPr id="81922" name="Picture 2" descr="http://msmonterossosfacebookpage.wikispaces.com/file/view/DengXiaoping-Teng_Hsiao-ping_ChinaTimeJan19-1976.jpg/147252459/338x445/DengXiaoping-Teng_Hsiao-ping_ChinaTimeJan19-19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066800"/>
            <a:ext cx="3869982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1752600" y="1219200"/>
            <a:ext cx="396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4578" name="Picture 2" descr="http://wps.ablongman.com/wps/media/objects/262/268312/art/figures/KISH_30_69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752600" y="0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Collapse of the Soviet Empire</a:t>
            </a:r>
            <a:endParaRPr lang="en-US" sz="24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1752600" y="1219200"/>
            <a:ext cx="396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2" descr="map_22_04_collapse_sovi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838200"/>
            <a:ext cx="7696200" cy="534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752600" y="0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Changing Face of Chinese Communism</a:t>
            </a:r>
            <a:endParaRPr lang="en-US" sz="24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1752600" y="1219200"/>
            <a:ext cx="396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20834" name="Picture 2" descr="http://red-luxury.com/wp-content/uploads/2011/11/chinese-spend-on-luxury-goo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1" y="3581400"/>
            <a:ext cx="3505199" cy="2625929"/>
          </a:xfrm>
          <a:prstGeom prst="rect">
            <a:avLst/>
          </a:prstGeom>
          <a:noFill/>
        </p:spPr>
      </p:pic>
      <p:pic>
        <p:nvPicPr>
          <p:cNvPr id="120836" name="Picture 4" descr="http://www.cityofsound.com/.a/6a00d83452a98069e20134860b8ebb970c-800w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1281" y="762000"/>
            <a:ext cx="3302719" cy="2480554"/>
          </a:xfrm>
          <a:prstGeom prst="rect">
            <a:avLst/>
          </a:prstGeom>
          <a:noFill/>
        </p:spPr>
      </p:pic>
      <p:pic>
        <p:nvPicPr>
          <p:cNvPr id="120838" name="Picture 6" descr="http://www.montrealgazette.com/7536794.b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505200"/>
            <a:ext cx="4001339" cy="2687290"/>
          </a:xfrm>
          <a:prstGeom prst="rect">
            <a:avLst/>
          </a:prstGeom>
          <a:noFill/>
        </p:spPr>
      </p:pic>
      <p:pic>
        <p:nvPicPr>
          <p:cNvPr id="120840" name="Picture 8" descr="http://i2.cdn.turner.com/cnn/dam/assets/121114090011-china-congress-great-hall-of-the-people-horizontal-galler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838200"/>
            <a:ext cx="4250267" cy="2390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2057400" y="838200"/>
            <a:ext cx="6553200" cy="41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>
                <a:solidFill>
                  <a:srgbClr val="D40000"/>
                </a:solidFill>
              </a:rPr>
              <a:t>Part </a:t>
            </a:r>
            <a:r>
              <a:rPr lang="en-US" sz="6000" b="1" dirty="0" smtClean="0">
                <a:solidFill>
                  <a:srgbClr val="D40000"/>
                </a:solidFill>
              </a:rPr>
              <a:t>III:</a:t>
            </a:r>
            <a:r>
              <a:rPr lang="en-US" sz="6000" b="1" dirty="0">
                <a:solidFill>
                  <a:srgbClr val="D40000"/>
                </a:solidFill>
              </a:rPr>
              <a:t/>
            </a:r>
            <a:br>
              <a:rPr lang="en-US" sz="6000" b="1" dirty="0">
                <a:solidFill>
                  <a:srgbClr val="D40000"/>
                </a:solidFill>
              </a:rPr>
            </a:br>
            <a:r>
              <a:rPr lang="en-US" sz="6000" b="1" dirty="0">
                <a:solidFill>
                  <a:srgbClr val="D40000"/>
                </a:solidFill>
              </a:rPr>
              <a:t/>
            </a:r>
            <a:br>
              <a:rPr lang="en-US" sz="6000" b="1" dirty="0">
                <a:solidFill>
                  <a:srgbClr val="D40000"/>
                </a:solidFill>
              </a:rPr>
            </a:br>
            <a:r>
              <a:rPr lang="en-US" sz="6000" b="1" dirty="0" smtClean="0">
                <a:solidFill>
                  <a:srgbClr val="D40000"/>
                </a:solidFill>
              </a:rPr>
              <a:t>Decolonization</a:t>
            </a:r>
          </a:p>
          <a:p>
            <a:pPr algn="ctr">
              <a:spcBef>
                <a:spcPct val="50000"/>
              </a:spcBef>
            </a:pPr>
            <a:endParaRPr lang="en-US" sz="5400" b="1" dirty="0">
              <a:solidFill>
                <a:srgbClr val="D4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708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Ideological Struggle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1905000" y="1066800"/>
            <a:ext cx="2133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Comic Sans MS" pitchFamily="66" charset="0"/>
              </a:rPr>
              <a:t>Soviet &amp; Eastern Bloc Nations</a:t>
            </a:r>
            <a:br>
              <a:rPr lang="en-US" sz="2000" b="1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000" b="1">
                <a:solidFill>
                  <a:srgbClr val="FF0000"/>
                </a:solidFill>
                <a:latin typeface="Comic Sans MS" pitchFamily="66" charset="0"/>
              </a:rPr>
              <a:t>[“Iron Curtain”]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6629400" y="1143000"/>
            <a:ext cx="2057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latin typeface="Comic Sans MS" pitchFamily="66" charset="0"/>
              </a:rPr>
              <a:t>US &amp; the </a:t>
            </a:r>
            <a:br>
              <a:rPr lang="en-US" sz="2000" b="1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US" sz="2000" b="1">
                <a:solidFill>
                  <a:schemeClr val="accent2"/>
                </a:solidFill>
                <a:latin typeface="Comic Sans MS" pitchFamily="66" charset="0"/>
              </a:rPr>
              <a:t>Western Democracies</a:t>
            </a:r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 rot="4163949">
            <a:off x="4802981" y="1069182"/>
            <a:ext cx="985837" cy="1143000"/>
          </a:xfrm>
          <a:prstGeom prst="irregularSeal2">
            <a:avLst/>
          </a:prstGeom>
          <a:gradFill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8256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>
            <a:off x="3733800" y="1752600"/>
            <a:ext cx="914400" cy="0"/>
          </a:xfrm>
          <a:prstGeom prst="line">
            <a:avLst/>
          </a:prstGeom>
          <a:noFill/>
          <a:ln w="28575">
            <a:solidFill>
              <a:srgbClr val="D4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 flipH="1">
            <a:off x="5943600" y="1752600"/>
            <a:ext cx="914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1828800" y="25146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chemeClr val="tx2"/>
                </a:solidFill>
                <a:latin typeface="Comic Sans MS" pitchFamily="66" charset="0"/>
              </a:rPr>
              <a:t>GOAL</a:t>
            </a:r>
            <a:r>
              <a:rPr lang="en-US" b="1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b="1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 spread world-wide Communism</a:t>
            </a:r>
            <a:endParaRPr lang="en-US" b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6096000" y="2514600"/>
            <a:ext cx="28956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>
                <a:solidFill>
                  <a:schemeClr val="tx2"/>
                </a:solidFill>
                <a:latin typeface="Comic Sans MS" pitchFamily="66" charset="0"/>
              </a:rPr>
              <a:t>GOAL</a:t>
            </a:r>
            <a:r>
              <a:rPr lang="en-US" b="1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b="1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b="1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“Containment”</a:t>
            </a:r>
            <a:r>
              <a:rPr lang="en-US" b="1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 of Communism &amp; the eventual collapse of the Communist world.</a:t>
            </a:r>
            <a:br>
              <a:rPr lang="en-US" b="1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</a:br>
            <a:r>
              <a:rPr lang="en-US" b="1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[George Kennan]</a:t>
            </a:r>
            <a:endParaRPr lang="en-US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1905000" y="3581400"/>
            <a:ext cx="69342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 b="1" u="sng" dirty="0">
                <a:solidFill>
                  <a:schemeClr val="tx2"/>
                </a:solidFill>
                <a:latin typeface="Comic Sans MS" pitchFamily="66" charset="0"/>
              </a:rPr>
              <a:t>METHODOLOGIES:</a:t>
            </a:r>
          </a:p>
          <a:p>
            <a:pPr marL="342900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«"/>
            </a:pPr>
            <a:r>
              <a:rPr lang="en-US" sz="2000" b="1" dirty="0">
                <a:solidFill>
                  <a:schemeClr val="tx2"/>
                </a:solidFill>
                <a:latin typeface="Comic Sans MS" pitchFamily="66" charset="0"/>
              </a:rPr>
              <a:t>Espionage [KGB vs. CIA]</a:t>
            </a:r>
          </a:p>
          <a:p>
            <a:pPr marL="342900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«"/>
            </a:pPr>
            <a:r>
              <a:rPr lang="en-US" sz="2000" b="1" dirty="0">
                <a:solidFill>
                  <a:schemeClr val="tx2"/>
                </a:solidFill>
                <a:latin typeface="Comic Sans MS" pitchFamily="66" charset="0"/>
              </a:rPr>
              <a:t>Arms Race [nuclear escalation]</a:t>
            </a:r>
          </a:p>
          <a:p>
            <a:pPr marL="342900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«"/>
            </a:pPr>
            <a:r>
              <a:rPr lang="en-US" sz="2000" b="1" dirty="0">
                <a:solidFill>
                  <a:schemeClr val="tx2"/>
                </a:solidFill>
                <a:latin typeface="Comic Sans MS" pitchFamily="66" charset="0"/>
              </a:rPr>
              <a:t>Ideological Competition for the minds and hearts of Third World peoples [Communist govt. &amp; command economy vs. democratic govt. &amp; capitalist economy] </a:t>
            </a:r>
            <a:r>
              <a:rPr lang="en-US" sz="2000" b="1" dirty="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 “proxy wars”</a:t>
            </a:r>
            <a:endParaRPr lang="en-US" sz="2000" b="1" dirty="0">
              <a:solidFill>
                <a:schemeClr val="tx2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«"/>
            </a:pPr>
            <a:r>
              <a:rPr lang="en-US" sz="2000" b="1" dirty="0">
                <a:solidFill>
                  <a:schemeClr val="tx2"/>
                </a:solidFill>
                <a:latin typeface="Comic Sans MS" pitchFamily="66" charset="0"/>
              </a:rPr>
              <a:t>Bi-Polarization of Europe [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  <a:hlinkClick r:id="rId4" action="ppaction://hlinksldjump"/>
              </a:rPr>
              <a:t>NATO</a:t>
            </a:r>
            <a:r>
              <a:rPr lang="en-US" sz="2000" b="1" dirty="0">
                <a:solidFill>
                  <a:schemeClr val="tx2"/>
                </a:solidFill>
                <a:latin typeface="Comic Sans MS" pitchFamily="66" charset="0"/>
              </a:rPr>
              <a:t> vs.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  <a:hlinkClick r:id="rId5" action="ppaction://hlinksldjump"/>
              </a:rPr>
              <a:t>Warsaw Pact</a:t>
            </a:r>
            <a:r>
              <a:rPr lang="en-US" sz="2000" b="1" dirty="0">
                <a:solidFill>
                  <a:schemeClr val="tx2"/>
                </a:solidFill>
                <a:latin typeface="Comic Sans MS" pitchFamily="66" charset="0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85" decel="100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85" decel="100000"/>
                                        <p:tgtEl>
                                          <p:spTgt spid="30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385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3086" grpId="0"/>
      <p:bldP spid="3087" grpId="0" animBg="1"/>
      <p:bldP spid="3088" grpId="0" animBg="1"/>
      <p:bldP spid="3089" grpId="0" animBg="1"/>
      <p:bldP spid="3090" grpId="0"/>
      <p:bldP spid="309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257175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Decolonization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0" y="1219201"/>
            <a:ext cx="6781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«"/>
            </a:pPr>
            <a:r>
              <a:rPr lang="en-US" sz="2000" b="1" dirty="0" smtClean="0">
                <a:solidFill>
                  <a:schemeClr val="tx2"/>
                </a:solidFill>
                <a:latin typeface="Comic Sans MS" pitchFamily="66" charset="0"/>
              </a:rPr>
              <a:t>What is the best strategy to gain independence from colonial masters? 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endParaRPr lang="en-US" sz="2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2052" name="Picture 4" descr="http://www.globalsecurity.org/military/world/china/images/mao-zedong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057400"/>
            <a:ext cx="2133600" cy="2978590"/>
          </a:xfrm>
          <a:prstGeom prst="rect">
            <a:avLst/>
          </a:prstGeom>
          <a:noFill/>
        </p:spPr>
      </p:pic>
      <p:pic>
        <p:nvPicPr>
          <p:cNvPr id="2054" name="Picture 6" descr="http://www.avenuestosuccess.com/.a/6a00d835163fd253ef01156f91ec7c970c-800w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057400"/>
            <a:ext cx="2552700" cy="313982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447800" y="5334000"/>
            <a:ext cx="38100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i="1" dirty="0" smtClean="0">
                <a:solidFill>
                  <a:schemeClr val="tx2"/>
                </a:solidFill>
                <a:latin typeface="Comic Sans MS" pitchFamily="66" charset="0"/>
              </a:rPr>
              <a:t>“</a:t>
            </a:r>
            <a:r>
              <a:rPr lang="en-US" sz="1400" b="1" i="1" dirty="0" smtClean="0">
                <a:solidFill>
                  <a:schemeClr val="tx2"/>
                </a:solidFill>
                <a:latin typeface="Comic Sans MS" pitchFamily="66" charset="0"/>
              </a:rPr>
              <a:t>Victory attained by violence is tantamount to a defeat, for it is momentary.”</a:t>
            </a:r>
          </a:p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400" b="1" i="1" dirty="0" smtClean="0">
                <a:solidFill>
                  <a:schemeClr val="tx2"/>
                </a:solidFill>
                <a:latin typeface="Comic Sans MS" pitchFamily="66" charset="0"/>
              </a:rPr>
              <a:t>- Mohandas K. Gandhi </a:t>
            </a:r>
          </a:p>
          <a:p>
            <a:pPr marL="342900" indent="-342900">
              <a:spcBef>
                <a:spcPct val="50000"/>
              </a:spcBef>
              <a:buClr>
                <a:srgbClr val="008000"/>
              </a:buClr>
            </a:pPr>
            <a:r>
              <a:rPr lang="en-US" sz="1600" b="1" i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endParaRPr lang="en-US" sz="2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0" y="5257800"/>
            <a:ext cx="3810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i="1" dirty="0" smtClean="0">
                <a:solidFill>
                  <a:schemeClr val="tx2"/>
                </a:solidFill>
                <a:latin typeface="Comic Sans MS" pitchFamily="66" charset="0"/>
              </a:rPr>
              <a:t>“Political Power grows out of the barrel of a gun.”</a:t>
            </a:r>
          </a:p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i="1" dirty="0" smtClean="0">
                <a:solidFill>
                  <a:schemeClr val="tx2"/>
                </a:solidFill>
                <a:latin typeface="Comic Sans MS" pitchFamily="66" charset="0"/>
              </a:rPr>
              <a:t>- Mao Zedong </a:t>
            </a:r>
            <a:endParaRPr lang="en-US" sz="1400" b="1" i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50000"/>
              </a:spcBef>
              <a:buClr>
                <a:srgbClr val="008000"/>
              </a:buClr>
            </a:pPr>
            <a:r>
              <a:rPr lang="en-US" sz="1600" b="1" i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endParaRPr lang="en-US" sz="2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10" name="Picture 2" descr="map_23_01_end_euro_empir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257175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Decolonization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0" y="1219201"/>
            <a:ext cx="6781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«"/>
            </a:pPr>
            <a:r>
              <a:rPr lang="en-US" sz="2000" b="1" dirty="0" smtClean="0">
                <a:solidFill>
                  <a:schemeClr val="tx2"/>
                </a:solidFill>
                <a:latin typeface="Comic Sans MS" pitchFamily="66" charset="0"/>
              </a:rPr>
              <a:t>What is the best strategy to gain independence from colonial masters? 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endParaRPr lang="en-US" sz="2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2052" name="Picture 4" descr="http://www.globalsecurity.org/military/world/china/images/mao-zedong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057400"/>
            <a:ext cx="2133600" cy="2978590"/>
          </a:xfrm>
          <a:prstGeom prst="rect">
            <a:avLst/>
          </a:prstGeom>
          <a:noFill/>
        </p:spPr>
      </p:pic>
      <p:pic>
        <p:nvPicPr>
          <p:cNvPr id="2054" name="Picture 6" descr="http://www.avenuestosuccess.com/.a/6a00d835163fd253ef01156f91ec7c970c-800w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057400"/>
            <a:ext cx="2552700" cy="313982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447800" y="5334000"/>
            <a:ext cx="38100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i="1" dirty="0" smtClean="0">
                <a:solidFill>
                  <a:schemeClr val="tx2"/>
                </a:solidFill>
                <a:latin typeface="Comic Sans MS" pitchFamily="66" charset="0"/>
              </a:rPr>
              <a:t>“</a:t>
            </a:r>
            <a:r>
              <a:rPr lang="en-US" sz="1400" b="1" i="1" dirty="0" smtClean="0">
                <a:solidFill>
                  <a:schemeClr val="tx2"/>
                </a:solidFill>
                <a:latin typeface="Comic Sans MS" pitchFamily="66" charset="0"/>
              </a:rPr>
              <a:t>Victory attained by violence is tantamount to a defeat, for it is momentary.”</a:t>
            </a:r>
          </a:p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400" b="1" i="1" dirty="0" smtClean="0">
                <a:solidFill>
                  <a:schemeClr val="tx2"/>
                </a:solidFill>
                <a:latin typeface="Comic Sans MS" pitchFamily="66" charset="0"/>
              </a:rPr>
              <a:t>- Mohandas K. Gandhi </a:t>
            </a:r>
          </a:p>
          <a:p>
            <a:pPr marL="342900" indent="-342900">
              <a:spcBef>
                <a:spcPct val="50000"/>
              </a:spcBef>
              <a:buClr>
                <a:srgbClr val="008000"/>
              </a:buClr>
            </a:pPr>
            <a:r>
              <a:rPr lang="en-US" sz="1600" b="1" i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endParaRPr lang="en-US" sz="2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0" y="5257800"/>
            <a:ext cx="3810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i="1" dirty="0" smtClean="0">
                <a:solidFill>
                  <a:schemeClr val="tx2"/>
                </a:solidFill>
                <a:latin typeface="Comic Sans MS" pitchFamily="66" charset="0"/>
              </a:rPr>
              <a:t>“Political Power grows out of the barrel of a gun.”</a:t>
            </a:r>
          </a:p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i="1" dirty="0" smtClean="0">
                <a:solidFill>
                  <a:schemeClr val="tx2"/>
                </a:solidFill>
                <a:latin typeface="Comic Sans MS" pitchFamily="66" charset="0"/>
              </a:rPr>
              <a:t>- Mao Zedong </a:t>
            </a:r>
            <a:endParaRPr lang="en-US" sz="1400" b="1" i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50000"/>
              </a:spcBef>
              <a:buClr>
                <a:srgbClr val="008000"/>
              </a:buClr>
            </a:pPr>
            <a:r>
              <a:rPr lang="en-US" sz="1600" b="1" i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endParaRPr lang="en-US" sz="2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257175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Decolonization? Why?  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0" y="1219200"/>
            <a:ext cx="67818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«"/>
            </a:pPr>
            <a:r>
              <a:rPr lang="en-US" sz="2000" b="1" dirty="0" smtClean="0">
                <a:solidFill>
                  <a:schemeClr val="tx2"/>
                </a:solidFill>
                <a:latin typeface="Comic Sans MS" pitchFamily="66" charset="0"/>
              </a:rPr>
              <a:t>Most of the world’s colonies became free of colonial rule &amp; achieved statehood b/t 1947-1967</a:t>
            </a:r>
          </a:p>
          <a:p>
            <a:pPr marL="342900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«"/>
            </a:pPr>
            <a:r>
              <a:rPr lang="en-US" sz="2000" b="1" dirty="0" smtClean="0">
                <a:solidFill>
                  <a:schemeClr val="tx2"/>
                </a:solidFill>
                <a:latin typeface="Comic Sans MS" pitchFamily="66" charset="0"/>
              </a:rPr>
              <a:t>Decolonization was a difficult &amp; sometimes bitter process; countries reluctant to let go of empires</a:t>
            </a:r>
          </a:p>
          <a:p>
            <a:pPr marL="342900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«"/>
            </a:pPr>
            <a:r>
              <a:rPr lang="en-US" sz="2000" b="1" dirty="0" smtClean="0">
                <a:solidFill>
                  <a:schemeClr val="tx2"/>
                </a:solidFill>
                <a:latin typeface="Comic Sans MS" pitchFamily="66" charset="0"/>
              </a:rPr>
              <a:t>Reasons for decolonization…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en-US" sz="2000" b="1" dirty="0" smtClean="0">
                <a:solidFill>
                  <a:schemeClr val="tx2"/>
                </a:solidFill>
                <a:latin typeface="Comic Sans MS" pitchFamily="66" charset="0"/>
              </a:rPr>
              <a:t>Rising nationalism of Asian &amp; African peoples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en-US" sz="2000" b="1" dirty="0" smtClean="0">
                <a:solidFill>
                  <a:schemeClr val="tx2"/>
                </a:solidFill>
                <a:latin typeface="Comic Sans MS" pitchFamily="66" charset="0"/>
              </a:rPr>
              <a:t>Destruction of Europe during world wars weakened the European states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en-US" sz="2000" b="1" dirty="0" smtClean="0">
                <a:solidFill>
                  <a:schemeClr val="tx2"/>
                </a:solidFill>
                <a:latin typeface="Comic Sans MS" pitchFamily="66" charset="0"/>
              </a:rPr>
              <a:t>Colonialism went against the Allied goal of self-determination after the war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en-US" sz="2000" b="1" dirty="0" smtClean="0">
                <a:solidFill>
                  <a:schemeClr val="tx2"/>
                </a:solidFill>
                <a:latin typeface="Comic Sans MS" pitchFamily="66" charset="0"/>
              </a:rPr>
              <a:t>Educated intellectuals in colonies used European ideas against their colonial rulers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endParaRPr lang="en-US" sz="2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2057400" y="838200"/>
            <a:ext cx="6553200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>
                <a:solidFill>
                  <a:srgbClr val="D40000"/>
                </a:solidFill>
              </a:rPr>
              <a:t>Part </a:t>
            </a:r>
            <a:r>
              <a:rPr lang="en-US" sz="6000" b="1" dirty="0" smtClean="0">
                <a:solidFill>
                  <a:srgbClr val="D40000"/>
                </a:solidFill>
              </a:rPr>
              <a:t>III:</a:t>
            </a:r>
            <a:r>
              <a:rPr lang="en-US" sz="6000" b="1" dirty="0">
                <a:solidFill>
                  <a:srgbClr val="D40000"/>
                </a:solidFill>
              </a:rPr>
              <a:t/>
            </a:r>
            <a:br>
              <a:rPr lang="en-US" sz="6000" b="1" dirty="0">
                <a:solidFill>
                  <a:srgbClr val="D40000"/>
                </a:solidFill>
              </a:rPr>
            </a:br>
            <a:r>
              <a:rPr lang="en-US" sz="6000" b="1" dirty="0" smtClean="0">
                <a:solidFill>
                  <a:srgbClr val="D40000"/>
                </a:solidFill>
              </a:rPr>
              <a:t>Nation-Building in the Developing World</a:t>
            </a:r>
          </a:p>
          <a:p>
            <a:pPr algn="ctr">
              <a:spcBef>
                <a:spcPct val="50000"/>
              </a:spcBef>
            </a:pPr>
            <a:endParaRPr lang="en-US" sz="5400" b="1" dirty="0">
              <a:solidFill>
                <a:srgbClr val="D4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ap_23_01_end_euro_empi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8591"/>
            <a:ext cx="9144000" cy="695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>
            <a:hlinkClick r:id="rId4" action="ppaction://hlinksldjump"/>
          </p:cNvPr>
          <p:cNvSpPr/>
          <p:nvPr/>
        </p:nvSpPr>
        <p:spPr>
          <a:xfrm>
            <a:off x="1828800" y="5257800"/>
            <a:ext cx="12954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hlinkClick r:id="rId4" action="ppaction://hlinksldjump"/>
          </p:cNvPr>
          <p:cNvSpPr/>
          <p:nvPr/>
        </p:nvSpPr>
        <p:spPr>
          <a:xfrm>
            <a:off x="2819400" y="1524000"/>
            <a:ext cx="5334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7467600" y="2667000"/>
            <a:ext cx="762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4724400" y="1981200"/>
            <a:ext cx="1447800" cy="1600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>
          <a:xfrm>
            <a:off x="1371600" y="2971800"/>
            <a:ext cx="5334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30778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Mexico (1917)</a:t>
            </a:r>
            <a:endParaRPr lang="en-US" sz="32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0" y="5181600"/>
            <a:ext cx="3810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3200" b="1" i="1" dirty="0" smtClean="0">
                <a:solidFill>
                  <a:schemeClr val="tx2"/>
                </a:solidFill>
                <a:latin typeface="Comic Sans MS" pitchFamily="66" charset="0"/>
              </a:rPr>
              <a:t>“United States of Mexico”</a:t>
            </a:r>
          </a:p>
          <a:p>
            <a:pPr marL="342900" indent="-342900">
              <a:spcBef>
                <a:spcPct val="50000"/>
              </a:spcBef>
              <a:buClr>
                <a:srgbClr val="008000"/>
              </a:buClr>
            </a:pPr>
            <a:r>
              <a:rPr lang="en-US" sz="3200" b="1" i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endParaRPr lang="en-US" sz="2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6" name="Picture 5" descr="File:Seal of the Government of Mexico.sv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828800"/>
            <a:ext cx="2853819" cy="284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l_fi" descr="http://upload.wikimedia.org/wikipedia/en/2/20/Flag_of_Mexico_1917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1" y="2286000"/>
            <a:ext cx="3810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30778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Philippines (1946)</a:t>
            </a:r>
            <a:endParaRPr lang="en-US" sz="32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0" y="5181600"/>
            <a:ext cx="3810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3200" b="1" i="1" dirty="0" smtClean="0">
                <a:solidFill>
                  <a:schemeClr val="tx2"/>
                </a:solidFill>
                <a:latin typeface="Comic Sans MS" pitchFamily="66" charset="0"/>
              </a:rPr>
              <a:t>“Republic of the Philippines”</a:t>
            </a:r>
          </a:p>
          <a:p>
            <a:pPr marL="342900" indent="-342900">
              <a:spcBef>
                <a:spcPct val="50000"/>
              </a:spcBef>
              <a:buClr>
                <a:srgbClr val="008000"/>
              </a:buClr>
            </a:pPr>
            <a:r>
              <a:rPr lang="en-US" sz="3200" b="1" i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endParaRPr lang="en-US" sz="2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145410" name="Picture 2" descr="http://t2.gstatic.com/images?q=tbn:ANd9GcTiipvsKDRNmRHqZp5V2V88NA181AiIGIT0sA-eERX5QZYwmpgz3lBVI5kq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514600"/>
            <a:ext cx="3943350" cy="1971675"/>
          </a:xfrm>
          <a:prstGeom prst="rect">
            <a:avLst/>
          </a:prstGeom>
          <a:noFill/>
        </p:spPr>
      </p:pic>
      <p:pic>
        <p:nvPicPr>
          <p:cNvPr id="145412" name="Picture 4" descr="http://upload.wikimedia.org/wikipedia/commons/thumb/2/2b/Coat_of_Arms_of_the_Philippines.svg/822px-Coat_of_Arms_of_the_Philippines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7850" y="1371600"/>
            <a:ext cx="3486150" cy="387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l_fi" descr="http://t0.gstatic.com/images?q=tbn:ANd9GcQkzPb0dvP9wl6NHNMRVxYfXRr28lvV89LqmcjGuA-uLYDAw-8zDQGC4635Cw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828800"/>
            <a:ext cx="3793527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52600" y="0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India (1947)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il_fi" descr="http://t0.gstatic.com/images?q=tbn:ANd9GcRYEskQeAcKCT6h3rsv0oxD350OXuIcxqn6Q5Ttd1oItAaifs2gUgBpku1ATQ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447800"/>
            <a:ext cx="2514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334000" y="5181601"/>
            <a:ext cx="3810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3200" b="1" i="1" dirty="0" smtClean="0">
                <a:solidFill>
                  <a:schemeClr val="tx2"/>
                </a:solidFill>
                <a:latin typeface="Comic Sans MS" pitchFamily="66" charset="0"/>
              </a:rPr>
              <a:t>“Truth Alone Triumphs”</a:t>
            </a:r>
          </a:p>
          <a:p>
            <a:pPr marL="342900" indent="-342900">
              <a:spcBef>
                <a:spcPct val="50000"/>
              </a:spcBef>
              <a:buClr>
                <a:srgbClr val="008000"/>
              </a:buClr>
            </a:pPr>
            <a:r>
              <a:rPr lang="en-US" sz="3200" b="1" i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endParaRPr lang="en-US" sz="2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30778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Israel (1948)</a:t>
            </a:r>
            <a:endParaRPr lang="en-US" sz="32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0" y="5181600"/>
            <a:ext cx="3810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3200" b="1" i="1" dirty="0" smtClean="0">
                <a:solidFill>
                  <a:schemeClr val="tx2"/>
                </a:solidFill>
                <a:latin typeface="Comic Sans MS" pitchFamily="66" charset="0"/>
              </a:rPr>
              <a:t>“Israel”</a:t>
            </a:r>
          </a:p>
          <a:p>
            <a:pPr marL="342900" indent="-342900">
              <a:spcBef>
                <a:spcPct val="50000"/>
              </a:spcBef>
              <a:buClr>
                <a:srgbClr val="008000"/>
              </a:buClr>
            </a:pPr>
            <a:r>
              <a:rPr lang="en-US" sz="3200" b="1" i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endParaRPr lang="en-US" sz="2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2050" name="Picture 2" descr="http://t2.gstatic.com/images?q=tbn:ANd9GcSng50EFKt-Ib7YxBd4ttTCpwgpcZscpQdyZBnk2QOL8HP2dyZONw6G_9qnK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76400"/>
            <a:ext cx="3764170" cy="2733676"/>
          </a:xfrm>
          <a:prstGeom prst="rect">
            <a:avLst/>
          </a:prstGeom>
          <a:noFill/>
        </p:spPr>
      </p:pic>
      <p:pic>
        <p:nvPicPr>
          <p:cNvPr id="8" name="il_fi" descr="http://upload.wikimedia.org/wikipedia/commons/thumb/8/8f/Emblem_of_Israel.svg/858px-Emblem_of_Israel.svg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828800"/>
            <a:ext cx="2533650" cy="313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30778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Nigeria (1960)</a:t>
            </a:r>
            <a:endParaRPr lang="en-US" sz="32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0" y="5181600"/>
            <a:ext cx="38100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3200" b="1" i="1" dirty="0" smtClean="0">
                <a:solidFill>
                  <a:schemeClr val="tx2"/>
                </a:solidFill>
                <a:latin typeface="Comic Sans MS" pitchFamily="66" charset="0"/>
              </a:rPr>
              <a:t>“Unity and Faith, Peace and Progress”</a:t>
            </a:r>
          </a:p>
          <a:p>
            <a:pPr marL="342900" indent="-342900">
              <a:spcBef>
                <a:spcPct val="50000"/>
              </a:spcBef>
              <a:buClr>
                <a:srgbClr val="008000"/>
              </a:buClr>
            </a:pPr>
            <a:r>
              <a:rPr lang="en-US" sz="3200" b="1" i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endParaRPr lang="en-US" sz="2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6" name="il_fi" descr="http://t1.gstatic.com/images?q=tbn:ANd9GcRx5xlYC59kYeHrw2aezlhgtJ6OZw7NBUFuUEbeiQHb2dkqlHlpzGSr9rW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057401"/>
            <a:ext cx="381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l_fi" descr="http://www.fotw.net/images/n/ng)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600200"/>
            <a:ext cx="3276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ap_22_03_global_cold_war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64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30778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South Africa (1994)</a:t>
            </a:r>
            <a:endParaRPr lang="en-US" sz="32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il_fi" descr="http://t0.gstatic.com/images?q=tbn:ANd9GcQVT0isTNvh8mTwE1TA7oMTfo4QB25Qy1KyYmE4Bcq7OFGc92x1tGj9p5nv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286000"/>
            <a:ext cx="3876675" cy="255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l_fi" descr="http://upload.wikimedia.org/wikipedia/commons/thumb/2/21/Coat_of_arms_of_South_Africa.svg/250px-Coat_of_arms_of_South_Africa.svg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981200"/>
            <a:ext cx="238125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334000" y="5181600"/>
            <a:ext cx="3810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sz="3200" b="1" i="1" dirty="0" smtClean="0">
                <a:solidFill>
                  <a:schemeClr val="tx2"/>
                </a:solidFill>
                <a:latin typeface="Comic Sans MS" pitchFamily="66" charset="0"/>
              </a:rPr>
              <a:t>“Diverse people unite”</a:t>
            </a:r>
          </a:p>
          <a:p>
            <a:pPr marL="342900" indent="-342900">
              <a:spcBef>
                <a:spcPct val="50000"/>
              </a:spcBef>
              <a:buClr>
                <a:srgbClr val="008000"/>
              </a:buClr>
            </a:pPr>
            <a:r>
              <a:rPr lang="en-US" sz="3200" b="1" i="1" dirty="0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</a:p>
          <a:p>
            <a:pPr marL="1257300" lvl="2" indent="-342900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endParaRPr lang="en-US" sz="2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0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Partition of India (1947)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2" descr="http://greetingindia.tripod.com/bigfla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1143000"/>
            <a:ext cx="1714500" cy="1143000"/>
          </a:xfrm>
          <a:prstGeom prst="rect">
            <a:avLst/>
          </a:prstGeom>
          <a:noFill/>
        </p:spPr>
      </p:pic>
      <p:pic>
        <p:nvPicPr>
          <p:cNvPr id="8" name="Picture 4" descr="http://www.mapsofworld.com/images/world-countries-flags/pakistan-flag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4823" y="2743200"/>
            <a:ext cx="1682150" cy="1143000"/>
          </a:xfrm>
          <a:prstGeom prst="rect">
            <a:avLst/>
          </a:prstGeom>
          <a:noFill/>
        </p:spPr>
      </p:pic>
      <p:pic>
        <p:nvPicPr>
          <p:cNvPr id="7" name="Picture 2" descr="map_23_p1089_ind_brit_sas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1825" y="557212"/>
            <a:ext cx="5972175" cy="630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 descr="http://www.mapsnworld.com/bangladesh/bangladesh-fla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4724400"/>
            <a:ext cx="1586101" cy="106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30778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Decolonization in South Africa</a:t>
            </a:r>
            <a:endParaRPr lang="en-US" sz="32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Picture 5" descr="map_23_02_aparthe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554037"/>
            <a:ext cx="6224587" cy="6303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30778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Apartheid in South </a:t>
            </a:r>
            <a:r>
              <a:rPr lang="en-US" sz="3200" b="1" dirty="0" err="1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Afica</a:t>
            </a:r>
            <a:endParaRPr lang="en-US" sz="32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6018" name="Picture 2" descr="http://upload.wikimedia.org/wikipedia/commons/thumb/1/12/ApartheidSignEnglishAfrikaans.jpg/200px-ApartheidSignEnglishAfrikaa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838200"/>
            <a:ext cx="2612036" cy="2390014"/>
          </a:xfrm>
          <a:prstGeom prst="rect">
            <a:avLst/>
          </a:prstGeom>
          <a:noFill/>
        </p:spPr>
      </p:pic>
      <p:pic>
        <p:nvPicPr>
          <p:cNvPr id="86020" name="Picture 4" descr="http://www.earthlyissues.com/images/southafricangir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1" y="533400"/>
            <a:ext cx="4419600" cy="2948926"/>
          </a:xfrm>
          <a:prstGeom prst="rect">
            <a:avLst/>
          </a:prstGeom>
          <a:noFill/>
        </p:spPr>
      </p:pic>
      <p:pic>
        <p:nvPicPr>
          <p:cNvPr id="86022" name="Picture 6" descr="http://espressostalinist.files.wordpress.com/2011/01/baha-apartheid-sign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3581400"/>
            <a:ext cx="3445933" cy="2481073"/>
          </a:xfrm>
          <a:prstGeom prst="rect">
            <a:avLst/>
          </a:prstGeom>
          <a:noFill/>
        </p:spPr>
      </p:pic>
      <p:pic>
        <p:nvPicPr>
          <p:cNvPr id="86026" name="Picture 10" descr="http://www.tadamon.ca/wp-content/uploads/tadamonsouthafricaprotes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1471" y="3581400"/>
            <a:ext cx="4232529" cy="262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30778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Inequality of Apartheid</a:t>
            </a:r>
            <a:endParaRPr lang="en-US" sz="32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0114" name="Picture 2" descr="http://www-cs-students.stanford.edu/~cale/cs201/pictures/ta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2951" y="838200"/>
            <a:ext cx="7342449" cy="5543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30778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Soweto, South Africa</a:t>
            </a:r>
            <a:endParaRPr lang="en-US" sz="32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8306" name="Picture 2" descr="http://2.bp.blogspot.com/-nGwkYCR_m8c/T6j29XoWjlI/AAAAAAAAAcA/M-GcuLIGugU/s1600/sowe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7200" y="914400"/>
            <a:ext cx="71120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s_23_02_an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30778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Nelson Mandela</a:t>
            </a:r>
            <a:endParaRPr lang="en-US" sz="32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5" descr="mandela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2859" t="4512" r="2861" b="4463"/>
          <a:stretch>
            <a:fillRect/>
          </a:stretch>
        </p:blipFill>
        <p:spPr bwMode="auto">
          <a:xfrm>
            <a:off x="1600200" y="1143000"/>
            <a:ext cx="7231673" cy="442408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30778"/>
            <a:ext cx="7086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President Mandela (1994-99)</a:t>
            </a:r>
            <a:endParaRPr lang="en-US" sz="32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Picture 5" descr="mande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762000"/>
            <a:ext cx="7049055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257175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French Indochina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402" name="Picture 2" descr="http://historywarsweapons.com/wp-content/uploads/image/French_Indochina_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914597"/>
            <a:ext cx="4572000" cy="5638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752600" y="257175"/>
            <a:ext cx="7086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Arms Race:</a:t>
            </a:r>
            <a:br>
              <a:rPr lang="en-US" sz="3600" b="1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b="1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“Missile Gap?”</a:t>
            </a:r>
          </a:p>
        </p:txBody>
      </p:sp>
      <p:pic>
        <p:nvPicPr>
          <p:cNvPr id="10243" name="Picture 3" descr="Peacekeeper missile"/>
          <p:cNvPicPr>
            <a:picLocks noChangeAspect="1" noChangeArrowheads="1"/>
          </p:cNvPicPr>
          <p:nvPr/>
        </p:nvPicPr>
        <p:blipFill>
          <a:blip r:embed="rId3" cstate="print"/>
          <a:srcRect l="7544" t="2110" r="14510" b="2902"/>
          <a:stretch>
            <a:fillRect/>
          </a:stretch>
        </p:blipFill>
        <p:spPr bwMode="auto">
          <a:xfrm>
            <a:off x="2065338" y="1828800"/>
            <a:ext cx="2887662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410200" y="1649413"/>
            <a:ext cx="3276600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rgbClr val="D40000"/>
              </a:buClr>
              <a:buFont typeface="Zymbols" pitchFamily="2" charset="0"/>
              <a:buChar char="}"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Soviet Union exploded its first A-bomb in 1949.</a:t>
            </a:r>
          </a:p>
          <a:p>
            <a:pPr marL="457200" indent="-457200">
              <a:spcBef>
                <a:spcPct val="50000"/>
              </a:spcBef>
              <a:buClr>
                <a:srgbClr val="D40000"/>
              </a:buClr>
              <a:buFont typeface="Zymbols" pitchFamily="2" charset="0"/>
              <a:buChar char="}"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Now there were two nuclear superpowers!</a:t>
            </a:r>
          </a:p>
        </p:txBody>
      </p:sp>
      <p:pic>
        <p:nvPicPr>
          <p:cNvPr id="10245" name="Picture 5" descr="fallout_shelter_sig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2400" y="4419600"/>
            <a:ext cx="1422400" cy="19510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-19824"/>
            <a:ext cx="7086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Dien</a:t>
            </a: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Bien </a:t>
            </a:r>
            <a:r>
              <a:rPr lang="en-US" sz="3600" b="1" dirty="0" err="1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Phu</a:t>
            </a: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(1954) – Independence for Vietnam?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3" descr="map-Vietnam War-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6000"/>
          </a:blip>
          <a:srcRect l="1547" t="1352" r="935" b="1352"/>
          <a:stretch>
            <a:fillRect/>
          </a:stretch>
        </p:blipFill>
        <p:spPr bwMode="auto">
          <a:xfrm>
            <a:off x="1676400" y="1828800"/>
            <a:ext cx="3733800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4" name="Picture 2" descr="http://img.timeinc.net/time/magazine/archive/covers/1954/1101541122_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25" y="1676400"/>
            <a:ext cx="3571875" cy="4714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257175"/>
            <a:ext cx="739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Vietnam War (1955-1975)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4450" name="Picture 2" descr="http://www.fasttrackteaching.com/ftap/T_M19_VietnamCP300g1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95399"/>
            <a:ext cx="3581400" cy="5036345"/>
          </a:xfrm>
          <a:prstGeom prst="rect">
            <a:avLst/>
          </a:prstGeom>
          <a:noFill/>
        </p:spPr>
      </p:pic>
      <p:pic>
        <p:nvPicPr>
          <p:cNvPr id="5" name="Picture 2" descr="ich29_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219200"/>
            <a:ext cx="3810000" cy="5268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s_23_03_vietnamese_i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708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Decolonization in Palestine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4" descr="map-Middle East in the 1920s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2590800" y="990600"/>
            <a:ext cx="5410200" cy="5637998"/>
          </a:xfrm>
          <a:prstGeom prst="rect">
            <a:avLst/>
          </a:prstGeom>
          <a:noFill/>
          <a:ln w="9525">
            <a:solidFill>
              <a:srgbClr val="0037A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s_23_04_jewish_natl_st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0"/>
            <a:ext cx="7696200" cy="751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2133600" y="0"/>
            <a:ext cx="6019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Nation of Israel (1948)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Picture 7" descr="israel%20fl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86000"/>
            <a:ext cx="3687914" cy="2690813"/>
          </a:xfrm>
          <a:prstGeom prst="rect">
            <a:avLst/>
          </a:prstGeom>
          <a:noFill/>
        </p:spPr>
      </p:pic>
      <p:pic>
        <p:nvPicPr>
          <p:cNvPr id="5" name="Picture 2" descr="mch29_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838200"/>
            <a:ext cx="3048000" cy="57616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257175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Pan-Arabism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Picture 5" descr="Araf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1" y="914400"/>
            <a:ext cx="2895600" cy="38240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6258" name="Picture 2" descr="http://www.coverbrowser.com/image/time/1700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910359"/>
            <a:ext cx="2895600" cy="381692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447800" y="5029200"/>
            <a:ext cx="381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dirty="0" smtClean="0">
                <a:solidFill>
                  <a:schemeClr val="tx2"/>
                </a:solidFill>
                <a:latin typeface="Comic Sans MS" pitchFamily="66" charset="0"/>
              </a:rPr>
              <a:t>Col. </a:t>
            </a:r>
            <a:r>
              <a:rPr lang="en-US" sz="1600" b="1" dirty="0" err="1" smtClean="0">
                <a:solidFill>
                  <a:schemeClr val="tx2"/>
                </a:solidFill>
                <a:latin typeface="Comic Sans MS" pitchFamily="66" charset="0"/>
              </a:rPr>
              <a:t>Gamal</a:t>
            </a:r>
            <a:r>
              <a:rPr lang="en-US" sz="1600" b="1" dirty="0" smtClean="0">
                <a:solidFill>
                  <a:schemeClr val="tx2"/>
                </a:solidFill>
                <a:latin typeface="Comic Sans MS" pitchFamily="66" charset="0"/>
              </a:rPr>
              <a:t> Abdel Nasser (Egypt)</a:t>
            </a:r>
          </a:p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dirty="0" smtClean="0">
                <a:solidFill>
                  <a:schemeClr val="tx2"/>
                </a:solidFill>
                <a:latin typeface="Comic Sans MS" pitchFamily="66" charset="0"/>
              </a:rPr>
              <a:t>Arab Nationalist</a:t>
            </a:r>
          </a:p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dirty="0" smtClean="0">
                <a:solidFill>
                  <a:schemeClr val="tx2"/>
                </a:solidFill>
                <a:latin typeface="Comic Sans MS" pitchFamily="66" charset="0"/>
              </a:rPr>
              <a:t>Goal: United Arab Republic (UAR)</a:t>
            </a:r>
            <a:endParaRPr lang="en-US" sz="1400" b="1" dirty="0" smtClean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3000" y="5029200"/>
            <a:ext cx="381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dirty="0" err="1" smtClean="0">
                <a:solidFill>
                  <a:schemeClr val="tx2"/>
                </a:solidFill>
                <a:latin typeface="Comic Sans MS" pitchFamily="66" charset="0"/>
              </a:rPr>
              <a:t>Yasir</a:t>
            </a:r>
            <a:r>
              <a:rPr lang="en-US" sz="1600" b="1" dirty="0" smtClean="0">
                <a:solidFill>
                  <a:schemeClr val="tx2"/>
                </a:solidFill>
                <a:latin typeface="Comic Sans MS" pitchFamily="66" charset="0"/>
              </a:rPr>
              <a:t> Arafat</a:t>
            </a:r>
          </a:p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dirty="0" smtClean="0">
                <a:solidFill>
                  <a:schemeClr val="tx2"/>
                </a:solidFill>
                <a:latin typeface="Comic Sans MS" pitchFamily="66" charset="0"/>
              </a:rPr>
              <a:t>Head of Palestine Liberation Org. (PLO)</a:t>
            </a:r>
          </a:p>
          <a:p>
            <a:pPr marL="342900" indent="-342900" algn="ctr">
              <a:spcBef>
                <a:spcPct val="50000"/>
              </a:spcBef>
              <a:buClr>
                <a:srgbClr val="008000"/>
              </a:buClr>
            </a:pPr>
            <a:r>
              <a:rPr lang="en-US" sz="1600" b="1" dirty="0" smtClean="0">
                <a:solidFill>
                  <a:schemeClr val="tx2"/>
                </a:solidFill>
                <a:latin typeface="Comic Sans MS" pitchFamily="66" charset="0"/>
              </a:rPr>
              <a:t>Goal: Palestinian state</a:t>
            </a:r>
            <a:endParaRPr lang="en-US" sz="1400" b="1" dirty="0" smtClean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s_23_05_palestinian_n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0"/>
            <a:ext cx="77724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heactivist.co.uk/two_state_solution_map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11"/>
            <a:ext cx="9144001" cy="6852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257175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Revolution in Iran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Picture 2" descr="map_23_p1103_iran_turkey_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990599"/>
            <a:ext cx="6400800" cy="591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676400" y="152400"/>
            <a:ext cx="7315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u="sng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US" sz="3600" b="1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orth </a:t>
            </a:r>
            <a:r>
              <a:rPr lang="en-US" sz="3600" b="1" u="sng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600" b="1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tlantic </a:t>
            </a:r>
            <a:r>
              <a:rPr lang="en-US" sz="3600" b="1" u="sng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sz="3600" b="1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reaty </a:t>
            </a:r>
            <a:r>
              <a:rPr lang="en-US" sz="3600" b="1" u="sng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en-US" sz="3600" b="1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rganization (1949)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981200" y="3725863"/>
            <a:ext cx="31242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98463" indent="-398463">
              <a:spcBef>
                <a:spcPct val="50000"/>
              </a:spcBef>
              <a:buClr>
                <a:schemeClr val="accent2"/>
              </a:buClr>
              <a:buSzPct val="105000"/>
              <a:buFont typeface="Wingdings" pitchFamily="2" charset="2"/>
              <a:buChar char="v"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United States</a:t>
            </a:r>
          </a:p>
          <a:p>
            <a:pPr marL="398463" indent="-398463">
              <a:spcBef>
                <a:spcPct val="50000"/>
              </a:spcBef>
              <a:buClr>
                <a:schemeClr val="accent2"/>
              </a:buClr>
              <a:buSzPct val="105000"/>
              <a:buFont typeface="Wingdings" pitchFamily="2" charset="2"/>
              <a:buChar char="v"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Belgium</a:t>
            </a:r>
          </a:p>
          <a:p>
            <a:pPr marL="398463" indent="-398463">
              <a:spcBef>
                <a:spcPct val="50000"/>
              </a:spcBef>
              <a:buClr>
                <a:schemeClr val="accent2"/>
              </a:buClr>
              <a:buSzPct val="105000"/>
              <a:buFont typeface="Wingdings" pitchFamily="2" charset="2"/>
              <a:buChar char="v"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Britain</a:t>
            </a:r>
          </a:p>
          <a:p>
            <a:pPr marL="398463" indent="-398463">
              <a:spcBef>
                <a:spcPct val="50000"/>
              </a:spcBef>
              <a:buClr>
                <a:schemeClr val="accent2"/>
              </a:buClr>
              <a:buSzPct val="105000"/>
              <a:buFont typeface="Wingdings" pitchFamily="2" charset="2"/>
              <a:buChar char="v"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Canada</a:t>
            </a:r>
          </a:p>
          <a:p>
            <a:pPr marL="398463" indent="-398463">
              <a:spcBef>
                <a:spcPct val="50000"/>
              </a:spcBef>
              <a:buClr>
                <a:schemeClr val="accent2"/>
              </a:buClr>
              <a:buSzPct val="105000"/>
              <a:buFont typeface="Wingdings" pitchFamily="2" charset="2"/>
              <a:buChar char="v"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Denmark</a:t>
            </a:r>
          </a:p>
          <a:p>
            <a:pPr marL="398463" indent="-398463">
              <a:spcBef>
                <a:spcPct val="50000"/>
              </a:spcBef>
              <a:buClr>
                <a:schemeClr val="accent2"/>
              </a:buClr>
              <a:buSzPct val="105000"/>
              <a:buFont typeface="Wingdings" pitchFamily="2" charset="2"/>
              <a:buChar char="v"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France</a:t>
            </a:r>
          </a:p>
          <a:p>
            <a:pPr marL="398463" indent="-398463">
              <a:spcBef>
                <a:spcPct val="50000"/>
              </a:spcBef>
              <a:buClr>
                <a:schemeClr val="accent2"/>
              </a:buClr>
              <a:buSzPct val="105000"/>
              <a:buFont typeface="Wingdings" pitchFamily="2" charset="2"/>
              <a:buChar char="v"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Iceland</a:t>
            </a:r>
          </a:p>
          <a:p>
            <a:pPr marL="398463" indent="-398463">
              <a:spcBef>
                <a:spcPct val="50000"/>
              </a:spcBef>
              <a:buClr>
                <a:schemeClr val="accent2"/>
              </a:buClr>
              <a:buSzPct val="105000"/>
              <a:buFont typeface="Wingdings" pitchFamily="2" charset="2"/>
              <a:buChar char="v"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Italy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019800" y="3733800"/>
            <a:ext cx="28956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98463" indent="-398463">
              <a:spcBef>
                <a:spcPct val="50000"/>
              </a:spcBef>
              <a:buClr>
                <a:schemeClr val="accent2"/>
              </a:buClr>
              <a:buSzPct val="105000"/>
              <a:buFont typeface="Wingdings" pitchFamily="2" charset="2"/>
              <a:buChar char="v"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Luxemburg</a:t>
            </a:r>
          </a:p>
          <a:p>
            <a:pPr marL="398463" indent="-398463">
              <a:spcBef>
                <a:spcPct val="50000"/>
              </a:spcBef>
              <a:buClr>
                <a:schemeClr val="accent2"/>
              </a:buClr>
              <a:buSzPct val="105000"/>
              <a:buFont typeface="Wingdings" pitchFamily="2" charset="2"/>
              <a:buChar char="v"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Netherlands</a:t>
            </a:r>
          </a:p>
          <a:p>
            <a:pPr marL="398463" indent="-398463">
              <a:spcBef>
                <a:spcPct val="50000"/>
              </a:spcBef>
              <a:buClr>
                <a:schemeClr val="accent2"/>
              </a:buClr>
              <a:buSzPct val="105000"/>
              <a:buFont typeface="Wingdings" pitchFamily="2" charset="2"/>
              <a:buChar char="v"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Norway</a:t>
            </a:r>
          </a:p>
          <a:p>
            <a:pPr marL="398463" indent="-398463">
              <a:spcBef>
                <a:spcPct val="50000"/>
              </a:spcBef>
              <a:buClr>
                <a:schemeClr val="accent2"/>
              </a:buClr>
              <a:buSzPct val="105000"/>
              <a:buFont typeface="Wingdings" pitchFamily="2" charset="2"/>
              <a:buChar char="v"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Portugal</a:t>
            </a:r>
          </a:p>
          <a:p>
            <a:pPr marL="398463" indent="-398463">
              <a:spcBef>
                <a:spcPct val="50000"/>
              </a:spcBef>
              <a:buClr>
                <a:schemeClr val="accent2"/>
              </a:buClr>
              <a:buSzPct val="105000"/>
              <a:buFont typeface="Wingdings" pitchFamily="2" charset="2"/>
              <a:buChar char="v"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1952: Greece &amp; </a:t>
            </a:r>
            <a:b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 Turkey</a:t>
            </a:r>
          </a:p>
          <a:p>
            <a:pPr marL="398463" indent="-398463">
              <a:spcBef>
                <a:spcPct val="50000"/>
              </a:spcBef>
              <a:buClr>
                <a:schemeClr val="accent2"/>
              </a:buClr>
              <a:buSzPct val="105000"/>
              <a:buFont typeface="Wingdings" pitchFamily="2" charset="2"/>
              <a:buChar char="v"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1955: West Germany</a:t>
            </a:r>
          </a:p>
          <a:p>
            <a:pPr marL="398463" indent="-398463">
              <a:spcBef>
                <a:spcPct val="50000"/>
              </a:spcBef>
              <a:buClr>
                <a:schemeClr val="accent2"/>
              </a:buClr>
              <a:buSzPct val="105000"/>
              <a:buFont typeface="Wingdings" pitchFamily="2" charset="2"/>
              <a:buChar char="v"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1983: Spain</a:t>
            </a:r>
          </a:p>
        </p:txBody>
      </p:sp>
      <p:pic>
        <p:nvPicPr>
          <p:cNvPr id="7174" name="Picture 6" descr="Map_of_NATO_countries2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 b="4283"/>
          <a:stretch>
            <a:fillRect/>
          </a:stretch>
        </p:blipFill>
        <p:spPr bwMode="auto">
          <a:xfrm>
            <a:off x="2566988" y="1447800"/>
            <a:ext cx="5510212" cy="2057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175" name="Picture 7" descr="NATO Fla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/>
          <a:stretch>
            <a:fillRect/>
          </a:stretch>
        </p:blipFill>
        <p:spPr bwMode="auto">
          <a:xfrm>
            <a:off x="4076700" y="4495800"/>
            <a:ext cx="1562100" cy="1236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257175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Shah Reza Pahlavi &amp; his wife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0" name="Picture 2" descr="http://www.faculty.fairfield.edu/faculty/hodgson/Courses/so191/Projects2010/Aliya_Roginiel/shah-reza-pahlavi-last-shah-ira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838200"/>
            <a:ext cx="4419600" cy="58967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0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Iran during Shah’s reign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Iran_before_islamic_revolution_in_1979_Golden_years_of_Shah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00200" y="685800"/>
            <a:ext cx="75438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0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Iranian Revolution (1979)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Iranian Revolution (Feb 1979)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06313" y="685800"/>
            <a:ext cx="7737687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-19824"/>
            <a:ext cx="7086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Iranian Green Revolution 2009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2642" name="Picture 2" descr="http://middleeastforromney.com/php/wp-content/uploads/2012/09/iran-green-move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143000"/>
            <a:ext cx="3618353" cy="2404196"/>
          </a:xfrm>
          <a:prstGeom prst="rect">
            <a:avLst/>
          </a:prstGeom>
          <a:noFill/>
        </p:spPr>
      </p:pic>
      <p:pic>
        <p:nvPicPr>
          <p:cNvPr id="8" name="Picture 6" descr="http://politics1.com/news/Iran-Solidar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524000"/>
            <a:ext cx="2819400" cy="3862192"/>
          </a:xfrm>
          <a:prstGeom prst="rect">
            <a:avLst/>
          </a:prstGeom>
          <a:noFill/>
        </p:spPr>
      </p:pic>
      <p:pic>
        <p:nvPicPr>
          <p:cNvPr id="112646" name="Picture 6" descr="http://graphics8.nytimes.com/packages/flash/world/20090610_GREEN/greenshow.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10000"/>
            <a:ext cx="4114799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-19824"/>
            <a:ext cx="7086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Iranian Green Revolution 2009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0594" name="Picture 2" descr="http://loo.me/wp-content/uploads/2011/09/iranian-green-revolution-04-2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19200"/>
            <a:ext cx="3478894" cy="2247901"/>
          </a:xfrm>
          <a:prstGeom prst="rect">
            <a:avLst/>
          </a:prstGeom>
          <a:noFill/>
        </p:spPr>
      </p:pic>
      <p:pic>
        <p:nvPicPr>
          <p:cNvPr id="110596" name="Picture 4" descr="http://static.guim.co.uk/sys-images/Guardian/About/General/2011/2/13/1297623055448/The-green-movement-was-a--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038600"/>
            <a:ext cx="3556000" cy="2133600"/>
          </a:xfrm>
          <a:prstGeom prst="rect">
            <a:avLst/>
          </a:prstGeom>
          <a:noFill/>
        </p:spPr>
      </p:pic>
      <p:pic>
        <p:nvPicPr>
          <p:cNvPr id="8" name="Picture 4" descr="http://www.riskreversal.com/wp-content/uploads/2012/01/iranian-green-revolution-02-2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143000"/>
            <a:ext cx="3294947" cy="2194942"/>
          </a:xfrm>
          <a:prstGeom prst="rect">
            <a:avLst/>
          </a:prstGeom>
          <a:noFill/>
        </p:spPr>
      </p:pic>
      <p:pic>
        <p:nvPicPr>
          <p:cNvPr id="110600" name="Picture 8" descr="http://media.berbs.us/images/iranian-woman-protester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199" y="3810000"/>
            <a:ext cx="3536227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752600" y="257175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State-sponsored Violence</a:t>
            </a:r>
            <a:endParaRPr lang="en-US" sz="36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4690" name="Picture 2" descr="http://democracysoup.files.wordpress.com/2010/06/i05_19370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990600"/>
            <a:ext cx="3581400" cy="2536825"/>
          </a:xfrm>
          <a:prstGeom prst="rect">
            <a:avLst/>
          </a:prstGeom>
          <a:noFill/>
        </p:spPr>
      </p:pic>
      <p:pic>
        <p:nvPicPr>
          <p:cNvPr id="114692" name="Picture 4" descr="http://andrewsullivan.theatlantic.com/.a/6a00d83451c45669e2011570150193970c-800w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1419" y="914400"/>
            <a:ext cx="3892581" cy="2590800"/>
          </a:xfrm>
          <a:prstGeom prst="rect">
            <a:avLst/>
          </a:prstGeom>
          <a:noFill/>
        </p:spPr>
      </p:pic>
      <p:pic>
        <p:nvPicPr>
          <p:cNvPr id="114694" name="Picture 6" descr="http://theknightlynews.com/storage/Iran-protests-A-protestor-009.jpg?__SQUARESPACE_CACHEVERSION=126593310026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3657600"/>
            <a:ext cx="4343400" cy="2772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752600" y="273050"/>
            <a:ext cx="708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Warsaw Pact (1955)</a:t>
            </a:r>
          </a:p>
        </p:txBody>
      </p:sp>
      <p:pic>
        <p:nvPicPr>
          <p:cNvPr id="49156" name="Picture 4" descr="Map_of_Warsaw_Pact_countries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2514600" y="2257425"/>
            <a:ext cx="5676900" cy="20859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9157" name="Picture 5" descr="Warsaw_Pact_seal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019175"/>
            <a:ext cx="990600" cy="962025"/>
          </a:xfrm>
          <a:prstGeom prst="rect">
            <a:avLst/>
          </a:prstGeom>
          <a:noFill/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2971800" y="4643438"/>
            <a:ext cx="23622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98463" indent="-398463">
              <a:spcBef>
                <a:spcPct val="50000"/>
              </a:spcBef>
              <a:buClr>
                <a:srgbClr val="D40000"/>
              </a:buClr>
              <a:buFont typeface="Zymbols" pitchFamily="2" charset="0"/>
              <a:buChar char="}"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U. S. S. R.</a:t>
            </a:r>
          </a:p>
          <a:p>
            <a:pPr marL="398463" indent="-398463">
              <a:spcBef>
                <a:spcPct val="50000"/>
              </a:spcBef>
              <a:buClr>
                <a:srgbClr val="D40000"/>
              </a:buClr>
              <a:buFont typeface="Zymbols" pitchFamily="2" charset="0"/>
              <a:buChar char="}"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Albania</a:t>
            </a:r>
          </a:p>
          <a:p>
            <a:pPr marL="398463" indent="-398463">
              <a:spcBef>
                <a:spcPct val="50000"/>
              </a:spcBef>
              <a:buClr>
                <a:srgbClr val="D40000"/>
              </a:buClr>
              <a:buFont typeface="Zymbols" pitchFamily="2" charset="0"/>
              <a:buChar char="}"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Bulgaria</a:t>
            </a:r>
          </a:p>
          <a:p>
            <a:pPr marL="398463" indent="-398463">
              <a:spcBef>
                <a:spcPct val="50000"/>
              </a:spcBef>
              <a:buClr>
                <a:srgbClr val="D40000"/>
              </a:buClr>
              <a:buFont typeface="Zymbols" pitchFamily="2" charset="0"/>
              <a:buChar char="}"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Czechoslovakia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715000" y="4643438"/>
            <a:ext cx="23622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98463" indent="-398463">
              <a:spcBef>
                <a:spcPct val="50000"/>
              </a:spcBef>
              <a:buClr>
                <a:srgbClr val="D40000"/>
              </a:buClr>
              <a:buFont typeface="Zymbols" pitchFamily="2" charset="0"/>
              <a:buChar char="}"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East Germany</a:t>
            </a:r>
          </a:p>
          <a:p>
            <a:pPr marL="398463" indent="-398463">
              <a:spcBef>
                <a:spcPct val="50000"/>
              </a:spcBef>
              <a:buClr>
                <a:srgbClr val="D40000"/>
              </a:buClr>
              <a:buFont typeface="Zymbols" pitchFamily="2" charset="0"/>
              <a:buChar char="}"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Hungary</a:t>
            </a:r>
          </a:p>
          <a:p>
            <a:pPr marL="398463" indent="-398463">
              <a:spcBef>
                <a:spcPct val="50000"/>
              </a:spcBef>
              <a:buClr>
                <a:srgbClr val="D40000"/>
              </a:buClr>
              <a:buFont typeface="Zymbols" pitchFamily="2" charset="0"/>
              <a:buChar char="}"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Poland</a:t>
            </a:r>
          </a:p>
          <a:p>
            <a:pPr marL="398463" indent="-398463">
              <a:spcBef>
                <a:spcPct val="50000"/>
              </a:spcBef>
              <a:buClr>
                <a:srgbClr val="D40000"/>
              </a:buClr>
              <a:buFont typeface="Zymbols" pitchFamily="2" charset="0"/>
              <a:buChar char="}"/>
            </a:pP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Romania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2057400" y="0"/>
            <a:ext cx="6553200" cy="687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6000" b="1" dirty="0" smtClean="0">
              <a:solidFill>
                <a:srgbClr val="D4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6000" b="1" dirty="0" smtClean="0">
                <a:solidFill>
                  <a:srgbClr val="D40000"/>
                </a:solidFill>
              </a:rPr>
              <a:t>The Cold War Melts: </a:t>
            </a:r>
          </a:p>
          <a:p>
            <a:pPr algn="ctr">
              <a:spcBef>
                <a:spcPct val="50000"/>
              </a:spcBef>
            </a:pPr>
            <a:r>
              <a:rPr lang="en-US" sz="6000" b="1" dirty="0" smtClean="0">
                <a:solidFill>
                  <a:srgbClr val="D40000"/>
                </a:solidFill>
              </a:rPr>
              <a:t>The End of Communism</a:t>
            </a:r>
          </a:p>
          <a:p>
            <a:pPr algn="ctr">
              <a:spcBef>
                <a:spcPct val="50000"/>
              </a:spcBef>
            </a:pPr>
            <a:endParaRPr lang="en-US" sz="5400" b="1" dirty="0">
              <a:solidFill>
                <a:srgbClr val="D4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752600" y="0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D4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Tiananmen Square (Beijing, China)</a:t>
            </a:r>
            <a:endParaRPr lang="en-US" sz="2400" b="1" dirty="0">
              <a:solidFill>
                <a:srgbClr val="D4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1752600" y="1219200"/>
            <a:ext cx="396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2" name="Picture 4" descr="http://motherearthtravel.com/china/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57200"/>
            <a:ext cx="4806013" cy="2446455"/>
          </a:xfrm>
          <a:prstGeom prst="rect">
            <a:avLst/>
          </a:prstGeom>
          <a:noFill/>
        </p:spPr>
      </p:pic>
      <p:pic>
        <p:nvPicPr>
          <p:cNvPr id="7" name="Picture 2" descr="http://www.citychina.org/wp-content/uploads/2011/07/138e3__tiananmen_square_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2971800"/>
            <a:ext cx="5486400" cy="3657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5792</TotalTime>
  <Words>1299</Words>
  <Application>Microsoft Office PowerPoint</Application>
  <PresentationFormat>On-screen Show (4:3)</PresentationFormat>
  <Paragraphs>448</Paragraphs>
  <Slides>65</Slides>
  <Notes>65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Arial</vt:lpstr>
      <vt:lpstr>Biohazard Participants</vt:lpstr>
      <vt:lpstr>Calibri</vt:lpstr>
      <vt:lpstr>Comic Sans MS</vt:lpstr>
      <vt:lpstr>Zymbols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Horace Greeley HS    Chappaqua, 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Cold War</dc:title>
  <dc:creator>Susan M. Pojer</dc:creator>
  <cp:lastModifiedBy>Tokio Marine Management</cp:lastModifiedBy>
  <cp:revision>248</cp:revision>
  <dcterms:created xsi:type="dcterms:W3CDTF">2006-04-22T23:17:06Z</dcterms:created>
  <dcterms:modified xsi:type="dcterms:W3CDTF">2016-04-12T11:44:42Z</dcterms:modified>
</cp:coreProperties>
</file>