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83" r:id="rId2"/>
    <p:sldId id="288" r:id="rId3"/>
    <p:sldId id="290" r:id="rId4"/>
    <p:sldId id="295" r:id="rId5"/>
    <p:sldId id="293" r:id="rId6"/>
    <p:sldId id="294" r:id="rId7"/>
  </p:sldIdLst>
  <p:sldSz cx="9144000" cy="6858000" type="screen4x3"/>
  <p:notesSz cx="6858000" cy="9144000"/>
  <p:custDataLst>
    <p:tags r:id="rId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5C37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04" autoAdjust="0"/>
    <p:restoredTop sz="86207" autoAdjust="0"/>
  </p:normalViewPr>
  <p:slideViewPr>
    <p:cSldViewPr>
      <p:cViewPr>
        <p:scale>
          <a:sx n="60" d="100"/>
          <a:sy n="60" d="100"/>
        </p:scale>
        <p:origin x="-134" y="-2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29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32244B3-309A-42BA-8780-960E6E7BCE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5951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704528-6CBF-494C-8807-CBDD29990408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5918A1-184D-4E17-8629-EE4EB9B10013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EDE866-E70B-495A-97C9-046CCA75EB88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2244B3-309A-42BA-8780-960E6E7BCE89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A7CCC2-548E-4C39-AA73-0140D4D981AF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2244B3-309A-42BA-8780-960E6E7BCE89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B159AD-198C-43EF-BDC8-C7BCAD98C8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62F99-6DD7-4273-80B9-A18E310AE4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042BBA-1139-44C1-B341-17AEC1AAEB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C1C763-8E85-4411-A1C4-EE01878A75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028D79-3F3C-4D2B-BEA6-A045BA4813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52823B-1817-46EF-AA34-F905DCEFBD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184198-811D-4AEE-9D8B-C66DE97279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89032-775D-4510-AE2B-744F0EEFA9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01D474-17CB-4116-A55E-84F1525104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F88B4-57A6-4647-B70E-38DC3B0038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BC620-5011-4C73-A4DD-8DC27E6530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FA845-AEFA-4F48-B2A3-8855C60DFE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6918F-ED6B-474E-B424-2475437C74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904E932-A525-431E-A2CB-AAD2A2A4AB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perso.wanadoo.fr/chez.le.pierre/tourisme/nord/histonord7.htm#ancre3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Documents%20and%20Settings\Alex\Desktop\Words_From_Napoleon_Bonaparte.wmv" TargetMode="Externa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French Revolution Stage 2 &amp; 3 </a:t>
            </a:r>
          </a:p>
        </p:txBody>
      </p:sp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4343400" y="990600"/>
            <a:ext cx="4419600" cy="181588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/>
              <a:t>AIM: How did the stages of the French Revolution differ and which group benefited the most?</a:t>
            </a:r>
          </a:p>
        </p:txBody>
      </p:sp>
      <p:sp>
        <p:nvSpPr>
          <p:cNvPr id="6" name="Rectangle 5"/>
          <p:cNvSpPr/>
          <p:nvPr/>
        </p:nvSpPr>
        <p:spPr>
          <a:xfrm>
            <a:off x="4305300" y="2859491"/>
            <a:ext cx="4495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solidFill>
                  <a:srgbClr val="000000"/>
                </a:solidFill>
              </a:rPr>
              <a:t>Do Now: Complete the following sentence </a:t>
            </a:r>
            <a:br>
              <a:rPr lang="en-US" sz="2400" b="1" dirty="0" smtClean="0">
                <a:solidFill>
                  <a:srgbClr val="000000"/>
                </a:solidFill>
              </a:rPr>
            </a:br>
            <a:r>
              <a:rPr lang="en-US" sz="2400" b="1" dirty="0" smtClean="0">
                <a:solidFill>
                  <a:srgbClr val="000000"/>
                </a:solidFill>
              </a:rPr>
              <a:t/>
            </a:r>
            <a:br>
              <a:rPr lang="en-US" sz="2400" b="1" dirty="0" smtClean="0">
                <a:solidFill>
                  <a:srgbClr val="000000"/>
                </a:solidFill>
              </a:rPr>
            </a:br>
            <a:r>
              <a:rPr lang="en-US" sz="2400" b="1" dirty="0" smtClean="0">
                <a:solidFill>
                  <a:srgbClr val="000000"/>
                </a:solidFill>
              </a:rPr>
              <a:t>France was originally led by a ______________ whose powers were __________. The ______________ wrote a new constitution and limited the king’s power a tried to equalize the ___________.</a:t>
            </a:r>
            <a:endParaRPr lang="en-US" sz="2400" b="1" dirty="0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914400"/>
            <a:ext cx="3886200" cy="57830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Second Stage</a:t>
            </a:r>
            <a:b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Radical Revolution</a:t>
            </a:r>
          </a:p>
        </p:txBody>
      </p:sp>
      <p:sp>
        <p:nvSpPr>
          <p:cNvPr id="460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686800" cy="52578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Verdana" pitchFamily="34" charset="0"/>
              </a:rPr>
              <a:t>Disillusionment of the lower class (</a:t>
            </a:r>
            <a:r>
              <a:rPr lang="en-US" sz="2800" b="1" dirty="0" smtClean="0">
                <a:solidFill>
                  <a:srgbClr val="FF0000"/>
                </a:solidFill>
                <a:latin typeface="Verdana" pitchFamily="34" charset="0"/>
              </a:rPr>
              <a:t>inflation</a:t>
            </a:r>
            <a:r>
              <a:rPr lang="en-US" sz="2800" dirty="0" smtClean="0">
                <a:latin typeface="Verdana" pitchFamily="34" charset="0"/>
              </a:rPr>
              <a:t>)</a:t>
            </a:r>
          </a:p>
          <a:p>
            <a:pPr eaLnBrk="1" hangingPunct="1"/>
            <a:r>
              <a:rPr lang="en-US" sz="2800" dirty="0" smtClean="0">
                <a:latin typeface="Verdana" pitchFamily="34" charset="0"/>
              </a:rPr>
              <a:t>No strong leader</a:t>
            </a:r>
          </a:p>
          <a:p>
            <a:pPr eaLnBrk="1" hangingPunct="1"/>
            <a:r>
              <a:rPr lang="en-US" sz="2800" dirty="0" smtClean="0">
                <a:latin typeface="Verdana" pitchFamily="34" charset="0"/>
              </a:rPr>
              <a:t>France drawn into war in Europe</a:t>
            </a:r>
          </a:p>
          <a:p>
            <a:pPr eaLnBrk="1" hangingPunct="1"/>
            <a:r>
              <a:rPr lang="en-US" sz="2800" b="1" dirty="0" smtClean="0">
                <a:solidFill>
                  <a:srgbClr val="FF0000"/>
                </a:solidFill>
                <a:latin typeface="Verdana" pitchFamily="34" charset="0"/>
              </a:rPr>
              <a:t>Failure in wars </a:t>
            </a:r>
            <a:r>
              <a:rPr lang="en-US" sz="2800" dirty="0" smtClean="0">
                <a:latin typeface="Verdana" pitchFamily="34" charset="0"/>
              </a:rPr>
              <a:t>(1792-1797)</a:t>
            </a:r>
          </a:p>
          <a:p>
            <a:pPr lvl="1" eaLnBrk="1" hangingPunct="1"/>
            <a:r>
              <a:rPr lang="en-US" sz="2400" dirty="0" smtClean="0">
                <a:latin typeface="Verdana" pitchFamily="34" charset="0"/>
              </a:rPr>
              <a:t>Moderates removed as </a:t>
            </a:r>
            <a:br>
              <a:rPr lang="en-US" sz="2400" dirty="0" smtClean="0">
                <a:latin typeface="Verdana" pitchFamily="34" charset="0"/>
              </a:rPr>
            </a:br>
            <a:r>
              <a:rPr lang="en-US" sz="2400" dirty="0" smtClean="0">
                <a:latin typeface="Verdana" pitchFamily="34" charset="0"/>
              </a:rPr>
              <a:t>leaders of </a:t>
            </a:r>
            <a:br>
              <a:rPr lang="en-US" sz="2400" dirty="0" smtClean="0">
                <a:latin typeface="Verdana" pitchFamily="34" charset="0"/>
              </a:rPr>
            </a:br>
            <a:r>
              <a:rPr lang="en-US" sz="2400" dirty="0" smtClean="0">
                <a:latin typeface="Verdana" pitchFamily="34" charset="0"/>
              </a:rPr>
              <a:t>National Assembly </a:t>
            </a:r>
          </a:p>
          <a:p>
            <a:pPr lvl="1" eaLnBrk="1" hangingPunct="1"/>
            <a:r>
              <a:rPr lang="en-US" sz="2400" dirty="0" smtClean="0">
                <a:latin typeface="Verdana" pitchFamily="34" charset="0"/>
              </a:rPr>
              <a:t>Counter-revolutions</a:t>
            </a:r>
          </a:p>
          <a:p>
            <a:pPr lvl="1" eaLnBrk="1" hangingPunct="1"/>
            <a:r>
              <a:rPr lang="en-US" sz="2400" dirty="0" smtClean="0">
                <a:latin typeface="Verdana" pitchFamily="34" charset="0"/>
              </a:rPr>
              <a:t>King and queen arrested</a:t>
            </a:r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228600" y="1447800"/>
            <a:ext cx="868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460809" name="Picture 9" descr="robespierre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923067" y="3733800"/>
            <a:ext cx="2916133" cy="27670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 eaLnBrk="1" hangingPunct="1"/>
            <a:r>
              <a:rPr lang="en-US" sz="4000" b="1" dirty="0" smtClean="0">
                <a:latin typeface="Georgia" pitchFamily="18" charset="0"/>
              </a:rPr>
              <a:t>Second Stage</a:t>
            </a:r>
            <a:br>
              <a:rPr lang="en-US" sz="4000" b="1" dirty="0" smtClean="0">
                <a:latin typeface="Georgia" pitchFamily="18" charset="0"/>
              </a:rPr>
            </a:b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Reign of Terror (1793-1794)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447800"/>
            <a:ext cx="81534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Committee for Public Safety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Headed by Robespierre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Reforms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Metric system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New calendar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Universal suffrage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Slavery eliminated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Paris commune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Land redistribution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Defaced churches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Guillotine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Approx</a:t>
            </a:r>
            <a:r>
              <a:rPr lang="en-US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40,000+ die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By </a:t>
            </a: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summary</a:t>
            </a:r>
            <a:r>
              <a:rPr lang="en-US" sz="2000" b="1" dirty="0" smtClean="0"/>
              <a:t> </a:t>
            </a:r>
            <a:r>
              <a:rPr 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execution </a:t>
            </a:r>
            <a:br>
              <a:rPr 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</a:br>
            <a:r>
              <a:rPr 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or guillotine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King and Queen Beheaded</a:t>
            </a: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152400" y="1371600"/>
            <a:ext cx="868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462853" name="Picture 5" descr="mortlouis16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886200" y="2286000"/>
            <a:ext cx="5071954" cy="33221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6" descr="guillotin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0600" y="1905000"/>
            <a:ext cx="3751263" cy="441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8" dur="500"/>
                                        <p:tgtEl>
                                          <p:spTgt spid="4628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2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9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9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9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92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92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92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92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92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92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41194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9" descr="robespierr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0" y="3810000"/>
            <a:ext cx="3429000" cy="31090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3505200" y="762000"/>
            <a:ext cx="56388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 Execution of 40,000+ </a:t>
            </a:r>
            <a:br>
              <a:rPr lang="en-US" sz="3200" dirty="0" smtClean="0"/>
            </a:br>
            <a:r>
              <a:rPr lang="en-US" sz="3200" dirty="0" smtClean="0"/>
              <a:t>  “Enemies of the Nation”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 Stress on radical definition </a:t>
            </a:r>
            <a:br>
              <a:rPr lang="en-US" sz="3200" dirty="0" smtClean="0"/>
            </a:br>
            <a:r>
              <a:rPr lang="en-US" sz="3200" dirty="0" smtClean="0"/>
              <a:t>   of equality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 Wanted a legal maximum on </a:t>
            </a:r>
            <a:br>
              <a:rPr lang="en-US" sz="3200" dirty="0" smtClean="0"/>
            </a:br>
            <a:r>
              <a:rPr lang="en-US" sz="3200" dirty="0" smtClean="0"/>
              <a:t>  personal wealth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 Wanted a regulation of 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  commercial profits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 End of Robespierre’s </a:t>
            </a:r>
            <a:br>
              <a:rPr lang="en-US" sz="3200" dirty="0" smtClean="0"/>
            </a:br>
            <a:r>
              <a:rPr lang="en-US" sz="3200" dirty="0" smtClean="0"/>
              <a:t>  dictatorship on July 28, 1794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/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Robespierre executed by </a:t>
            </a:r>
            <a:br>
              <a:rPr lang="en-US" sz="3200" b="1" dirty="0" smtClean="0">
                <a:solidFill>
                  <a:srgbClr val="FF0000"/>
                </a:solidFill>
              </a:rPr>
            </a:br>
            <a:r>
              <a:rPr lang="en-US" sz="3200" b="1" dirty="0" smtClean="0">
                <a:solidFill>
                  <a:srgbClr val="FF0000"/>
                </a:solidFill>
              </a:rPr>
              <a:t>  Guillotine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Third Stage—Return of the Moderates (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1794-1799)</a:t>
            </a:r>
            <a:endParaRPr lang="en-US" sz="4000" b="1" dirty="0" smtClean="0">
              <a:latin typeface="Georgia" pitchFamily="18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447800"/>
            <a:ext cx="6248400" cy="4038600"/>
          </a:xfrm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The Directory </a:t>
            </a:r>
            <a:r>
              <a:rPr lang="en-US" sz="2800" dirty="0" smtClean="0">
                <a:latin typeface="Verdana" pitchFamily="34" charset="0"/>
              </a:rPr>
              <a:t>governed</a:t>
            </a:r>
          </a:p>
          <a:p>
            <a:pPr eaLnBrk="1" hangingPunct="1"/>
            <a:r>
              <a:rPr lang="en-US" sz="2800" b="1" dirty="0" smtClean="0">
                <a:solidFill>
                  <a:srgbClr val="C00000"/>
                </a:solidFill>
                <a:latin typeface="Verdana" pitchFamily="34" charset="0"/>
              </a:rPr>
              <a:t>Death of Robespierre</a:t>
            </a:r>
          </a:p>
          <a:p>
            <a:pPr eaLnBrk="1" hangingPunct="1"/>
            <a:r>
              <a:rPr lang="en-US" sz="2800" dirty="0" smtClean="0">
                <a:latin typeface="Verdana" pitchFamily="34" charset="0"/>
              </a:rPr>
              <a:t>Some military successes (Napoleon as General)</a:t>
            </a:r>
          </a:p>
          <a:p>
            <a:pPr eaLnBrk="1" hangingPunct="1"/>
            <a:r>
              <a:rPr lang="en-US" sz="2800" dirty="0" smtClean="0">
                <a:latin typeface="Verdana" pitchFamily="34" charset="0"/>
              </a:rPr>
              <a:t>Directory criticized for </a:t>
            </a:r>
            <a:br>
              <a:rPr lang="en-US" sz="2800" dirty="0" smtClean="0">
                <a:latin typeface="Verdana" pitchFamily="34" charset="0"/>
              </a:rPr>
            </a:br>
            <a:r>
              <a:rPr lang="en-US" sz="2800" dirty="0" smtClean="0">
                <a:latin typeface="Verdana" pitchFamily="34" charset="0"/>
              </a:rPr>
              <a:t>poor leadership</a:t>
            </a:r>
          </a:p>
          <a:p>
            <a:pPr eaLnBrk="1" hangingPunct="1"/>
            <a:r>
              <a:rPr lang="en-US" sz="2800" dirty="0" smtClean="0">
                <a:latin typeface="Verdana" pitchFamily="34" charset="0"/>
              </a:rPr>
              <a:t>Directory &amp; the people desperate for a popular </a:t>
            </a:r>
            <a:br>
              <a:rPr lang="en-US" sz="2800" dirty="0" smtClean="0">
                <a:latin typeface="Verdana" pitchFamily="34" charset="0"/>
              </a:rPr>
            </a:br>
            <a:r>
              <a:rPr lang="en-US" sz="2800" dirty="0" smtClean="0">
                <a:latin typeface="Verdana" pitchFamily="34" charset="0"/>
              </a:rPr>
              <a:t>leader who could fix everything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228600" y="1447800"/>
            <a:ext cx="868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1269" name="Picture 5" descr="20e0001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848312" y="1752600"/>
            <a:ext cx="2979776" cy="3505200"/>
          </a:xfrm>
          <a:noFill/>
        </p:spPr>
      </p:pic>
      <p:sp>
        <p:nvSpPr>
          <p:cNvPr id="2" name="Rectangle 1"/>
          <p:cNvSpPr/>
          <p:nvPr/>
        </p:nvSpPr>
        <p:spPr>
          <a:xfrm>
            <a:off x="2057400" y="5791200"/>
            <a:ext cx="457200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Napoleon invited to be “consul” to protect Paris &amp; France from riots and foreign enemies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6592" y="4411364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The Rise of Napoleon</a:t>
            </a:r>
            <a:endParaRPr lang="en-US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itchFamily="82" charset="0"/>
            </a:endParaRPr>
          </a:p>
        </p:txBody>
      </p:sp>
      <p:pic>
        <p:nvPicPr>
          <p:cNvPr id="2" name="Words_From_Napoleon_Bonaparte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686175" y="3733800"/>
            <a:ext cx="5104092" cy="2717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231467" y="5638800"/>
            <a:ext cx="28001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solidFill>
                  <a:schemeClr val="bg1"/>
                </a:solidFill>
              </a:rPr>
              <a:t>“Death is nothing, but to live defeated and inglorious is to die daily.”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1852" y="304800"/>
            <a:ext cx="17876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solidFill>
                  <a:schemeClr val="bg1"/>
                </a:solidFill>
              </a:rPr>
              <a:t>“A </a:t>
            </a:r>
            <a:r>
              <a:rPr lang="en-US" i="1" dirty="0">
                <a:solidFill>
                  <a:schemeClr val="bg1"/>
                </a:solidFill>
              </a:rPr>
              <a:t>leader is a </a:t>
            </a:r>
            <a:r>
              <a:rPr lang="en-US" i="1" dirty="0" smtClean="0">
                <a:solidFill>
                  <a:schemeClr val="bg1"/>
                </a:solidFill>
              </a:rPr>
              <a:t/>
            </a:r>
            <a:br>
              <a:rPr lang="en-US" i="1" dirty="0" smtClean="0">
                <a:solidFill>
                  <a:schemeClr val="bg1"/>
                </a:solidFill>
              </a:rPr>
            </a:br>
            <a:r>
              <a:rPr lang="en-US" i="1" dirty="0" smtClean="0">
                <a:solidFill>
                  <a:schemeClr val="bg1"/>
                </a:solidFill>
              </a:rPr>
              <a:t>dealer in </a:t>
            </a:r>
            <a:r>
              <a:rPr lang="en-US" i="1" dirty="0">
                <a:solidFill>
                  <a:schemeClr val="bg1"/>
                </a:solidFill>
              </a:rPr>
              <a:t>hope</a:t>
            </a:r>
            <a:r>
              <a:rPr lang="en-US" i="1" dirty="0" smtClean="0">
                <a:solidFill>
                  <a:schemeClr val="bg1"/>
                </a:solidFill>
              </a:rPr>
              <a:t>.”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58759" y="76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1" dirty="0" smtClean="0">
                <a:solidFill>
                  <a:schemeClr val="bg1"/>
                </a:solidFill>
              </a:rPr>
              <a:t>“Impossible </a:t>
            </a:r>
            <a:r>
              <a:rPr lang="en-US" i="1" dirty="0">
                <a:solidFill>
                  <a:schemeClr val="bg1"/>
                </a:solidFill>
              </a:rPr>
              <a:t>is a word to be </a:t>
            </a:r>
            <a:r>
              <a:rPr lang="en-US" i="1" dirty="0" smtClean="0">
                <a:solidFill>
                  <a:schemeClr val="bg1"/>
                </a:solidFill>
              </a:rPr>
              <a:t>found </a:t>
            </a:r>
            <a:br>
              <a:rPr lang="en-US" i="1" dirty="0" smtClean="0">
                <a:solidFill>
                  <a:schemeClr val="bg1"/>
                </a:solidFill>
              </a:rPr>
            </a:br>
            <a:r>
              <a:rPr lang="en-US" i="1" dirty="0" smtClean="0">
                <a:solidFill>
                  <a:schemeClr val="bg1"/>
                </a:solidFill>
              </a:rPr>
              <a:t>only </a:t>
            </a:r>
            <a:r>
              <a:rPr lang="en-US" i="1" dirty="0">
                <a:solidFill>
                  <a:schemeClr val="bg1"/>
                </a:solidFill>
              </a:rPr>
              <a:t>in the dictionary of fools</a:t>
            </a:r>
            <a:r>
              <a:rPr lang="en-US" i="1" dirty="0" smtClean="0">
                <a:solidFill>
                  <a:schemeClr val="bg1"/>
                </a:solidFill>
              </a:rPr>
              <a:t>.”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867400" y="1502602"/>
            <a:ext cx="3124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solidFill>
                  <a:schemeClr val="bg1"/>
                </a:solidFill>
              </a:rPr>
              <a:t>“You </a:t>
            </a:r>
            <a:r>
              <a:rPr lang="en-US" i="1" dirty="0">
                <a:solidFill>
                  <a:schemeClr val="bg1"/>
                </a:solidFill>
              </a:rPr>
              <a:t>must not fight too often with one enemy, or you will teach him all your art of war</a:t>
            </a:r>
            <a:r>
              <a:rPr lang="en-US" i="1" dirty="0" smtClean="0">
                <a:solidFill>
                  <a:schemeClr val="bg1"/>
                </a:solidFill>
              </a:rPr>
              <a:t>.”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4424" y="3052465"/>
            <a:ext cx="20511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solidFill>
                  <a:schemeClr val="bg1"/>
                </a:solidFill>
              </a:rPr>
              <a:t>“Never </a:t>
            </a:r>
            <a:r>
              <a:rPr lang="en-US" i="1" dirty="0">
                <a:solidFill>
                  <a:schemeClr val="bg1"/>
                </a:solidFill>
              </a:rPr>
              <a:t>interrupt your enemy when he is making a mistake</a:t>
            </a:r>
            <a:r>
              <a:rPr lang="en-US" i="1" dirty="0" smtClean="0">
                <a:solidFill>
                  <a:schemeClr val="bg1"/>
                </a:solidFill>
              </a:rPr>
              <a:t>.”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53200" y="3200400"/>
            <a:ext cx="22599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solidFill>
                  <a:schemeClr val="bg1"/>
                </a:solidFill>
              </a:rPr>
              <a:t>“In </a:t>
            </a:r>
            <a:r>
              <a:rPr lang="en-US" i="1" dirty="0">
                <a:solidFill>
                  <a:schemeClr val="bg1"/>
                </a:solidFill>
              </a:rPr>
              <a:t>politics stupidity is not a handicap</a:t>
            </a:r>
            <a:r>
              <a:rPr lang="en-US" i="1" dirty="0" smtClean="0">
                <a:solidFill>
                  <a:schemeClr val="bg1"/>
                </a:solidFill>
              </a:rPr>
              <a:t>.”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2499" y="5191035"/>
            <a:ext cx="259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solidFill>
                  <a:schemeClr val="bg1"/>
                </a:solidFill>
              </a:rPr>
              <a:t>“History </a:t>
            </a:r>
            <a:r>
              <a:rPr lang="en-US" i="1" dirty="0">
                <a:solidFill>
                  <a:schemeClr val="bg1"/>
                </a:solidFill>
              </a:rPr>
              <a:t>is the version of past events that people have decided to agree upon</a:t>
            </a:r>
            <a:r>
              <a:rPr lang="en-US" i="1" dirty="0" smtClean="0">
                <a:solidFill>
                  <a:schemeClr val="bg1"/>
                </a:solidFill>
              </a:rPr>
              <a:t>.”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1852" y="1519535"/>
            <a:ext cx="304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solidFill>
                  <a:schemeClr val="bg1"/>
                </a:solidFill>
              </a:rPr>
              <a:t>“Ten </a:t>
            </a:r>
            <a:r>
              <a:rPr lang="en-US" i="1" dirty="0">
                <a:solidFill>
                  <a:schemeClr val="bg1"/>
                </a:solidFill>
              </a:rPr>
              <a:t>people who speak make more noise than ten thousand who are silent</a:t>
            </a:r>
            <a:r>
              <a:rPr lang="en-US" i="1" dirty="0" smtClean="0">
                <a:solidFill>
                  <a:schemeClr val="bg1"/>
                </a:solidFill>
              </a:rPr>
              <a:t>.”</a:t>
            </a:r>
            <a:endParaRPr lang="en-US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80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8581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8841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9351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111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1121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62621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4371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6131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4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French Revolution &amp;quot;&quot;/&gt;&lt;property id=&quot;20307&quot; value=&quot;283&quot;/&gt;&lt;/object&gt;&lt;object type=&quot;3&quot; unique_id=&quot;10010&quot;&gt;&lt;property id=&quot;20148&quot; value=&quot;5&quot;/&gt;&lt;property id=&quot;20300&quot; value=&quot;Slide 2 - &amp;quot;Second Stage&amp;#x0D;&amp;#x0A;Radical Revolution&amp;quot;&quot;/&gt;&lt;property id=&quot;20307&quot; value=&quot;288&quot;/&gt;&lt;/object&gt;&lt;object type=&quot;3&quot; unique_id=&quot;10011&quot;&gt;&lt;property id=&quot;20148&quot; value=&quot;5&quot;/&gt;&lt;property id=&quot;20300&quot; value=&quot;Slide 3 - &amp;quot;Second Stage&amp;#x0D;&amp;#x0A;Reign of Terror (1793-1794)&amp;quot;&quot;/&gt;&lt;property id=&quot;20307&quot; value=&quot;290&quot;/&gt;&lt;/object&gt;&lt;object type=&quot;3&quot; unique_id=&quot;10013&quot;&gt;&lt;property id=&quot;20148&quot; value=&quot;5&quot;/&gt;&lt;property id=&quot;20300&quot; value=&quot;Slide 5 - &amp;quot;Third Stage—Return of the Moderates (1794-1799)&amp;quot;&quot;/&gt;&lt;property id=&quot;20307&quot; value=&quot;293&quot;/&gt;&lt;/object&gt;&lt;object type=&quot;3&quot; unique_id=&quot;10502&quot;&gt;&lt;property id=&quot;20148&quot; value=&quot;5&quot;/&gt;&lt;property id=&quot;20300&quot; value=&quot;Slide 6&quot;/&gt;&lt;property id=&quot;20307&quot; value=&quot;294&quot;/&gt;&lt;/object&gt;&lt;object type=&quot;3&quot; unique_id=&quot;10566&quot;&gt;&lt;property id=&quot;20148&quot; value=&quot;5&quot;/&gt;&lt;property id=&quot;20300&quot; value=&quot;Slide 4&quot;/&gt;&lt;property id=&quot;20307&quot; value=&quot;295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9919</TotalTime>
  <Words>251</Words>
  <Application>Microsoft Office PowerPoint</Application>
  <PresentationFormat>On-screen Show (4:3)</PresentationFormat>
  <Paragraphs>54</Paragraphs>
  <Slides>6</Slides>
  <Notes>6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Default Design</vt:lpstr>
      <vt:lpstr>French Revolution Stage 2 &amp; 3 </vt:lpstr>
      <vt:lpstr>Second Stage Radical Revolution</vt:lpstr>
      <vt:lpstr>Second Stage Reign of Terror (1793-1794)</vt:lpstr>
      <vt:lpstr>PowerPoint Presentation</vt:lpstr>
      <vt:lpstr>Third Stage—Return of the Moderates (1794-1799)</vt:lpstr>
      <vt:lpstr>PowerPoint Presentation</vt:lpstr>
    </vt:vector>
  </TitlesOfParts>
  <Company>BYU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Corporate Creativity</dc:title>
  <dc:creator>strongb</dc:creator>
  <cp:lastModifiedBy>Tokio Marine Management</cp:lastModifiedBy>
  <cp:revision>100</cp:revision>
  <dcterms:created xsi:type="dcterms:W3CDTF">2003-12-02T21:31:48Z</dcterms:created>
  <dcterms:modified xsi:type="dcterms:W3CDTF">2016-12-02T13:42:19Z</dcterms:modified>
</cp:coreProperties>
</file>