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8" r:id="rId3"/>
    <p:sldId id="260" r:id="rId4"/>
    <p:sldId id="265" r:id="rId5"/>
    <p:sldId id="264" r:id="rId6"/>
    <p:sldId id="263" r:id="rId7"/>
    <p:sldId id="262" r:id="rId8"/>
    <p:sldId id="259" r:id="rId9"/>
    <p:sldId id="266" r:id="rId10"/>
    <p:sldId id="267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330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57E7F-1257-4B42-8B18-3C3AB8F57AB3}" type="datetimeFigureOut">
              <a:rPr lang="en-US" smtClean="0"/>
              <a:t>10/12/2011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A5A4D-E97F-4F2B-8B05-D0B30CDD08FE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B457E7F-1257-4B42-8B18-3C3AB8F57AB3}" type="datetimeFigureOut">
              <a:rPr lang="en-US" smtClean="0"/>
              <a:t>10/12/2011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103A5A4D-E97F-4F2B-8B05-D0B30CDD08FE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57E7F-1257-4B42-8B18-3C3AB8F57AB3}" type="datetimeFigureOut">
              <a:rPr lang="en-US" smtClean="0"/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A4D-E97F-4F2B-8B05-D0B30CDD08F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57E7F-1257-4B42-8B18-3C3AB8F57AB3}" type="datetimeFigureOut">
              <a:rPr lang="en-US" smtClean="0"/>
              <a:t>10/12/2011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A4D-E97F-4F2B-8B05-D0B30CDD08F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A4D-E97F-4F2B-8B05-D0B30CDD08F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57E7F-1257-4B42-8B18-3C3AB8F57AB3}" type="datetimeFigureOut">
              <a:rPr lang="en-US" smtClean="0"/>
              <a:t>10/12/2011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57E7F-1257-4B42-8B18-3C3AB8F57AB3}" type="datetimeFigureOut">
              <a:rPr lang="en-US" smtClean="0"/>
              <a:t>10/12/2011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A4D-E97F-4F2B-8B05-D0B30CDD08FE}" type="slidenum">
              <a:rPr lang="en-US" smtClean="0"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57E7F-1257-4B42-8B18-3C3AB8F57AB3}" type="datetimeFigureOut">
              <a:rPr lang="en-US" smtClean="0"/>
              <a:t>10/12/2011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A4D-E97F-4F2B-8B05-D0B30CDD08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6B457E7F-1257-4B42-8B18-3C3AB8F57AB3}" type="datetimeFigureOut">
              <a:rPr lang="en-US" smtClean="0"/>
              <a:t>10/12/2011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03A5A4D-E97F-4F2B-8B05-D0B30CDD08F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57E7F-1257-4B42-8B18-3C3AB8F57AB3}" type="datetimeFigureOut">
              <a:rPr lang="en-US" smtClean="0"/>
              <a:t>10/12/2011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03A5A4D-E97F-4F2B-8B05-D0B30CDD08F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57E7F-1257-4B42-8B18-3C3AB8F57AB3}" type="datetimeFigureOut">
              <a:rPr lang="en-US" smtClean="0"/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A4D-E97F-4F2B-8B05-D0B30CDD08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57E7F-1257-4B42-8B18-3C3AB8F57AB3}" type="datetimeFigureOut">
              <a:rPr lang="en-US" smtClean="0"/>
              <a:t>10/12/2011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3A5A4D-E97F-4F2B-8B05-D0B30CDD08F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6B457E7F-1257-4B42-8B18-3C3AB8F57AB3}" type="datetimeFigureOut">
              <a:rPr lang="en-US" smtClean="0"/>
              <a:t>10/12/2011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103A5A4D-E97F-4F2B-8B05-D0B30CDD08FE}" type="slidenum">
              <a:rPr lang="en-US" smtClean="0"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wmf"/><Relationship Id="rId2" Type="http://schemas.openxmlformats.org/officeDocument/2006/relationships/image" Target="../media/image4.w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Alex\Desktop\The%20Articles%20of%20Confederation.wmv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371600" y="304800"/>
            <a:ext cx="663995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 dirty="0" smtClean="0">
                <a:solidFill>
                  <a:srgbClr val="92D050"/>
                </a:solidFill>
                <a:latin typeface="Bookman Old Style" pitchFamily="18" charset="0"/>
              </a:rPr>
              <a:t>The Articles of Confederation </a:t>
            </a:r>
            <a:endParaRPr lang="en-US" sz="3200" dirty="0">
              <a:solidFill>
                <a:srgbClr val="92D050"/>
              </a:solidFill>
              <a:latin typeface="Bookman Old Style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990600"/>
            <a:ext cx="7778091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Aim: What were the strengths and weaknesses </a:t>
            </a:r>
            <a:br>
              <a:rPr lang="en-US" sz="2800" dirty="0" smtClean="0"/>
            </a:br>
            <a:r>
              <a:rPr lang="en-US" sz="2800" dirty="0" smtClean="0"/>
              <a:t>of the Articles of Confederation?</a:t>
            </a:r>
            <a:endParaRPr lang="en-US" sz="2800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95800" y="1981200"/>
            <a:ext cx="42672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6"/>
          <p:cNvSpPr/>
          <p:nvPr/>
        </p:nvSpPr>
        <p:spPr>
          <a:xfrm>
            <a:off x="381000" y="3581400"/>
            <a:ext cx="4191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2800" dirty="0" smtClean="0">
                <a:solidFill>
                  <a:prstClr val="white"/>
                </a:solidFill>
              </a:rPr>
              <a:t>Do Now: Why was it important for the </a:t>
            </a:r>
            <a:br>
              <a:rPr lang="en-US" sz="2800" dirty="0" smtClean="0">
                <a:solidFill>
                  <a:prstClr val="white"/>
                </a:solidFill>
              </a:rPr>
            </a:br>
            <a:r>
              <a:rPr lang="en-US" sz="2800" dirty="0" smtClean="0">
                <a:solidFill>
                  <a:prstClr val="white"/>
                </a:solidFill>
              </a:rPr>
              <a:t>colonies to form a national government?</a:t>
            </a:r>
            <a:endParaRPr lang="en-US" sz="2800" dirty="0">
              <a:solidFill>
                <a:prstClr val="white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 txBox="1">
            <a:spLocks noChangeArrowheads="1"/>
          </p:cNvSpPr>
          <p:nvPr/>
        </p:nvSpPr>
        <p:spPr>
          <a:xfrm>
            <a:off x="533400" y="381000"/>
            <a:ext cx="8229600" cy="685800"/>
          </a:xfrm>
          <a:prstGeom prst="rect">
            <a:avLst/>
          </a:prstGeom>
          <a:noFill/>
          <a:ln w="0" cap="flat">
            <a:noFill/>
          </a:ln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2D050"/>
                </a:solidFill>
                <a:uLnTx/>
                <a:uFillTx/>
                <a:latin typeface="Bookman Old Style" pitchFamily="18" charset="0"/>
                <a:ea typeface="+mj-ea"/>
                <a:cs typeface="+mj-cs"/>
              </a:rPr>
              <a:t>The Articles of Confederation </a:t>
            </a:r>
            <a:endParaRPr kumimoji="0" lang="en-US" sz="40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92D050"/>
              </a:solidFill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3" name="Text Box 10"/>
          <p:cNvSpPr txBox="1">
            <a:spLocks noChangeArrowheads="1"/>
          </p:cNvSpPr>
          <p:nvPr/>
        </p:nvSpPr>
        <p:spPr bwMode="auto">
          <a:xfrm>
            <a:off x="1295400" y="11430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FFC000"/>
                </a:solidFill>
              </a:rPr>
              <a:t>America’s </a:t>
            </a:r>
            <a:r>
              <a:rPr lang="en-US" sz="2800" b="1" dirty="0" smtClean="0">
                <a:solidFill>
                  <a:srgbClr val="FFC000"/>
                </a:solidFill>
              </a:rPr>
              <a:t>1</a:t>
            </a:r>
            <a:r>
              <a:rPr lang="en-US" sz="2800" b="1" baseline="30000" dirty="0" smtClean="0">
                <a:solidFill>
                  <a:srgbClr val="FFC000"/>
                </a:solidFill>
              </a:rPr>
              <a:t>st </a:t>
            </a:r>
            <a:r>
              <a:rPr lang="en-US" sz="2800" b="1" dirty="0" smtClean="0">
                <a:solidFill>
                  <a:srgbClr val="FFC000"/>
                </a:solidFill>
              </a:rPr>
              <a:t>Government 1781-1789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1752600"/>
            <a:ext cx="792480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50000"/>
              </a:spcBef>
            </a:pPr>
            <a:r>
              <a:rPr lang="en-US" sz="3200" b="1" dirty="0"/>
              <a:t>Why did the Founding Fathers Choose a Confederation plan of government?</a:t>
            </a:r>
            <a:endParaRPr lang="en-US" sz="3200" b="1" dirty="0"/>
          </a:p>
        </p:txBody>
      </p:sp>
      <p:sp>
        <p:nvSpPr>
          <p:cNvPr id="6" name="Rectangle 5"/>
          <p:cNvSpPr/>
          <p:nvPr/>
        </p:nvSpPr>
        <p:spPr>
          <a:xfrm>
            <a:off x="685800" y="3048000"/>
            <a:ext cx="8001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b="1" dirty="0" smtClean="0">
                <a:latin typeface="Bookman Old Style" pitchFamily="18" charset="0"/>
              </a:rPr>
              <a:t>The first system of government designed by the Founding Fathers was a Confederation. </a:t>
            </a:r>
          </a:p>
          <a:p>
            <a:pPr>
              <a:spcBef>
                <a:spcPct val="50000"/>
              </a:spcBef>
            </a:pPr>
            <a:endParaRPr lang="en-US" sz="2400" b="1" dirty="0">
              <a:solidFill>
                <a:schemeClr val="tx2">
                  <a:lumMod val="90000"/>
                </a:schemeClr>
              </a:solidFill>
              <a:latin typeface="Bookman Old Style" pitchFamily="18" charset="0"/>
            </a:endParaRPr>
          </a:p>
          <a:p>
            <a:pPr>
              <a:spcBef>
                <a:spcPct val="50000"/>
              </a:spcBef>
            </a:pPr>
            <a:r>
              <a:rPr lang="en-US" sz="2400" b="1" dirty="0" smtClean="0">
                <a:solidFill>
                  <a:schemeClr val="tx2">
                    <a:lumMod val="90000"/>
                  </a:schemeClr>
                </a:solidFill>
                <a:latin typeface="Bookman Old Style" pitchFamily="18" charset="0"/>
              </a:rPr>
              <a:t>Under a </a:t>
            </a:r>
            <a:r>
              <a:rPr lang="en-US" sz="2400" b="1" dirty="0" smtClean="0">
                <a:solidFill>
                  <a:srgbClr val="FFC000"/>
                </a:solidFill>
                <a:latin typeface="Bookman Old Style" pitchFamily="18" charset="0"/>
              </a:rPr>
              <a:t>Confederate system</a:t>
            </a:r>
            <a:r>
              <a:rPr lang="en-US" sz="2400" b="1" dirty="0" smtClean="0">
                <a:solidFill>
                  <a:schemeClr val="tx2">
                    <a:lumMod val="90000"/>
                  </a:schemeClr>
                </a:solidFill>
                <a:latin typeface="Bookman Old Style" pitchFamily="18" charset="0"/>
              </a:rPr>
              <a:t>, the National  or </a:t>
            </a:r>
            <a:r>
              <a:rPr lang="en-US" sz="2400" b="1" dirty="0" smtClean="0">
                <a:solidFill>
                  <a:srgbClr val="FFC000"/>
                </a:solidFill>
                <a:latin typeface="Bookman Old Style" pitchFamily="18" charset="0"/>
              </a:rPr>
              <a:t>Central Government </a:t>
            </a:r>
            <a:r>
              <a:rPr lang="en-US" sz="2400" b="1" dirty="0" smtClean="0">
                <a:solidFill>
                  <a:schemeClr val="tx2">
                    <a:lumMod val="90000"/>
                  </a:schemeClr>
                </a:solidFill>
                <a:latin typeface="Bookman Old Style" pitchFamily="18" charset="0"/>
              </a:rPr>
              <a:t>is given only a </a:t>
            </a:r>
            <a:r>
              <a:rPr lang="en-US" sz="2400" b="1" dirty="0" smtClean="0">
                <a:solidFill>
                  <a:srgbClr val="FFC000"/>
                </a:solidFill>
                <a:latin typeface="Bookman Old Style" pitchFamily="18" charset="0"/>
              </a:rPr>
              <a:t>few powers</a:t>
            </a:r>
            <a:r>
              <a:rPr lang="en-US" sz="2400" b="1" dirty="0" smtClean="0">
                <a:solidFill>
                  <a:schemeClr val="tx2">
                    <a:lumMod val="90000"/>
                  </a:schemeClr>
                </a:solidFill>
                <a:latin typeface="Bookman Old Style" pitchFamily="18" charset="0"/>
              </a:rPr>
              <a:t>, while </a:t>
            </a:r>
            <a:r>
              <a:rPr lang="en-US" sz="2400" b="1" dirty="0" smtClean="0">
                <a:solidFill>
                  <a:srgbClr val="FFC000"/>
                </a:solidFill>
                <a:latin typeface="Bookman Old Style" pitchFamily="18" charset="0"/>
              </a:rPr>
              <a:t>most of the power </a:t>
            </a:r>
            <a:r>
              <a:rPr lang="en-US" sz="2400" b="1" dirty="0" smtClean="0">
                <a:solidFill>
                  <a:schemeClr val="tx2">
                    <a:lumMod val="90000"/>
                  </a:schemeClr>
                </a:solidFill>
                <a:latin typeface="Bookman Old Style" pitchFamily="18" charset="0"/>
              </a:rPr>
              <a:t>is </a:t>
            </a:r>
            <a:r>
              <a:rPr lang="en-US" sz="2400" b="1" dirty="0" smtClean="0">
                <a:solidFill>
                  <a:srgbClr val="FFC000"/>
                </a:solidFill>
                <a:latin typeface="Bookman Old Style" pitchFamily="18" charset="0"/>
              </a:rPr>
              <a:t>reserved</a:t>
            </a:r>
            <a:r>
              <a:rPr lang="en-US" sz="2400" b="1" dirty="0" smtClean="0">
                <a:solidFill>
                  <a:schemeClr val="tx2">
                    <a:lumMod val="90000"/>
                  </a:schemeClr>
                </a:solidFill>
                <a:latin typeface="Bookman Old Style" pitchFamily="18" charset="0"/>
              </a:rPr>
              <a:t> </a:t>
            </a:r>
            <a:r>
              <a:rPr lang="en-US" sz="2400" b="1" dirty="0" smtClean="0">
                <a:solidFill>
                  <a:srgbClr val="FFC000"/>
                </a:solidFill>
                <a:latin typeface="Bookman Old Style" pitchFamily="18" charset="0"/>
              </a:rPr>
              <a:t>for the States.     </a:t>
            </a:r>
            <a:endParaRPr lang="en-US" sz="2400" b="1" dirty="0">
              <a:solidFill>
                <a:srgbClr val="FFC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66800"/>
            <a:ext cx="20351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1524000"/>
            <a:ext cx="1008063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4572000" y="1143000"/>
            <a:ext cx="0" cy="5715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WordArt 7"/>
          <p:cNvSpPr>
            <a:spLocks noChangeArrowheads="1" noChangeShapeType="1" noTextEdit="1"/>
          </p:cNvSpPr>
          <p:nvPr/>
        </p:nvSpPr>
        <p:spPr bwMode="auto">
          <a:xfrm>
            <a:off x="2209800" y="1447800"/>
            <a:ext cx="2057400" cy="1143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Strengths </a:t>
            </a:r>
          </a:p>
        </p:txBody>
      </p:sp>
      <p:sp>
        <p:nvSpPr>
          <p:cNvPr id="7" name="WordArt 8"/>
          <p:cNvSpPr>
            <a:spLocks noChangeArrowheads="1" noChangeShapeType="1" noTextEdit="1"/>
          </p:cNvSpPr>
          <p:nvPr/>
        </p:nvSpPr>
        <p:spPr bwMode="auto">
          <a:xfrm rot="21277538">
            <a:off x="5066999" y="1781448"/>
            <a:ext cx="2286000" cy="914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Weaknesses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143000" y="2895600"/>
            <a:ext cx="3352800" cy="8794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Congress was given the power to:</a:t>
            </a: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57200" y="3962400"/>
            <a:ext cx="3886200" cy="2071688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C00000"/>
                </a:solidFill>
              </a:rPr>
              <a:t>Declare War &amp;</a:t>
            </a:r>
          </a:p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C00000"/>
                </a:solidFill>
              </a:rPr>
              <a:t>Establish an Army/Navy</a:t>
            </a: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4876800" y="3962400"/>
            <a:ext cx="3886200" cy="1247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C00000"/>
                </a:solidFill>
              </a:rPr>
              <a:t>No Power to Draft Soldiers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 w="0" cap="flat">
            <a:noFill/>
          </a:ln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2D050"/>
                </a:solidFill>
                <a:uLnTx/>
                <a:uFillTx/>
                <a:latin typeface="Bookman Old Style" pitchFamily="18" charset="0"/>
                <a:ea typeface="+mj-ea"/>
                <a:cs typeface="+mj-cs"/>
              </a:rPr>
              <a:t>The Articles of Confederation </a:t>
            </a:r>
            <a:endParaRPr kumimoji="0" lang="en-US" sz="40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92D050"/>
              </a:solidFill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447800" y="8382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FFC000"/>
                </a:solidFill>
              </a:rPr>
              <a:t>America’s </a:t>
            </a:r>
            <a:r>
              <a:rPr lang="en-US" sz="2800" b="1" dirty="0" smtClean="0">
                <a:solidFill>
                  <a:srgbClr val="FFC000"/>
                </a:solidFill>
              </a:rPr>
              <a:t>1</a:t>
            </a:r>
            <a:r>
              <a:rPr lang="en-US" sz="2800" b="1" baseline="30000" dirty="0" smtClean="0">
                <a:solidFill>
                  <a:srgbClr val="FFC000"/>
                </a:solidFill>
              </a:rPr>
              <a:t>st </a:t>
            </a:r>
            <a:r>
              <a:rPr lang="en-US" sz="2800" b="1" dirty="0" smtClean="0">
                <a:solidFill>
                  <a:srgbClr val="FFC000"/>
                </a:solidFill>
              </a:rPr>
              <a:t>Government 1781-1789</a:t>
            </a:r>
            <a:endParaRPr lang="en-US" sz="2800" b="1" dirty="0">
              <a:solidFill>
                <a:srgbClr val="FFC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93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6" dur="193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7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8" dur="19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0" dur="19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66800"/>
            <a:ext cx="20351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1524000"/>
            <a:ext cx="1008063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4572000" y="1143000"/>
            <a:ext cx="0" cy="5715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WordArt 7"/>
          <p:cNvSpPr>
            <a:spLocks noChangeArrowheads="1" noChangeShapeType="1" noTextEdit="1"/>
          </p:cNvSpPr>
          <p:nvPr/>
        </p:nvSpPr>
        <p:spPr bwMode="auto">
          <a:xfrm>
            <a:off x="2209800" y="1447800"/>
            <a:ext cx="2057400" cy="1143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Strengths </a:t>
            </a:r>
          </a:p>
        </p:txBody>
      </p:sp>
      <p:sp>
        <p:nvSpPr>
          <p:cNvPr id="7" name="WordArt 8"/>
          <p:cNvSpPr>
            <a:spLocks noChangeArrowheads="1" noChangeShapeType="1" noTextEdit="1"/>
          </p:cNvSpPr>
          <p:nvPr/>
        </p:nvSpPr>
        <p:spPr bwMode="auto">
          <a:xfrm rot="21277538">
            <a:off x="5066999" y="1781448"/>
            <a:ext cx="2286000" cy="914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Weaknesses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 w="0" cap="flat">
            <a:noFill/>
          </a:ln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2D050"/>
                </a:solidFill>
                <a:uLnTx/>
                <a:uFillTx/>
                <a:latin typeface="Bookman Old Style" pitchFamily="18" charset="0"/>
                <a:ea typeface="+mj-ea"/>
                <a:cs typeface="+mj-cs"/>
              </a:rPr>
              <a:t>The Articles of Confederation </a:t>
            </a:r>
            <a:endParaRPr kumimoji="0" lang="en-US" sz="40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92D050"/>
              </a:solidFill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447800" y="8382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FFC000"/>
                </a:solidFill>
              </a:rPr>
              <a:t>America’s </a:t>
            </a:r>
            <a:r>
              <a:rPr lang="en-US" sz="2800" b="1" dirty="0" smtClean="0">
                <a:solidFill>
                  <a:srgbClr val="FFC000"/>
                </a:solidFill>
              </a:rPr>
              <a:t>1</a:t>
            </a:r>
            <a:r>
              <a:rPr lang="en-US" sz="2800" b="1" baseline="30000" dirty="0" smtClean="0">
                <a:solidFill>
                  <a:srgbClr val="FFC000"/>
                </a:solidFill>
              </a:rPr>
              <a:t>st </a:t>
            </a:r>
            <a:r>
              <a:rPr lang="en-US" sz="2800" b="1" dirty="0" smtClean="0">
                <a:solidFill>
                  <a:srgbClr val="FFC000"/>
                </a:solidFill>
              </a:rPr>
              <a:t>Government 1781-1789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1143000" y="3048000"/>
            <a:ext cx="3352800" cy="8794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Congress was given the power to: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533400" y="4495800"/>
            <a:ext cx="3886200" cy="1247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C00000"/>
                </a:solidFill>
              </a:rPr>
              <a:t>Make Peace &amp; Sign Treaties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5029200" y="4495800"/>
            <a:ext cx="3886200" cy="124777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C00000"/>
                </a:solidFill>
              </a:rPr>
              <a:t>No Power to Enforce Treaties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66800"/>
            <a:ext cx="20351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1524000"/>
            <a:ext cx="1008063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4572000" y="1143000"/>
            <a:ext cx="0" cy="5715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WordArt 7"/>
          <p:cNvSpPr>
            <a:spLocks noChangeArrowheads="1" noChangeShapeType="1" noTextEdit="1"/>
          </p:cNvSpPr>
          <p:nvPr/>
        </p:nvSpPr>
        <p:spPr bwMode="auto">
          <a:xfrm>
            <a:off x="2209800" y="1447800"/>
            <a:ext cx="2057400" cy="1143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Strengths </a:t>
            </a:r>
          </a:p>
        </p:txBody>
      </p:sp>
      <p:sp>
        <p:nvSpPr>
          <p:cNvPr id="7" name="WordArt 8"/>
          <p:cNvSpPr>
            <a:spLocks noChangeArrowheads="1" noChangeShapeType="1" noTextEdit="1"/>
          </p:cNvSpPr>
          <p:nvPr/>
        </p:nvSpPr>
        <p:spPr bwMode="auto">
          <a:xfrm rot="21277538">
            <a:off x="5066999" y="1781448"/>
            <a:ext cx="2286000" cy="914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Weaknesses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 w="0" cap="flat">
            <a:noFill/>
          </a:ln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2D050"/>
                </a:solidFill>
                <a:uLnTx/>
                <a:uFillTx/>
                <a:latin typeface="Bookman Old Style" pitchFamily="18" charset="0"/>
                <a:ea typeface="+mj-ea"/>
                <a:cs typeface="+mj-cs"/>
              </a:rPr>
              <a:t>The Articles of Confederation </a:t>
            </a:r>
            <a:endParaRPr kumimoji="0" lang="en-US" sz="40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92D050"/>
              </a:solidFill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447800" y="8382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FFC000"/>
                </a:solidFill>
              </a:rPr>
              <a:t>America’s </a:t>
            </a:r>
            <a:r>
              <a:rPr lang="en-US" sz="2800" b="1" dirty="0" smtClean="0">
                <a:solidFill>
                  <a:srgbClr val="FFC000"/>
                </a:solidFill>
              </a:rPr>
              <a:t>1</a:t>
            </a:r>
            <a:r>
              <a:rPr lang="en-US" sz="2800" b="1" baseline="30000" dirty="0" smtClean="0">
                <a:solidFill>
                  <a:srgbClr val="FFC000"/>
                </a:solidFill>
              </a:rPr>
              <a:t>st </a:t>
            </a:r>
            <a:r>
              <a:rPr lang="en-US" sz="2800" b="1" dirty="0" smtClean="0">
                <a:solidFill>
                  <a:srgbClr val="FFC000"/>
                </a:solidFill>
              </a:rPr>
              <a:t>Government 1781-1789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33400" y="4724400"/>
            <a:ext cx="3886200" cy="646331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C00000"/>
                </a:solidFill>
              </a:rPr>
              <a:t>Borrow Money</a:t>
            </a:r>
          </a:p>
        </p:txBody>
      </p:sp>
      <p:sp>
        <p:nvSpPr>
          <p:cNvPr id="15" name="Text Box 9"/>
          <p:cNvSpPr txBox="1">
            <a:spLocks noChangeArrowheads="1"/>
          </p:cNvSpPr>
          <p:nvPr/>
        </p:nvSpPr>
        <p:spPr bwMode="auto">
          <a:xfrm>
            <a:off x="1066800" y="3124200"/>
            <a:ext cx="3352800" cy="8794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Congress was given the power to:</a:t>
            </a:r>
          </a:p>
        </p:txBody>
      </p:sp>
      <p:sp>
        <p:nvSpPr>
          <p:cNvPr id="16" name="Text Box 12"/>
          <p:cNvSpPr txBox="1">
            <a:spLocks noChangeArrowheads="1"/>
          </p:cNvSpPr>
          <p:nvPr/>
        </p:nvSpPr>
        <p:spPr bwMode="auto">
          <a:xfrm>
            <a:off x="4800600" y="3886200"/>
            <a:ext cx="3886200" cy="2308324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C00000"/>
                </a:solidFill>
              </a:rPr>
              <a:t>No Power to Collect Taxes from the </a:t>
            </a:r>
            <a:r>
              <a:rPr lang="en-US" sz="3600" b="1" dirty="0" smtClean="0">
                <a:solidFill>
                  <a:srgbClr val="C00000"/>
                </a:solidFill>
              </a:rPr>
              <a:t>States or Coin Money 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66800"/>
            <a:ext cx="20351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1524000"/>
            <a:ext cx="1008063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4572000" y="1143000"/>
            <a:ext cx="0" cy="5715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WordArt 7"/>
          <p:cNvSpPr>
            <a:spLocks noChangeArrowheads="1" noChangeShapeType="1" noTextEdit="1"/>
          </p:cNvSpPr>
          <p:nvPr/>
        </p:nvSpPr>
        <p:spPr bwMode="auto">
          <a:xfrm>
            <a:off x="2209800" y="1447800"/>
            <a:ext cx="2057400" cy="1143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Strengths </a:t>
            </a:r>
          </a:p>
        </p:txBody>
      </p:sp>
      <p:sp>
        <p:nvSpPr>
          <p:cNvPr id="7" name="WordArt 8"/>
          <p:cNvSpPr>
            <a:spLocks noChangeArrowheads="1" noChangeShapeType="1" noTextEdit="1"/>
          </p:cNvSpPr>
          <p:nvPr/>
        </p:nvSpPr>
        <p:spPr bwMode="auto">
          <a:xfrm rot="21277538">
            <a:off x="5066999" y="1781448"/>
            <a:ext cx="2286000" cy="914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Weaknesses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1143000" y="2895600"/>
            <a:ext cx="3352800" cy="8794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Congress was given the power to: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 w="0" cap="flat">
            <a:noFill/>
          </a:ln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2D050"/>
                </a:solidFill>
                <a:uLnTx/>
                <a:uFillTx/>
                <a:latin typeface="Bookman Old Style" pitchFamily="18" charset="0"/>
                <a:ea typeface="+mj-ea"/>
                <a:cs typeface="+mj-cs"/>
              </a:rPr>
              <a:t>The Articles of Confederation </a:t>
            </a:r>
            <a:endParaRPr kumimoji="0" lang="en-US" sz="40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92D050"/>
              </a:solidFill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447800" y="8382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FFC000"/>
                </a:solidFill>
              </a:rPr>
              <a:t>America’s </a:t>
            </a:r>
            <a:r>
              <a:rPr lang="en-US" sz="2800" b="1" dirty="0" smtClean="0">
                <a:solidFill>
                  <a:srgbClr val="FFC000"/>
                </a:solidFill>
              </a:rPr>
              <a:t>1</a:t>
            </a:r>
            <a:r>
              <a:rPr lang="en-US" sz="2800" b="1" baseline="30000" dirty="0" smtClean="0">
                <a:solidFill>
                  <a:srgbClr val="FFC000"/>
                </a:solidFill>
              </a:rPr>
              <a:t>st </a:t>
            </a:r>
            <a:r>
              <a:rPr lang="en-US" sz="2800" b="1" dirty="0" smtClean="0">
                <a:solidFill>
                  <a:srgbClr val="FFC000"/>
                </a:solidFill>
              </a:rPr>
              <a:t>Government 1781-1789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533400" y="4343400"/>
            <a:ext cx="3886200" cy="1522413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C00000"/>
                </a:solidFill>
              </a:rPr>
              <a:t>Organize a </a:t>
            </a:r>
          </a:p>
          <a:p>
            <a:pPr algn="ctr">
              <a:spcBef>
                <a:spcPct val="50000"/>
              </a:spcBef>
            </a:pPr>
            <a:r>
              <a:rPr lang="en-US" sz="3600" b="1" dirty="0">
                <a:solidFill>
                  <a:srgbClr val="C00000"/>
                </a:solidFill>
              </a:rPr>
              <a:t>Post Office </a:t>
            </a:r>
          </a:p>
        </p:txBody>
      </p:sp>
      <p:sp>
        <p:nvSpPr>
          <p:cNvPr id="15" name="Text Box 11"/>
          <p:cNvSpPr txBox="1">
            <a:spLocks noChangeArrowheads="1"/>
          </p:cNvSpPr>
          <p:nvPr/>
        </p:nvSpPr>
        <p:spPr bwMode="auto">
          <a:xfrm>
            <a:off x="4724400" y="3886200"/>
            <a:ext cx="3886200" cy="1200329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 smtClean="0">
                <a:solidFill>
                  <a:srgbClr val="C00000"/>
                </a:solidFill>
              </a:rPr>
              <a:t>Could not Enforce Laws</a:t>
            </a:r>
            <a:endParaRPr lang="en-US" sz="36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066800"/>
            <a:ext cx="2035175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96200" y="1524000"/>
            <a:ext cx="1008063" cy="222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Line 6"/>
          <p:cNvSpPr>
            <a:spLocks noChangeShapeType="1"/>
          </p:cNvSpPr>
          <p:nvPr/>
        </p:nvSpPr>
        <p:spPr bwMode="auto">
          <a:xfrm>
            <a:off x="4572000" y="1143000"/>
            <a:ext cx="0" cy="5715000"/>
          </a:xfrm>
          <a:prstGeom prst="line">
            <a:avLst/>
          </a:prstGeom>
          <a:noFill/>
          <a:ln w="7620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6" name="WordArt 7"/>
          <p:cNvSpPr>
            <a:spLocks noChangeArrowheads="1" noChangeShapeType="1" noTextEdit="1"/>
          </p:cNvSpPr>
          <p:nvPr/>
        </p:nvSpPr>
        <p:spPr bwMode="auto">
          <a:xfrm>
            <a:off x="2209800" y="1447800"/>
            <a:ext cx="2057400" cy="11430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Strengths </a:t>
            </a:r>
          </a:p>
        </p:txBody>
      </p:sp>
      <p:sp>
        <p:nvSpPr>
          <p:cNvPr id="7" name="WordArt 8"/>
          <p:cNvSpPr>
            <a:spLocks noChangeArrowheads="1" noChangeShapeType="1" noTextEdit="1"/>
          </p:cNvSpPr>
          <p:nvPr/>
        </p:nvSpPr>
        <p:spPr bwMode="auto">
          <a:xfrm rot="21277538">
            <a:off x="5143198" y="1476647"/>
            <a:ext cx="2286000" cy="914400"/>
          </a:xfrm>
          <a:prstGeom prst="rect">
            <a:avLst/>
          </a:prstGeom>
        </p:spPr>
        <p:txBody>
          <a:bodyPr wrap="none" fromWordArt="1">
            <a:prstTxWarp prst="textSlantUp">
              <a:avLst>
                <a:gd name="adj" fmla="val 55556"/>
              </a:avLst>
            </a:prstTxWarp>
          </a:bodyPr>
          <a:lstStyle/>
          <a:p>
            <a:pPr algn="ctr"/>
            <a:r>
              <a:rPr lang="en-US" sz="36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000000"/>
                </a:solidFill>
                <a:latin typeface="Arial Black"/>
              </a:rPr>
              <a:t>Weaknesses</a:t>
            </a:r>
          </a:p>
        </p:txBody>
      </p:sp>
      <p:sp>
        <p:nvSpPr>
          <p:cNvPr id="8" name="Text Box 9"/>
          <p:cNvSpPr txBox="1">
            <a:spLocks noChangeArrowheads="1"/>
          </p:cNvSpPr>
          <p:nvPr/>
        </p:nvSpPr>
        <p:spPr bwMode="auto">
          <a:xfrm>
            <a:off x="609600" y="2895600"/>
            <a:ext cx="3352800" cy="879475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Congress was given the power to:</a:t>
            </a:r>
          </a:p>
        </p:txBody>
      </p:sp>
      <p:sp>
        <p:nvSpPr>
          <p:cNvPr id="12" name="Rectangle 5"/>
          <p:cNvSpPr txBox="1">
            <a:spLocks noChangeArrowheads="1"/>
          </p:cNvSpPr>
          <p:nvPr/>
        </p:nvSpPr>
        <p:spPr>
          <a:xfrm>
            <a:off x="457200" y="228600"/>
            <a:ext cx="8229600" cy="685800"/>
          </a:xfrm>
          <a:prstGeom prst="rect">
            <a:avLst/>
          </a:prstGeom>
          <a:noFill/>
          <a:ln w="0" cap="flat">
            <a:noFill/>
          </a:ln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-100" normalizeH="0" baseline="0" noProof="0" dirty="0" smtClean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92D050"/>
                </a:solidFill>
                <a:uLnTx/>
                <a:uFillTx/>
                <a:latin typeface="Bookman Old Style" pitchFamily="18" charset="0"/>
                <a:ea typeface="+mj-ea"/>
                <a:cs typeface="+mj-cs"/>
              </a:rPr>
              <a:t>The Articles of Confederation </a:t>
            </a:r>
            <a:endParaRPr kumimoji="0" lang="en-US" sz="4000" b="1" i="0" u="none" strike="noStrike" kern="1200" cap="none" spc="-100" normalizeH="0" baseline="0" noProof="0" dirty="0">
              <a:ln w="3200">
                <a:solidFill>
                  <a:schemeClr val="bg2">
                    <a:shade val="75000"/>
                    <a:alpha val="25000"/>
                  </a:schemeClr>
                </a:solidFill>
                <a:prstDash val="solid"/>
                <a:round/>
              </a:ln>
              <a:solidFill>
                <a:srgbClr val="92D050"/>
              </a:solidFill>
              <a:uLnTx/>
              <a:uFillTx/>
              <a:latin typeface="Bookman Old Style" pitchFamily="18" charset="0"/>
              <a:ea typeface="+mj-ea"/>
              <a:cs typeface="+mj-cs"/>
            </a:endParaRPr>
          </a:p>
        </p:txBody>
      </p: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1447800" y="838200"/>
            <a:ext cx="64008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FFC000"/>
                </a:solidFill>
              </a:rPr>
              <a:t>America’s </a:t>
            </a:r>
            <a:r>
              <a:rPr lang="en-US" sz="2800" b="1" dirty="0" smtClean="0">
                <a:solidFill>
                  <a:srgbClr val="FFC000"/>
                </a:solidFill>
              </a:rPr>
              <a:t>1</a:t>
            </a:r>
            <a:r>
              <a:rPr lang="en-US" sz="2800" b="1" baseline="30000" dirty="0" smtClean="0">
                <a:solidFill>
                  <a:srgbClr val="FFC000"/>
                </a:solidFill>
              </a:rPr>
              <a:t>st </a:t>
            </a:r>
            <a:r>
              <a:rPr lang="en-US" sz="2800" b="1" dirty="0" smtClean="0">
                <a:solidFill>
                  <a:srgbClr val="FFC000"/>
                </a:solidFill>
              </a:rPr>
              <a:t>Government 1781-1789</a:t>
            </a:r>
            <a:endParaRPr lang="en-US" sz="2800" b="1" dirty="0">
              <a:solidFill>
                <a:srgbClr val="FFC000"/>
              </a:solidFill>
            </a:endParaRPr>
          </a:p>
        </p:txBody>
      </p:sp>
      <p:sp>
        <p:nvSpPr>
          <p:cNvPr id="14" name="Text Box 11"/>
          <p:cNvSpPr txBox="1">
            <a:spLocks noChangeArrowheads="1"/>
          </p:cNvSpPr>
          <p:nvPr/>
        </p:nvSpPr>
        <p:spPr bwMode="auto">
          <a:xfrm>
            <a:off x="4800600" y="2514600"/>
            <a:ext cx="38862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C00000"/>
                </a:solidFill>
              </a:rPr>
              <a:t>No Chief Executive</a:t>
            </a:r>
          </a:p>
        </p:txBody>
      </p:sp>
      <p:sp>
        <p:nvSpPr>
          <p:cNvPr id="15" name="Text Box 12"/>
          <p:cNvSpPr txBox="1">
            <a:spLocks noChangeArrowheads="1"/>
          </p:cNvSpPr>
          <p:nvPr/>
        </p:nvSpPr>
        <p:spPr bwMode="auto">
          <a:xfrm>
            <a:off x="4419600" y="3233738"/>
            <a:ext cx="46482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C00000"/>
                </a:solidFill>
              </a:rPr>
              <a:t>No national court system</a:t>
            </a:r>
          </a:p>
        </p:txBody>
      </p:sp>
      <p:sp>
        <p:nvSpPr>
          <p:cNvPr id="16" name="Text Box 13"/>
          <p:cNvSpPr txBox="1">
            <a:spLocks noChangeArrowheads="1"/>
          </p:cNvSpPr>
          <p:nvPr/>
        </p:nvSpPr>
        <p:spPr bwMode="auto">
          <a:xfrm>
            <a:off x="4648200" y="3921125"/>
            <a:ext cx="4419600" cy="83099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b="1">
                <a:solidFill>
                  <a:srgbClr val="C00000"/>
                </a:solidFill>
              </a:rPr>
              <a:t>No Power to Regulate Interstate Commerce</a:t>
            </a:r>
          </a:p>
        </p:txBody>
      </p:sp>
      <p:sp>
        <p:nvSpPr>
          <p:cNvPr id="17" name="Text Box 14"/>
          <p:cNvSpPr txBox="1">
            <a:spLocks noChangeArrowheads="1"/>
          </p:cNvSpPr>
          <p:nvPr/>
        </p:nvSpPr>
        <p:spPr bwMode="auto">
          <a:xfrm>
            <a:off x="4876800" y="4953000"/>
            <a:ext cx="38862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>
                <a:solidFill>
                  <a:srgbClr val="C00000"/>
                </a:solidFill>
              </a:rPr>
              <a:t>No National Currency</a:t>
            </a:r>
          </a:p>
        </p:txBody>
      </p:sp>
      <p:sp>
        <p:nvSpPr>
          <p:cNvPr id="18" name="Text Box 15"/>
          <p:cNvSpPr txBox="1">
            <a:spLocks noChangeArrowheads="1"/>
          </p:cNvSpPr>
          <p:nvPr/>
        </p:nvSpPr>
        <p:spPr bwMode="auto">
          <a:xfrm>
            <a:off x="4572000" y="5626100"/>
            <a:ext cx="4419600" cy="954107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>
                <a:solidFill>
                  <a:srgbClr val="C00000"/>
                </a:solidFill>
              </a:rPr>
              <a:t>Difficult to Pass laws (2/3 vote</a:t>
            </a:r>
            <a:r>
              <a:rPr lang="en-US" sz="2800" b="1" dirty="0" smtClean="0">
                <a:solidFill>
                  <a:srgbClr val="C00000"/>
                </a:solidFill>
              </a:rPr>
              <a:t>) / 1 vote per state</a:t>
            </a:r>
            <a:endParaRPr lang="en-US" sz="28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6"/>
          <p:cNvSpPr txBox="1">
            <a:spLocks noChangeArrowheads="1"/>
          </p:cNvSpPr>
          <p:nvPr/>
        </p:nvSpPr>
        <p:spPr bwMode="auto">
          <a:xfrm>
            <a:off x="838200" y="304800"/>
            <a:ext cx="7543800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600" b="1" dirty="0">
                <a:latin typeface="Bookman Old Style" pitchFamily="18" charset="0"/>
              </a:rPr>
              <a:t>Why did the Founding Fathers Choose a Confederation plan of government?</a:t>
            </a:r>
            <a:endParaRPr lang="en-US" sz="8800" dirty="0">
              <a:latin typeface="Bookman Old Style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838200" y="3048000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 b="1" dirty="0" smtClean="0">
                <a:solidFill>
                  <a:srgbClr val="FFFF00"/>
                </a:solidFill>
              </a:rPr>
              <a:t>They feared that a strong central government would create tyranny, and stamp out the peoples natural God given rights.</a:t>
            </a:r>
            <a:endParaRPr lang="en-US" sz="2800" b="1" dirty="0">
              <a:solidFill>
                <a:srgbClr val="FFFF00"/>
              </a:solidFill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8800" y="1981200"/>
            <a:ext cx="2971800" cy="46122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93" decel="100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193" decel="100000"/>
                                        <p:tgtEl>
                                          <p:spTgt spid="11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19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193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308" accel="100000" fill="hold">
                                          <p:stCondLst>
                                            <p:cond delay="193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e Articles of Confederation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85800" y="533400"/>
            <a:ext cx="7955494" cy="44958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1000" y="5410200"/>
            <a:ext cx="8458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solidFill>
                  <a:srgbClr val="FFFF00"/>
                </a:solidFill>
              </a:rPr>
              <a:t>Shay’s Rebellion in Massachusetts demonstrated the need for a stronger national government. 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753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839200" cy="23391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Activity:  </a:t>
            </a:r>
            <a:r>
              <a:rPr lang="en-US" sz="3200" dirty="0" smtClean="0">
                <a:solidFill>
                  <a:srgbClr val="FFFF00"/>
                </a:solidFill>
              </a:rPr>
              <a:t>Create a “T” Chart of the Strengths and Weaknesses of the Articles of Confederation.</a:t>
            </a:r>
          </a:p>
          <a:p>
            <a:endParaRPr lang="en-US" sz="3200" dirty="0">
              <a:solidFill>
                <a:srgbClr val="FFFF00"/>
              </a:solidFill>
            </a:endParaRPr>
          </a:p>
          <a:p>
            <a:endParaRPr lang="en-US" sz="3200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  <p:cxnSp>
        <p:nvCxnSpPr>
          <p:cNvPr id="4" name="Straight Connector 3"/>
          <p:cNvCxnSpPr/>
          <p:nvPr/>
        </p:nvCxnSpPr>
        <p:spPr>
          <a:xfrm>
            <a:off x="4572000" y="2209800"/>
            <a:ext cx="0" cy="4191000"/>
          </a:xfrm>
          <a:prstGeom prst="line">
            <a:avLst/>
          </a:prstGeom>
          <a:ln w="7620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1143000" y="2667000"/>
            <a:ext cx="6858000" cy="0"/>
          </a:xfrm>
          <a:prstGeom prst="line">
            <a:avLst/>
          </a:prstGeom>
          <a:ln w="57150">
            <a:solidFill>
              <a:srgbClr val="FFFF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066800" y="22098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Strengths</a:t>
            </a:r>
            <a:endParaRPr lang="en-US" sz="24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4724400" y="2209800"/>
            <a:ext cx="3429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Weaknesses</a:t>
            </a:r>
            <a:endParaRPr lang="en-US" sz="2400" b="1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96</TotalTime>
  <Words>306</Words>
  <Application>Microsoft Office PowerPoint</Application>
  <PresentationFormat>On-screen Show (4:3)</PresentationFormat>
  <Paragraphs>56</Paragraphs>
  <Slides>10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Paper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Alex</dc:creator>
  <cp:lastModifiedBy>Alex</cp:lastModifiedBy>
  <cp:revision>6</cp:revision>
  <dcterms:created xsi:type="dcterms:W3CDTF">2011-10-12T22:58:51Z</dcterms:created>
  <dcterms:modified xsi:type="dcterms:W3CDTF">2011-10-13T00:35:13Z</dcterms:modified>
</cp:coreProperties>
</file>