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73" r:id="rId2"/>
    <p:sldId id="277" r:id="rId3"/>
    <p:sldId id="274" r:id="rId4"/>
    <p:sldId id="267" r:id="rId5"/>
    <p:sldId id="279" r:id="rId6"/>
    <p:sldId id="275" r:id="rId7"/>
    <p:sldId id="276" r:id="rId8"/>
    <p:sldId id="268" r:id="rId9"/>
    <p:sldId id="270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1F9"/>
    <a:srgbClr val="DDD875"/>
    <a:srgbClr val="E3D86F"/>
    <a:srgbClr val="E3E36F"/>
    <a:srgbClr val="4E3E8A"/>
    <a:srgbClr val="343B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79B123-2A01-4145-B64C-7521E551DA50}" type="datetimeFigureOut">
              <a:rPr lang="en-US"/>
              <a:pPr>
                <a:defRPr/>
              </a:pPr>
              <a:t>4/17/2011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72335-D258-4D47-A8C8-3AF5857ED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63B92-D0BD-4683-B2C7-390C55158E7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72335-D258-4D47-A8C8-3AF5857EDD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72335-D258-4D47-A8C8-3AF5857EDD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72335-D258-4D47-A8C8-3AF5857EDD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72335-D258-4D47-A8C8-3AF5857EDD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3CB6-9BDC-4107-B0D1-7A04D75AE10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3CB6-9BDC-4107-B0D1-7A04D75AE10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7B278F-A03F-4A6F-B38C-74BDF9526D4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943F16-AAA1-4C33-8951-91B10171679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-107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E624A403-9D76-4B82-8DFE-F7EEF8BD9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4FBCE-3A1F-4174-B498-84ECF0C14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75A39-F1F8-4F4A-B58D-460E0024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981200"/>
            <a:ext cx="762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492C-2740-4AF8-9EDE-B8C68D65C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C588-9D30-4FE0-B1E3-F8911CB3A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A32E-0D91-4375-91BD-ED808323A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6A05-209F-4EB2-825A-561AA681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A06A-60A5-4165-BC74-3B5656111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4449-5DA8-49DC-98CB-EF9E46D44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5049-64C4-4A9A-8366-676E6FE5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92C02-D4AD-457F-BD06-DEC74E66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5CCA-9D60-4F48-A325-38A99416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52175CF9-4457-4A27-AFA1-B8BB3E8A7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030" descr="strtegic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-107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0"/>
            <a:ext cx="5486400" cy="1606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000000"/>
                </a:solidFill>
                <a:latin typeface="Antique Olive CompactPS" pitchFamily="34" charset="0"/>
              </a:rPr>
              <a:t>Nationalism</a:t>
            </a:r>
            <a:r>
              <a:rPr lang="en-US" sz="4000" dirty="0">
                <a:solidFill>
                  <a:srgbClr val="000000"/>
                </a:solidFill>
                <a:latin typeface="Antique Olive CompactPS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ntique Olive CompactPS" pitchFamily="34" charset="0"/>
              </a:rPr>
              <a:t/>
            </a:r>
            <a:br>
              <a:rPr lang="en-US" sz="4000" dirty="0" smtClean="0">
                <a:solidFill>
                  <a:srgbClr val="000000"/>
                </a:solidFill>
                <a:latin typeface="Antique Olive CompactPS" pitchFamily="34" charset="0"/>
              </a:rPr>
            </a:br>
            <a:r>
              <a:rPr lang="en-US" sz="3100" dirty="0" smtClean="0">
                <a:solidFill>
                  <a:srgbClr val="000000"/>
                </a:solidFill>
                <a:effectLst/>
                <a:latin typeface="Antique Olive CompactPS" pitchFamily="34" charset="0"/>
              </a:rPr>
              <a:t>Unification of Germany</a:t>
            </a:r>
            <a:endParaRPr lang="en-US" dirty="0">
              <a:solidFill>
                <a:srgbClr val="000000"/>
              </a:solidFill>
              <a:effectLst/>
              <a:latin typeface="Antique Olive CompactPS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962400" y="1600200"/>
            <a:ext cx="4876800" cy="107721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AIM</a:t>
            </a:r>
            <a:r>
              <a:rPr lang="en-US" sz="3200" b="1" dirty="0" smtClean="0"/>
              <a:t>: </a:t>
            </a:r>
            <a:r>
              <a:rPr lang="en-US" sz="3200" dirty="0"/>
              <a:t>How Did Bismarck Unify Germany</a:t>
            </a:r>
            <a:r>
              <a:rPr lang="en-US" sz="3200" dirty="0" smtClean="0"/>
              <a:t>?</a:t>
            </a:r>
            <a:endParaRPr lang="en-US" sz="3200" b="1" dirty="0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4038600" y="6027003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Do Now:</a:t>
            </a:r>
          </a:p>
          <a:p>
            <a:r>
              <a:rPr lang="en-US" b="1" dirty="0" smtClean="0"/>
              <a:t>Unification of Germany </a:t>
            </a:r>
            <a:r>
              <a:rPr lang="en-US" b="1" dirty="0"/>
              <a:t>Worksheet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47243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map29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rmany1871-1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4E3E8A"/>
                </a:solidFill>
                <a:latin typeface="Garamond" pitchFamily="18" charset="0"/>
              </a:rPr>
              <a:t>Volksgeist</a:t>
            </a:r>
            <a:r>
              <a:rPr lang="en-US" b="1" dirty="0" smtClean="0">
                <a:solidFill>
                  <a:srgbClr val="4E3E8A"/>
                </a:solidFill>
                <a:latin typeface="Garamond" pitchFamily="18" charset="0"/>
              </a:rPr>
              <a:t> (people’s spirit)</a:t>
            </a:r>
            <a:r>
              <a:rPr lang="en-US" b="1" dirty="0" smtClean="0">
                <a:solidFill>
                  <a:srgbClr val="4E3E8A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rgbClr val="4E3E8A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rgbClr val="4E3E8A"/>
                </a:solidFill>
                <a:latin typeface="Garamond" pitchFamily="18" charset="0"/>
              </a:rPr>
              <a:t>German Unification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752600" y="1295400"/>
            <a:ext cx="6705600" cy="155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What are the major events and who are the key leaders associated with German unification?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1931988" cy="2667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9" descr="50495-v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00400"/>
            <a:ext cx="32194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3505200" y="5410200"/>
            <a:ext cx="3200400" cy="176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Franco-Prussian War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Battle of Mars-la-Tour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1870 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</p:txBody>
      </p:sp>
      <p:pic>
        <p:nvPicPr>
          <p:cNvPr id="13319" name="Picture 12" descr="Wilhelm%20I,%20Kais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200400"/>
            <a:ext cx="2025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1066800" y="5638800"/>
            <a:ext cx="24384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Chancellor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Otto von Bismarck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6858000" y="5638800"/>
            <a:ext cx="21336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King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Wilhelm 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152400"/>
          <a:ext cx="7620000" cy="6502597"/>
        </p:xfrm>
        <a:graphic>
          <a:graphicData uri="http://schemas.openxmlformats.org/drawingml/2006/table">
            <a:tbl>
              <a:tblPr/>
              <a:tblGrid>
                <a:gridCol w="1541318"/>
                <a:gridCol w="3167785"/>
                <a:gridCol w="2910897"/>
              </a:tblGrid>
              <a:tr h="1071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GOALS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METHODS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30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BISMARCK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Unification of Germany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Increase Prussian Power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Decrease Austrian influence in Germany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drive them out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of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Germany)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“blood and iron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 – war, trickery, etc… (7 Weeks War, tricked Austria;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Franco-Prussian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Realpolitik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do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whatever is necessary to achieve goals,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not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what is moral or right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15182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tangle 3"/>
          <p:cNvSpPr/>
          <p:nvPr/>
        </p:nvSpPr>
        <p:spPr>
          <a:xfrm>
            <a:off x="533400" y="6172200"/>
            <a:ext cx="1879041" cy="461665"/>
          </a:xfrm>
          <a:prstGeom prst="rect">
            <a:avLst/>
          </a:prstGeom>
          <a:solidFill>
            <a:srgbClr val="F3F1F9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342900" lvl="0" indent="-342900"/>
            <a:r>
              <a:rPr lang="en-US" b="1" dirty="0">
                <a:cs typeface="Times New Roman" pitchFamily="18" charset="0"/>
              </a:rPr>
              <a:t>BISMARCK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019800" y="152400"/>
            <a:ext cx="2971800" cy="65532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Franco-Prussian War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German states joined in a war against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 (Franco-Prussian War)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Overwhelming German victory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War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Empire collapses</a:t>
            </a:r>
          </a:p>
          <a:p>
            <a:pPr lvl="2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Republic declared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loses Alsace-Lorraine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pays Germany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5,000,000,000 francs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accepts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army of occupation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German Empire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January 18, 1871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William I </a:t>
            </a:r>
            <a:r>
              <a:rPr lang="en-US" dirty="0"/>
              <a:t>proclaimed </a:t>
            </a:r>
            <a:r>
              <a:rPr lang="en-US" dirty="0">
                <a:solidFill>
                  <a:srgbClr val="C00000"/>
                </a:solidFill>
              </a:rPr>
              <a:t>Emperor</a:t>
            </a:r>
            <a:r>
              <a:rPr lang="en-US" dirty="0"/>
              <a:t> of the Germans at Versailles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600200" y="0"/>
            <a:ext cx="7239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4E3E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Volksgeist</a:t>
            </a:r>
            <a:r>
              <a:rPr lang="en-US" sz="4000" b="1" dirty="0" smtClean="0">
                <a:solidFill>
                  <a:srgbClr val="4E3E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German </a:t>
            </a:r>
            <a:r>
              <a:rPr lang="en-US" sz="4000" b="1" dirty="0">
                <a:solidFill>
                  <a:srgbClr val="4E3E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Unification</a:t>
            </a:r>
          </a:p>
        </p:txBody>
      </p:sp>
      <p:pic>
        <p:nvPicPr>
          <p:cNvPr id="15363" name="Picture 8" descr="machtovername_kaiser_wilhe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7924800" cy="477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990600" y="457200"/>
            <a:ext cx="83058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1871 Proclamation of the German Empire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1371600" y="5853113"/>
            <a:ext cx="7772400" cy="1004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The Hall of Mirrors, Palace of Versailles</a:t>
            </a:r>
          </a:p>
          <a:p>
            <a:pPr algn="ctr">
              <a:spcBef>
                <a:spcPct val="50000"/>
              </a:spcBef>
            </a:pPr>
            <a:r>
              <a:rPr lang="en-US" b="1" dirty="0"/>
              <a:t>January 18, 1871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a327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725" y="2057400"/>
            <a:ext cx="3729038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295400" y="0"/>
            <a:ext cx="78486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4E3E8A"/>
                </a:solidFill>
                <a:latin typeface="Garamond" pitchFamily="18" charset="0"/>
              </a:rPr>
              <a:t>Volksgeist:</a:t>
            </a:r>
            <a:br>
              <a:rPr lang="en-US" sz="4000" b="1">
                <a:solidFill>
                  <a:srgbClr val="4E3E8A"/>
                </a:solidFill>
                <a:latin typeface="Garamond" pitchFamily="18" charset="0"/>
              </a:rPr>
            </a:br>
            <a:r>
              <a:rPr lang="en-US" sz="4000" b="1">
                <a:solidFill>
                  <a:srgbClr val="4E3E8A"/>
                </a:solidFill>
                <a:latin typeface="Garamond" pitchFamily="18" charset="0"/>
              </a:rPr>
              <a:t>German Unification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447800" y="1219200"/>
            <a:ext cx="7467600" cy="854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King Wilhelm I &amp; Otto von Bismarck: 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Who wears the pants?</a:t>
            </a:r>
          </a:p>
        </p:txBody>
      </p:sp>
      <p:pic>
        <p:nvPicPr>
          <p:cNvPr id="16389" name="Picture 8" descr="BD0715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066800"/>
            <a:ext cx="1270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j00787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648200"/>
            <a:ext cx="9159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11"/>
          <p:cNvSpPr>
            <a:spLocks noChangeArrowheads="1"/>
          </p:cNvSpPr>
          <p:nvPr/>
        </p:nvSpPr>
        <p:spPr bwMode="auto">
          <a:xfrm>
            <a:off x="1295400" y="1752600"/>
            <a:ext cx="2286000" cy="1371600"/>
          </a:xfrm>
          <a:prstGeom prst="wedgeEllipseCallout">
            <a:avLst>
              <a:gd name="adj1" fmla="val 54583"/>
              <a:gd name="adj2" fmla="val 8703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1447800" y="2057400"/>
            <a:ext cx="1828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I’m King of the World!</a:t>
            </a:r>
          </a:p>
        </p:txBody>
      </p:sp>
      <p:sp>
        <p:nvSpPr>
          <p:cNvPr id="16393" name="AutoShape 13"/>
          <p:cNvSpPr>
            <a:spLocks noChangeArrowheads="1"/>
          </p:cNvSpPr>
          <p:nvPr/>
        </p:nvSpPr>
        <p:spPr bwMode="auto">
          <a:xfrm>
            <a:off x="6553200" y="4648200"/>
            <a:ext cx="2590800" cy="1752600"/>
          </a:xfrm>
          <a:prstGeom prst="wedgeEllipseCallout">
            <a:avLst>
              <a:gd name="adj1" fmla="val -88421"/>
              <a:gd name="adj2" fmla="val -73824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7010400" y="4800600"/>
            <a:ext cx="2133600" cy="1431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/>
              <a:t>Wait, uh, chancellor?  Now I’m really confused…</a:t>
            </a: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ationalism &amp;#x0D;&amp;#x0A;Unification of Germany&amp;quot;&quot;/&gt;&lt;property id=&quot;20307&quot; value=&quot;273&quot;/&gt;&lt;/object&gt;&lt;object type=&quot;3&quot; unique_id=&quot;10005&quot;&gt;&lt;property id=&quot;20148&quot; value=&quot;5&quot;/&gt;&lt;property id=&quot;20300&quot; value=&quot;Slide 4 - &amp;quot;Volksgeist (people’s spirit)&amp;#x0D;&amp;#x0A;German Unification&amp;quot;&quot;/&gt;&lt;property id=&quot;20307&quot; value=&quot;267&quot;/&gt;&lt;/object&gt;&lt;object type=&quot;3&quot; unique_id=&quot;10007&quot;&gt;&lt;property id=&quot;20148&quot; value=&quot;5&quot;/&gt;&lt;property id=&quot;20300&quot; value=&quot;Slide 8&quot;/&gt;&lt;property id=&quot;20307&quot; value=&quot;268&quot;/&gt;&lt;/object&gt;&lt;object type=&quot;3&quot; unique_id=&quot;10008&quot;&gt;&lt;property id=&quot;20148&quot; value=&quot;5&quot;/&gt;&lt;property id=&quot;20300&quot; value=&quot;Slide 9&quot;/&gt;&lt;property id=&quot;20307&quot; value=&quot;270&quot;/&gt;&lt;/object&gt;&lt;object type=&quot;3&quot; unique_id=&quot;10074&quot;&gt;&lt;property id=&quot;20148&quot; value=&quot;5&quot;/&gt;&lt;property id=&quot;20300&quot; value=&quot;Slide 3&quot;/&gt;&lt;property id=&quot;20307&quot; value=&quot;274&quot;/&gt;&lt;/object&gt;&lt;object type=&quot;3&quot; unique_id=&quot;10147&quot;&gt;&lt;property id=&quot;20148&quot; value=&quot;5&quot;/&gt;&lt;property id=&quot;20300&quot; value=&quot;Slide 2&quot;/&gt;&lt;property id=&quot;20307&quot; value=&quot;277&quot;/&gt;&lt;/object&gt;&lt;object type=&quot;3&quot; unique_id=&quot;10148&quot;&gt;&lt;property id=&quot;20148&quot; value=&quot;5&quot;/&gt;&lt;property id=&quot;20300&quot; value=&quot;Slide 5&quot;/&gt;&lt;property id=&quot;20307&quot; value=&quot;279&quot;/&gt;&lt;/object&gt;&lt;object type=&quot;3&quot; unique_id=&quot;10149&quot;&gt;&lt;property id=&quot;20148&quot; value=&quot;5&quot;/&gt;&lt;property id=&quot;20300&quot; value=&quot;Slide 6 - &amp;quot;Franco-Prussian War&amp;quot;&quot;/&gt;&lt;property id=&quot;20307&quot; value=&quot;275&quot;/&gt;&lt;/object&gt;&lt;object type=&quot;3&quot; unique_id=&quot;10150&quot;&gt;&lt;property id=&quot;20148&quot; value=&quot;5&quot;/&gt;&lt;property id=&quot;20300&quot; value=&quot;Slide 7 - &amp;quot;The German Empire&amp;quot;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464</TotalTime>
  <Words>205</Words>
  <Application>Microsoft Office PowerPoint</Application>
  <PresentationFormat>On-screen Show (4:3)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Times New Roman</vt:lpstr>
      <vt:lpstr>Arial</vt:lpstr>
      <vt:lpstr>Wingdings</vt:lpstr>
      <vt:lpstr>Calibri</vt:lpstr>
      <vt:lpstr>Antique Olive CompactPS</vt:lpstr>
      <vt:lpstr>Garamond</vt:lpstr>
      <vt:lpstr>Script MT Bold</vt:lpstr>
      <vt:lpstr>Cooper Black</vt:lpstr>
      <vt:lpstr>Baskerville Old Face</vt:lpstr>
      <vt:lpstr>Strategic</vt:lpstr>
      <vt:lpstr>Nationalism  Unification of Germany</vt:lpstr>
      <vt:lpstr>Slide 2</vt:lpstr>
      <vt:lpstr>Slide 3</vt:lpstr>
      <vt:lpstr>Volksgeist (people’s spirit) German Unification</vt:lpstr>
      <vt:lpstr>Slide 5</vt:lpstr>
      <vt:lpstr>Franco-Prussian War</vt:lpstr>
      <vt:lpstr>The German Empire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and the  Emergence  of the  Modern State</dc:title>
  <dc:creator>acamelio</dc:creator>
  <cp:lastModifiedBy> </cp:lastModifiedBy>
  <cp:revision>24</cp:revision>
  <dcterms:created xsi:type="dcterms:W3CDTF">2006-03-09T13:34:42Z</dcterms:created>
  <dcterms:modified xsi:type="dcterms:W3CDTF">2011-04-17T22:26:52Z</dcterms:modified>
</cp:coreProperties>
</file>