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66" r:id="rId16"/>
    <p:sldId id="272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60405020304" pitchFamily="18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60405020304" pitchFamily="18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60405020304" pitchFamily="18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60405020304" pitchFamily="18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60405020304" pitchFamily="18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anose="02020603060405020304" pitchFamily="18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anose="02020603060405020304" pitchFamily="18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anose="02020603060405020304" pitchFamily="18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anose="02020603060405020304" pitchFamily="18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7" d="100"/>
          <a:sy n="37" d="100"/>
        </p:scale>
        <p:origin x="1380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4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3F36FB8-444C-44D8-BCCC-6D6B686B7CC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753CC88-E7FC-41EB-B35C-734B5B806B2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92C97D8-0C0A-4A41-BA84-72A4059D59F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769E49-4EB7-4B60-BF8B-ED22CF9AE79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07136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F104A4D-075E-4BE9-8DCA-88201656E65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18F2BA7-2981-4EB9-891B-DB4DBB30C0F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23A00AE-23BC-440C-93F7-9DAA6664CC8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349C13-D557-40C9-8403-D9452D367DB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22840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28E38D5-60EF-41DB-9127-D80EA1577C9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874C748-3D3B-44A2-871C-AE31750DA84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C837A17-71EA-4BCD-898A-956ADA82B7D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91B4D8-A1E7-4986-B4CC-414BE7E860D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41534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1C95096-E8AD-4B27-A8CB-028100031FC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05E648E-2933-4A47-9110-D6E131A713F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585BEEF-DF3B-49D1-B10C-E65C856DF02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C3AE3-CE1A-48F0-9059-CC4863E95FF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66490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7A5F8108-E763-497A-9893-085398F89B4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7E637113-F3E8-4CBD-A5A9-DAE84CED493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F0B6A815-2683-4D81-B68E-EE336FB4392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FAFF72-1D98-4334-92B0-3EB75F6CB89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36118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C86F8FA8-E133-4EBA-B395-E825D8CE149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C4148E08-3310-489F-819B-1A918523B73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F03C31C2-A438-4989-877D-1858CC85AE2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411BEA-000E-48DF-95EA-38CDD38C65A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27819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2ED46081-B78F-45A7-B285-4D42422F9B7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BF0E8080-C560-48FE-90EF-0F78949EB1E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6CC8C2EF-F763-4845-83A7-7FB3E9D0E2A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658F3B-5E5C-42C2-B672-75ABADFBC44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10193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58523CC-C87D-4AAD-936C-700B9C4E3F5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33467E7-1759-4F5A-A2B1-F2820A56EA7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48DCBCC-AB7A-4559-BE2D-4E952B5821E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EDE3FE-31C9-4AE9-B26B-F07C4FCB4B7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8711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6C6FC7C-CCAC-4948-AE05-F3816356612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6DAF230-318C-4E0C-B197-6B88C1553AE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FB8B1F4-CBBC-443F-9C3E-E6DE3D98A82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BD0EC1-CBA2-4818-ABA3-F0E9A66B537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26502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7BA5355-6796-4557-8FD7-54221BB9C9D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B4302E6-51DC-43DF-A0C0-556D6CDBCE8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507B782-FBEF-4EEF-AC87-61DB3B9EF15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363F56-07A0-42A4-80F6-9094048C554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40061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773BED6-E69F-49D8-901A-37AF8EA663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CFBE250-3B16-48E1-90A9-A8BC4FFC022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BB4772D-937A-4456-9F15-ACB1C2C1FE8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D7CE62-FC43-4314-B997-8139B595214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9860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18EBF774-AE9C-4146-BC5A-64EEE89983C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E13E7413-A700-46B2-8569-803E87A40C3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039892E7-81AA-451A-A384-28C0309EF1B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1A1269E7-4337-4A2B-BE07-63E741D76AA0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imes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FAD43B44-9BBA-45DD-8E59-B50916D4E07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ED369C4D-0C48-4633-ABA0-D8DF636ECD5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MS PGothic" panose="020B0600070205080204" pitchFamily="34" charset="-128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  <a:ea typeface="MS PGothic" panose="020B0600070205080204" pitchFamily="34" charset="-128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  <a:ea typeface="MS PGothic" panose="020B0600070205080204" pitchFamily="34" charset="-128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  <a:ea typeface="MS PGothic" panose="020B0600070205080204" pitchFamily="34" charset="-128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  <a:ea typeface="MS PGothic" panose="020B0600070205080204" pitchFamily="34" charset="-128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  <a:ea typeface="ＭＳ Ｐゴシック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MS PGothic" panose="020B0600070205080204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MS PGothic" panose="020B0600070205080204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MS PGothic" panose="020B0600070205080204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MS PGothic" panose="020B0600070205080204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A415042E-E6EB-44D5-A950-6B689A4F5F3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3429000" cy="5715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dirty="0">
                <a:solidFill>
                  <a:schemeClr val="tx1"/>
                </a:solidFill>
                <a:latin typeface="Herculanum" charset="0"/>
              </a:rPr>
              <a:t>The Russian Revolution</a:t>
            </a:r>
            <a:br>
              <a:rPr lang="en-US" altLang="en-US" dirty="0">
                <a:latin typeface="Herculanum" charset="0"/>
              </a:rPr>
            </a:br>
            <a:br>
              <a:rPr lang="en-US" altLang="en-US" dirty="0">
                <a:latin typeface="Herculanum" charset="0"/>
              </a:rPr>
            </a:br>
            <a:br>
              <a:rPr lang="en-US" altLang="en-US" dirty="0">
                <a:latin typeface="Herculanum" charset="0"/>
              </a:rPr>
            </a:br>
            <a:br>
              <a:rPr lang="en-US" altLang="en-US" dirty="0">
                <a:solidFill>
                  <a:srgbClr val="FFFF00"/>
                </a:solidFill>
                <a:latin typeface="Herculanum" charset="0"/>
              </a:rPr>
            </a:br>
            <a:r>
              <a:rPr lang="en-US" altLang="en-US" sz="3000" dirty="0">
                <a:solidFill>
                  <a:srgbClr val="FFFF00"/>
                </a:solidFill>
                <a:latin typeface="Herculanum" charset="0"/>
              </a:rPr>
              <a:t>Peace, Land, &amp; Bread</a:t>
            </a:r>
          </a:p>
        </p:txBody>
      </p:sp>
      <p:pic>
        <p:nvPicPr>
          <p:cNvPr id="2051" name="Picture 4">
            <a:extLst>
              <a:ext uri="{FF2B5EF4-FFF2-40B4-BE49-F238E27FC236}">
                <a16:creationId xmlns:a16="http://schemas.microsoft.com/office/drawing/2014/main" id="{03EBC057-8644-479D-BC75-F892B59E02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457200"/>
            <a:ext cx="4025900" cy="602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D6903BD2-10B8-4022-BC09-7936B6B61B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19812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6000" dirty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Herculanum" charset="0"/>
              </a:rPr>
              <a:t>The Players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FC35CCED-4FAC-493D-9E0D-9272D3516F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5000" dirty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Herculanum" charset="0"/>
              </a:rPr>
              <a:t>The Peasants</a:t>
            </a:r>
          </a:p>
        </p:txBody>
      </p:sp>
      <p:pic>
        <p:nvPicPr>
          <p:cNvPr id="4099" name="Picture 4">
            <a:extLst>
              <a:ext uri="{FF2B5EF4-FFF2-40B4-BE49-F238E27FC236}">
                <a16:creationId xmlns:a16="http://schemas.microsoft.com/office/drawing/2014/main" id="{B1D9FF63-AB96-4C48-8BAC-EBA2EA0412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143000"/>
            <a:ext cx="8129588" cy="542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3624217F-8EC1-4B77-BCC4-7D7D8738EC9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4114800" cy="6324600"/>
          </a:xfrm>
        </p:spPr>
        <p:txBody>
          <a:bodyPr/>
          <a:lstStyle/>
          <a:p>
            <a:pPr eaLnBrk="1" hangingPunct="1">
              <a:defRPr/>
            </a:pPr>
            <a:br>
              <a:rPr lang="en-US" altLang="en-US" sz="3800" dirty="0">
                <a:effectLst>
                  <a:outerShdw blurRad="38100" dist="38100" dir="2700000" algn="tl">
                    <a:srgbClr val="FFFFFF"/>
                  </a:outerShdw>
                </a:effectLst>
                <a:latin typeface="Herculanum" charset="0"/>
              </a:rPr>
            </a:br>
            <a:r>
              <a:rPr lang="en-US" altLang="en-US" sz="3800" b="1" dirty="0">
                <a:solidFill>
                  <a:schemeClr val="tx1"/>
                </a:solidFill>
                <a:latin typeface="Herculanum" charset="0"/>
              </a:rPr>
              <a:t>The</a:t>
            </a:r>
            <a:br>
              <a:rPr lang="en-US" altLang="en-US" sz="3800" b="1" dirty="0">
                <a:solidFill>
                  <a:schemeClr val="tx1"/>
                </a:solidFill>
                <a:latin typeface="Herculanum" charset="0"/>
              </a:rPr>
            </a:br>
            <a:r>
              <a:rPr lang="en-US" altLang="en-US" sz="3800" b="1" dirty="0">
                <a:solidFill>
                  <a:schemeClr val="tx1"/>
                </a:solidFill>
                <a:latin typeface="Herculanum" charset="0"/>
              </a:rPr>
              <a:t>Intelligentsia</a:t>
            </a:r>
            <a:br>
              <a:rPr lang="en-US" altLang="en-US" sz="3800" dirty="0">
                <a:effectLst>
                  <a:outerShdw blurRad="38100" dist="38100" dir="2700000" algn="tl">
                    <a:srgbClr val="FFFFFF"/>
                  </a:outerShdw>
                </a:effectLst>
                <a:latin typeface="Herculanum" charset="0"/>
              </a:rPr>
            </a:br>
            <a:br>
              <a:rPr lang="en-US" altLang="en-US" sz="5000" dirty="0">
                <a:effectLst>
                  <a:outerShdw blurRad="38100" dist="38100" dir="2700000" algn="tl">
                    <a:srgbClr val="FFFFFF"/>
                  </a:outerShdw>
                </a:effectLst>
                <a:latin typeface="Herculanum" charset="0"/>
              </a:rPr>
            </a:br>
            <a:br>
              <a:rPr lang="en-US" altLang="en-US" sz="5000" dirty="0">
                <a:effectLst>
                  <a:outerShdw blurRad="38100" dist="38100" dir="2700000" algn="tl">
                    <a:srgbClr val="FFFFFF"/>
                  </a:outerShdw>
                </a:effectLst>
                <a:latin typeface="Herculanum" charset="0"/>
              </a:rPr>
            </a:br>
            <a:br>
              <a:rPr lang="en-US" altLang="en-US" sz="5000" dirty="0">
                <a:effectLst>
                  <a:outerShdw blurRad="38100" dist="38100" dir="2700000" algn="tl">
                    <a:srgbClr val="FFFFFF"/>
                  </a:outerShdw>
                </a:effectLst>
                <a:latin typeface="Herculanum" charset="0"/>
              </a:rPr>
            </a:br>
            <a:br>
              <a:rPr lang="en-US" altLang="en-US" sz="5000" dirty="0">
                <a:effectLst>
                  <a:outerShdw blurRad="38100" dist="38100" dir="2700000" algn="tl">
                    <a:srgbClr val="FFFFFF"/>
                  </a:outerShdw>
                </a:effectLst>
                <a:latin typeface="Herculanum" charset="0"/>
              </a:rPr>
            </a:br>
            <a:r>
              <a:rPr lang="en-US" altLang="en-US" sz="5000" dirty="0">
                <a:effectLst>
                  <a:outerShdw blurRad="38100" dist="38100" dir="2700000" algn="tl">
                    <a:srgbClr val="FFFFFF"/>
                  </a:outerShdw>
                </a:effectLst>
                <a:latin typeface="Herculanum" charset="0"/>
              </a:rPr>
              <a:t> </a:t>
            </a:r>
            <a:br>
              <a:rPr lang="en-US" altLang="en-US" sz="5000" dirty="0">
                <a:effectLst>
                  <a:outerShdw blurRad="38100" dist="38100" dir="2700000" algn="tl">
                    <a:srgbClr val="FFFFFF"/>
                  </a:outerShdw>
                </a:effectLst>
                <a:latin typeface="Herculanum" charset="0"/>
              </a:rPr>
            </a:br>
            <a:r>
              <a:rPr lang="en-US" altLang="en-US" sz="3000" dirty="0">
                <a:solidFill>
                  <a:srgbClr val="FFFF00"/>
                </a:solidFill>
                <a:latin typeface="Herculanum" charset="0"/>
              </a:rPr>
              <a:t>The Intellectuals</a:t>
            </a:r>
            <a:endParaRPr lang="en-US" altLang="en-US" sz="5000" dirty="0">
              <a:solidFill>
                <a:srgbClr val="FFFF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Herculanum" charset="0"/>
            </a:endParaRPr>
          </a:p>
        </p:txBody>
      </p:sp>
      <p:pic>
        <p:nvPicPr>
          <p:cNvPr id="5123" name="Picture 3">
            <a:extLst>
              <a:ext uri="{FF2B5EF4-FFF2-40B4-BE49-F238E27FC236}">
                <a16:creationId xmlns:a16="http://schemas.microsoft.com/office/drawing/2014/main" id="{39D9C702-483A-41B5-9B96-E22CFF7D23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81000"/>
            <a:ext cx="4064000" cy="609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B3EE8376-EFF6-43FB-81B6-B87A07C368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9906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5400" dirty="0">
                <a:solidFill>
                  <a:schemeClr val="tx1"/>
                </a:solidFill>
                <a:latin typeface="Herculanum" charset="0"/>
              </a:rPr>
              <a:t>The Clergy</a:t>
            </a:r>
          </a:p>
        </p:txBody>
      </p:sp>
      <p:pic>
        <p:nvPicPr>
          <p:cNvPr id="6147" name="Picture 3">
            <a:extLst>
              <a:ext uri="{FF2B5EF4-FFF2-40B4-BE49-F238E27FC236}">
                <a16:creationId xmlns:a16="http://schemas.microsoft.com/office/drawing/2014/main" id="{DDE2B898-8E8D-4A99-BBC1-A8793FD1AA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143000"/>
            <a:ext cx="8129588" cy="542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6ACE62A6-27C3-426D-9E44-9D1049AF69C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9906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5400" dirty="0">
                <a:solidFill>
                  <a:schemeClr val="tx1"/>
                </a:solidFill>
                <a:latin typeface="Herculanum" charset="0"/>
              </a:rPr>
              <a:t>The Nobility</a:t>
            </a:r>
            <a:br>
              <a:rPr lang="en-US" altLang="en-US" sz="5400" dirty="0">
                <a:effectLst>
                  <a:outerShdw blurRad="38100" dist="38100" dir="2700000" algn="tl">
                    <a:srgbClr val="FFFFFF"/>
                  </a:outerShdw>
                </a:effectLst>
                <a:latin typeface="Herculanum" charset="0"/>
              </a:rPr>
            </a:br>
            <a:endParaRPr lang="en-US" altLang="en-US" sz="5400" dirty="0">
              <a:effectLst>
                <a:outerShdw blurRad="38100" dist="38100" dir="2700000" algn="tl">
                  <a:srgbClr val="FFFFFF"/>
                </a:outerShdw>
              </a:effectLst>
              <a:latin typeface="Herculanum" charset="0"/>
            </a:endParaRPr>
          </a:p>
        </p:txBody>
      </p:sp>
      <p:pic>
        <p:nvPicPr>
          <p:cNvPr id="7171" name="Picture 3">
            <a:extLst>
              <a:ext uri="{FF2B5EF4-FFF2-40B4-BE49-F238E27FC236}">
                <a16:creationId xmlns:a16="http://schemas.microsoft.com/office/drawing/2014/main" id="{1ED780CA-7D37-4392-A305-7F587DA6FE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066800"/>
            <a:ext cx="8129588" cy="542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BCEBB847-543B-41C5-A0F6-E3CD2CB0943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19812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6500" dirty="0">
                <a:solidFill>
                  <a:schemeClr val="tx1"/>
                </a:solidFill>
                <a:latin typeface="Herculanum" charset="0"/>
              </a:rPr>
              <a:t>The saga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0E5EBA53-9FBF-48BF-A2FA-AF082C2B1A3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8600" y="0"/>
            <a:ext cx="8763000" cy="914400"/>
          </a:xfrm>
        </p:spPr>
        <p:txBody>
          <a:bodyPr/>
          <a:lstStyle/>
          <a:p>
            <a:pPr eaLnBrk="1" hangingPunct="1">
              <a:defRPr/>
            </a:pPr>
            <a:r>
              <a:rPr lang="en-US" b="1" dirty="0">
                <a:solidFill>
                  <a:srgbClr val="FFFF00"/>
                </a:solidFill>
                <a:latin typeface="Herculanum" charset="0"/>
                <a:ea typeface="+mj-ea"/>
                <a:cs typeface="+mj-cs"/>
              </a:rPr>
              <a:t>The Reign of Czar Nicholas II</a:t>
            </a:r>
            <a:endParaRPr lang="en-US" sz="4000" b="1" dirty="0">
              <a:solidFill>
                <a:srgbClr val="FFFF00"/>
              </a:solidFill>
              <a:latin typeface="Herculanum" charset="0"/>
              <a:ea typeface="+mj-ea"/>
              <a:cs typeface="+mj-cs"/>
            </a:endParaRPr>
          </a:p>
        </p:txBody>
      </p:sp>
      <p:pic>
        <p:nvPicPr>
          <p:cNvPr id="9219" name="Picture 3">
            <a:extLst>
              <a:ext uri="{FF2B5EF4-FFF2-40B4-BE49-F238E27FC236}">
                <a16:creationId xmlns:a16="http://schemas.microsoft.com/office/drawing/2014/main" id="{DF547644-203C-4532-B10C-5A1BC6BFED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066800"/>
            <a:ext cx="8129588" cy="542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6234FF75-F0BB-4EDC-9C20-5BA191FE6A1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000" dirty="0">
                <a:solidFill>
                  <a:srgbClr val="FFFF00"/>
                </a:solidFill>
                <a:latin typeface="Herculanum" charset="0"/>
              </a:rPr>
              <a:t>Czar Nicholas II</a:t>
            </a:r>
            <a:br>
              <a:rPr lang="en-US" altLang="en-US" sz="4000" dirty="0">
                <a:solidFill>
                  <a:srgbClr val="FFFF00"/>
                </a:solidFill>
                <a:latin typeface="Herculanum" charset="0"/>
              </a:rPr>
            </a:br>
            <a:endParaRPr lang="en-US" altLang="en-US" sz="4000" dirty="0">
              <a:solidFill>
                <a:srgbClr val="FFFF00"/>
              </a:solidFill>
              <a:latin typeface="Herculanum" charset="0"/>
            </a:endParaRPr>
          </a:p>
        </p:txBody>
      </p:sp>
      <p:sp>
        <p:nvSpPr>
          <p:cNvPr id="14339" name="Text Box 3">
            <a:extLst>
              <a:ext uri="{FF2B5EF4-FFF2-40B4-BE49-F238E27FC236}">
                <a16:creationId xmlns:a16="http://schemas.microsoft.com/office/drawing/2014/main" id="{3692B8CB-7D1D-4C02-A801-DCFC6CB37E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762000"/>
            <a:ext cx="8839200" cy="558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1pPr>
            <a:lvl2pPr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2200" dirty="0"/>
              <a:t> Oblivious to &amp; isolated from nation</a:t>
            </a:r>
            <a:r>
              <a:rPr lang="ja-JP" altLang="en-US" sz="2200" dirty="0">
                <a:latin typeface="Arial" panose="020B0604020202020204" pitchFamily="34" charset="0"/>
              </a:rPr>
              <a:t>’</a:t>
            </a:r>
            <a:r>
              <a:rPr lang="en-US" altLang="ja-JP" sz="2200" dirty="0"/>
              <a:t>s problems and needs; avoided diplomatic duties &amp; political involvement; believed in power of tradition and authority--&gt;  </a:t>
            </a:r>
            <a:r>
              <a:rPr lang="ja-JP" altLang="en-US" sz="2200" dirty="0">
                <a:latin typeface="Arial" panose="020B0604020202020204" pitchFamily="34" charset="0"/>
              </a:rPr>
              <a:t>“</a:t>
            </a:r>
            <a:r>
              <a:rPr lang="en-US" altLang="ja-JP" sz="2200" dirty="0"/>
              <a:t>autocracy, orthodoxy, &amp; nationality</a:t>
            </a:r>
            <a:r>
              <a:rPr lang="ja-JP" altLang="en-US" sz="2200" dirty="0">
                <a:latin typeface="Arial" panose="020B0604020202020204" pitchFamily="34" charset="0"/>
              </a:rPr>
              <a:t>”</a:t>
            </a:r>
            <a:endParaRPr lang="en-US" altLang="ja-JP" sz="2200" dirty="0"/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2200" dirty="0"/>
              <a:t>Instituted a program of fear to control opposition:  created a vast network of spies, censored the press, outlawed all languages but Russian, persecuted ethnic minorities, &amp; executed a wave of pogroms--organized violence against Jews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2200" dirty="0"/>
              <a:t> Result:  a nation of instability &amp; discontent</a:t>
            </a:r>
            <a:endParaRPr lang="en-US" altLang="en-US" sz="2400" dirty="0"/>
          </a:p>
          <a:p>
            <a:pPr lvl="1"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1800" dirty="0"/>
              <a:t>Liberals (intellectuals) wanted democracy, a constitution, &amp; rights</a:t>
            </a:r>
          </a:p>
          <a:p>
            <a:pPr lvl="1"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1800" dirty="0"/>
              <a:t>Ethnic minorities wanted autonomy (independence)</a:t>
            </a:r>
          </a:p>
          <a:p>
            <a:pPr lvl="1"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1800" dirty="0"/>
              <a:t>Peasants wanted land reform</a:t>
            </a:r>
          </a:p>
          <a:p>
            <a:pPr lvl="1"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1800" dirty="0"/>
              <a:t>Workers wanted better working conditions</a:t>
            </a:r>
          </a:p>
          <a:p>
            <a:pPr lvl="1"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1800" dirty="0"/>
              <a:t>Humiliating loss to Japan in Russo-Japanese war; exposed government</a:t>
            </a:r>
            <a:r>
              <a:rPr lang="ja-JP" altLang="en-US" sz="1800" dirty="0">
                <a:latin typeface="Arial" panose="020B0604020202020204" pitchFamily="34" charset="0"/>
              </a:rPr>
              <a:t>’</a:t>
            </a:r>
            <a:r>
              <a:rPr lang="en-US" altLang="ja-JP" sz="1800" dirty="0"/>
              <a:t>s incompetence</a:t>
            </a:r>
          </a:p>
          <a:p>
            <a:pPr lvl="1">
              <a:spcBef>
                <a:spcPct val="50000"/>
              </a:spcBef>
              <a:buFont typeface="Wingdings" panose="05000000000000000000" pitchFamily="2" charset="2"/>
              <a:buChar char="v"/>
            </a:pPr>
            <a:endParaRPr lang="en-US" alt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utoUpdateAnimBg="0"/>
      <p:bldP spid="14339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3728DB66-21F7-40B9-8795-DD1E32F5DE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90600" y="152400"/>
            <a:ext cx="69342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5000" b="1" dirty="0">
                <a:solidFill>
                  <a:srgbClr val="FFFF00"/>
                </a:solidFill>
                <a:latin typeface="Poor Richard" panose="02080502050505020702" pitchFamily="18" charset="0"/>
              </a:rPr>
              <a:t>Bloody Sunday</a:t>
            </a:r>
          </a:p>
        </p:txBody>
      </p:sp>
      <p:pic>
        <p:nvPicPr>
          <p:cNvPr id="11267" name="Picture 3">
            <a:extLst>
              <a:ext uri="{FF2B5EF4-FFF2-40B4-BE49-F238E27FC236}">
                <a16:creationId xmlns:a16="http://schemas.microsoft.com/office/drawing/2014/main" id="{C516CF52-CCDC-48AD-91BE-A1223BD739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066800"/>
            <a:ext cx="8129588" cy="542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BAF71D1C-70DD-4332-B08E-7594EA5687D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90600" y="152400"/>
            <a:ext cx="70866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000" b="1" dirty="0">
                <a:solidFill>
                  <a:srgbClr val="FFFF00"/>
                </a:solidFill>
                <a:latin typeface="Herculanum" charset="0"/>
              </a:rPr>
              <a:t>Revolution of 1905</a:t>
            </a:r>
          </a:p>
        </p:txBody>
      </p:sp>
      <p:sp>
        <p:nvSpPr>
          <p:cNvPr id="17411" name="Text Box 3">
            <a:extLst>
              <a:ext uri="{FF2B5EF4-FFF2-40B4-BE49-F238E27FC236}">
                <a16:creationId xmlns:a16="http://schemas.microsoft.com/office/drawing/2014/main" id="{44B03004-BC92-4163-865B-E1734D3B81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914400"/>
            <a:ext cx="8686800" cy="631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1pPr>
            <a:lvl2pPr marL="914400" indent="-4572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2000" b="1"/>
              <a:t>Bloody Sunday</a:t>
            </a:r>
            <a:r>
              <a:rPr lang="en-US" altLang="en-US" sz="2000"/>
              <a:t>.  One Sunday in January, 1905, unarmed workers peacefully marched toward the czar</a:t>
            </a:r>
            <a:r>
              <a:rPr lang="ja-JP" altLang="en-US" sz="2000">
                <a:latin typeface="Arial" panose="020B0604020202020204" pitchFamily="34" charset="0"/>
              </a:rPr>
              <a:t>’</a:t>
            </a:r>
            <a:r>
              <a:rPr lang="en-US" altLang="ja-JP" sz="2000"/>
              <a:t>s Winter Palace with a petition for a constitution, the right to form unions, and better working conditions; czar not home, guards got nervous and opened fire,  killing 500-1000 marchers, hence </a:t>
            </a:r>
            <a:r>
              <a:rPr lang="ja-JP" altLang="en-US" sz="2000">
                <a:latin typeface="Arial" panose="020B0604020202020204" pitchFamily="34" charset="0"/>
              </a:rPr>
              <a:t>“</a:t>
            </a:r>
            <a:r>
              <a:rPr lang="en-US" altLang="ja-JP" sz="2000"/>
              <a:t>Bloody Sunday.</a:t>
            </a:r>
            <a:r>
              <a:rPr lang="ja-JP" altLang="en-US" sz="2000">
                <a:latin typeface="Arial" panose="020B0604020202020204" pitchFamily="34" charset="0"/>
              </a:rPr>
              <a:t>”</a:t>
            </a:r>
            <a:endParaRPr lang="en-US" altLang="ja-JP" sz="2400"/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2000" b="1"/>
              <a:t>Revolution of 1905</a:t>
            </a:r>
            <a:r>
              <a:rPr lang="en-US" altLang="en-US" sz="2000"/>
              <a:t>.  Bloody Sunday sparked a series of violent &amp; destructive riots &amp; revolts collectively called Revolution of 1905.  Workers struck, soldiers mutinied, and peasants burned &amp; looted nobles</a:t>
            </a:r>
            <a:r>
              <a:rPr lang="ja-JP" altLang="en-US" sz="2000">
                <a:latin typeface="Arial" panose="020B0604020202020204" pitchFamily="34" charset="0"/>
              </a:rPr>
              <a:t>’</a:t>
            </a:r>
            <a:r>
              <a:rPr lang="en-US" altLang="ja-JP" sz="2000"/>
              <a:t> homes.  Stopped normal daily life and czar had to hide in a rural estate.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2000" b="1"/>
              <a:t>Soviets</a:t>
            </a:r>
            <a:r>
              <a:rPr lang="en-US" altLang="en-US" sz="2000"/>
              <a:t>.  Intelligentsia (radical, well-educated middle class) organized workers, peasants, &amp; soldiers into </a:t>
            </a:r>
            <a:r>
              <a:rPr lang="en-US" altLang="en-US" sz="2000" i="1"/>
              <a:t>soviets</a:t>
            </a:r>
            <a:r>
              <a:rPr lang="en-US" altLang="en-US" sz="2000"/>
              <a:t> (councils.)  These gained popularity and created a threat to Czar</a:t>
            </a:r>
            <a:r>
              <a:rPr lang="ja-JP" altLang="en-US" sz="2000">
                <a:latin typeface="Arial" panose="020B0604020202020204" pitchFamily="34" charset="0"/>
              </a:rPr>
              <a:t>’</a:t>
            </a:r>
            <a:r>
              <a:rPr lang="en-US" altLang="ja-JP" sz="2000"/>
              <a:t>s power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2000" b="1"/>
              <a:t>Short-lived Changes</a:t>
            </a:r>
            <a:r>
              <a:rPr lang="en-US" altLang="en-US" sz="2000"/>
              <a:t>.  Nicholas II conceded to make changes &amp; did 2 things:</a:t>
            </a:r>
          </a:p>
          <a:p>
            <a:pPr lvl="1"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1800"/>
              <a:t>Granted freedom of conscience, speech, assembly, &amp; press; in reality, spy network effectively nullified these freedoms</a:t>
            </a:r>
          </a:p>
          <a:p>
            <a:pPr lvl="1"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1800"/>
              <a:t>Formed Russia</a:t>
            </a:r>
            <a:r>
              <a:rPr lang="ja-JP" altLang="en-US" sz="1800">
                <a:latin typeface="Arial" panose="020B0604020202020204" pitchFamily="34" charset="0"/>
              </a:rPr>
              <a:t>’</a:t>
            </a:r>
            <a:r>
              <a:rPr lang="en-US" altLang="ja-JP" sz="1800"/>
              <a:t>s first legislature, the </a:t>
            </a:r>
            <a:r>
              <a:rPr lang="en-US" altLang="ja-JP" sz="1800" i="1"/>
              <a:t>Duma</a:t>
            </a:r>
            <a:r>
              <a:rPr lang="en-US" altLang="ja-JP" sz="1800"/>
              <a:t>, which would approve all laws.  The Duma was a group of moderates who wanted a constitutional monarchy.  Czar retained power via control of military &amp; secret police and dissolved four Dumas.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v"/>
            </a:pPr>
            <a:endParaRPr lang="en-US" altLang="en-US"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utoUpdateAnimBg="0"/>
      <p:bldP spid="17411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A5B574D3-9FB5-463A-92C4-D178A3095CA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4038600" cy="9906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000" b="1" dirty="0">
                <a:solidFill>
                  <a:srgbClr val="FFFF00"/>
                </a:solidFill>
                <a:latin typeface="Herculanum" charset="0"/>
              </a:rPr>
              <a:t>World War I</a:t>
            </a:r>
          </a:p>
        </p:txBody>
      </p:sp>
      <p:pic>
        <p:nvPicPr>
          <p:cNvPr id="13315" name="Picture 3">
            <a:extLst>
              <a:ext uri="{FF2B5EF4-FFF2-40B4-BE49-F238E27FC236}">
                <a16:creationId xmlns:a16="http://schemas.microsoft.com/office/drawing/2014/main" id="{6337F905-887C-4824-AF63-6AF4B5351B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81000"/>
            <a:ext cx="4229100" cy="635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D3F52618-6CAC-4149-9815-FE899277B27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9144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000" dirty="0">
                <a:solidFill>
                  <a:srgbClr val="FFFF00"/>
                </a:solidFill>
                <a:latin typeface="Herculanum" charset="0"/>
              </a:rPr>
              <a:t>Role of WWI in Revolution</a:t>
            </a:r>
          </a:p>
        </p:txBody>
      </p:sp>
      <p:sp>
        <p:nvSpPr>
          <p:cNvPr id="19459" name="Text Box 3">
            <a:extLst>
              <a:ext uri="{FF2B5EF4-FFF2-40B4-BE49-F238E27FC236}">
                <a16:creationId xmlns:a16="http://schemas.microsoft.com/office/drawing/2014/main" id="{59D97BE9-2B1F-41A2-B941-EE782D4644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838200"/>
            <a:ext cx="8991600" cy="447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2400"/>
              <a:t> </a:t>
            </a:r>
            <a:r>
              <a:rPr lang="en-US" altLang="en-US" sz="2400" b="1"/>
              <a:t>Entry into WWI</a:t>
            </a:r>
            <a:r>
              <a:rPr lang="en-US" altLang="en-US" sz="2400"/>
              <a:t>.  Russia enters WWI for a variety of reasons &amp; enjoys early success because of large army; eventually suffers devastating losses due to lack of ammunition, training, &amp; technology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2400"/>
              <a:t> </a:t>
            </a:r>
            <a:r>
              <a:rPr lang="en-US" altLang="en-US" sz="2400" b="1"/>
              <a:t>Rasputin</a:t>
            </a:r>
            <a:r>
              <a:rPr lang="en-US" altLang="en-US" sz="2400"/>
              <a:t>.  Czar spends time at the front; wife Czarina runs country &amp; allows Rasputin, an illiterate but </a:t>
            </a:r>
            <a:r>
              <a:rPr lang="ja-JP" altLang="en-US" sz="2400">
                <a:latin typeface="Arial" panose="020B0604020202020204" pitchFamily="34" charset="0"/>
              </a:rPr>
              <a:t>“</a:t>
            </a:r>
            <a:r>
              <a:rPr lang="en-US" altLang="ja-JP" sz="2400"/>
              <a:t>miraculous</a:t>
            </a:r>
            <a:r>
              <a:rPr lang="ja-JP" altLang="en-US" sz="2400">
                <a:latin typeface="Arial" panose="020B0604020202020204" pitchFamily="34" charset="0"/>
              </a:rPr>
              <a:t>”</a:t>
            </a:r>
            <a:r>
              <a:rPr lang="en-US" altLang="ja-JP" sz="2400"/>
              <a:t> monk (and playboy) to make policy decisions &amp; give positions to friends--exposes more corruption in government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2400"/>
              <a:t> </a:t>
            </a:r>
            <a:r>
              <a:rPr lang="en-US" altLang="en-US" sz="2400" b="1"/>
              <a:t>Discontent</a:t>
            </a:r>
            <a:r>
              <a:rPr lang="en-US" altLang="en-US" sz="2400"/>
              <a:t>.  Peasants &amp; workers unhappy with lack of food &amp; goods, soldiers with lack of weapons &amp; supplies.  Russia averaging 30,000 deaths per month in war.  Soldiers deserting front &amp; nobles going berserk with lack of leadership.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utoUpdateAnimBg="0"/>
      <p:bldP spid="19459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35AE4C4F-6968-4EAA-AB27-F59D6E3602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95400" y="152400"/>
            <a:ext cx="67818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sz="4500" b="1" dirty="0">
                <a:solidFill>
                  <a:srgbClr val="FFFF00"/>
                </a:solidFill>
                <a:latin typeface="Herculanum" charset="0"/>
                <a:ea typeface="+mj-ea"/>
                <a:cs typeface="+mj-cs"/>
              </a:rPr>
              <a:t>February Revolution</a:t>
            </a:r>
            <a:endParaRPr lang="en-US" sz="4000" b="1" dirty="0">
              <a:solidFill>
                <a:srgbClr val="FFFF00"/>
              </a:solidFill>
              <a:latin typeface="Herculanum" charset="0"/>
              <a:ea typeface="+mj-ea"/>
              <a:cs typeface="+mj-cs"/>
            </a:endParaRPr>
          </a:p>
        </p:txBody>
      </p:sp>
      <p:pic>
        <p:nvPicPr>
          <p:cNvPr id="15363" name="Picture 3">
            <a:extLst>
              <a:ext uri="{FF2B5EF4-FFF2-40B4-BE49-F238E27FC236}">
                <a16:creationId xmlns:a16="http://schemas.microsoft.com/office/drawing/2014/main" id="{32578B93-A3E9-4682-99E7-453BC4170B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066800"/>
            <a:ext cx="8129588" cy="542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80167FDC-EF9C-4570-ABF6-920F475407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152400"/>
            <a:ext cx="7772400" cy="9906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500" b="1" dirty="0">
                <a:solidFill>
                  <a:srgbClr val="FFFF00"/>
                </a:solidFill>
                <a:latin typeface="Herculanum" charset="0"/>
              </a:rPr>
              <a:t>March Revolution 1917</a:t>
            </a:r>
          </a:p>
        </p:txBody>
      </p:sp>
      <p:sp>
        <p:nvSpPr>
          <p:cNvPr id="15363" name="Text Box 3">
            <a:extLst>
              <a:ext uri="{FF2B5EF4-FFF2-40B4-BE49-F238E27FC236}">
                <a16:creationId xmlns:a16="http://schemas.microsoft.com/office/drawing/2014/main" id="{1961AC1D-1996-477A-B14F-7F1AC9F3F7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1219200"/>
            <a:ext cx="8839200" cy="563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2400"/>
              <a:t> </a:t>
            </a:r>
            <a:r>
              <a:rPr lang="en-US" altLang="en-US" sz="2200" b="1"/>
              <a:t>The Women</a:t>
            </a:r>
            <a:r>
              <a:rPr lang="ja-JP" altLang="en-US" sz="2200" b="1">
                <a:latin typeface="Arial" panose="020B0604020202020204" pitchFamily="34" charset="0"/>
              </a:rPr>
              <a:t>’</a:t>
            </a:r>
            <a:r>
              <a:rPr lang="en-US" altLang="ja-JP" sz="2200" b="1"/>
              <a:t>s March</a:t>
            </a:r>
            <a:r>
              <a:rPr lang="en-US" altLang="ja-JP" sz="2200"/>
              <a:t>. On International Women</a:t>
            </a:r>
            <a:r>
              <a:rPr lang="ja-JP" altLang="en-US" sz="2200">
                <a:latin typeface="Arial" panose="020B0604020202020204" pitchFamily="34" charset="0"/>
              </a:rPr>
              <a:t>’</a:t>
            </a:r>
            <a:r>
              <a:rPr lang="en-US" altLang="ja-JP" sz="2200"/>
              <a:t>s Day in 1917, women took to the street to demand </a:t>
            </a:r>
            <a:r>
              <a:rPr lang="ja-JP" altLang="en-US" sz="2200">
                <a:latin typeface="Arial" panose="020B0604020202020204" pitchFamily="34" charset="0"/>
              </a:rPr>
              <a:t>“</a:t>
            </a:r>
            <a:r>
              <a:rPr lang="en-US" altLang="ja-JP" sz="2200"/>
              <a:t>peace and bread.</a:t>
            </a:r>
            <a:r>
              <a:rPr lang="ja-JP" altLang="en-US" sz="2200">
                <a:latin typeface="Arial" panose="020B0604020202020204" pitchFamily="34" charset="0"/>
              </a:rPr>
              <a:t>”</a:t>
            </a:r>
            <a:r>
              <a:rPr lang="en-US" altLang="ja-JP" sz="2200"/>
              <a:t>  Revolt joined by soldiers &amp; palace guards; grew over several days &amp; eventually Duma joined in protest demanding, </a:t>
            </a:r>
            <a:r>
              <a:rPr lang="ja-JP" altLang="en-US" sz="2200">
                <a:latin typeface="Arial" panose="020B0604020202020204" pitchFamily="34" charset="0"/>
              </a:rPr>
              <a:t>“</a:t>
            </a:r>
            <a:r>
              <a:rPr lang="en-US" altLang="ja-JP" sz="2200"/>
              <a:t>down with monarchy</a:t>
            </a:r>
            <a:r>
              <a:rPr lang="ja-JP" altLang="en-US" sz="2200">
                <a:latin typeface="Arial" panose="020B0604020202020204" pitchFamily="34" charset="0"/>
              </a:rPr>
              <a:t>”</a:t>
            </a:r>
            <a:r>
              <a:rPr lang="en-US" altLang="ja-JP" sz="2200"/>
              <a:t> &amp; </a:t>
            </a:r>
            <a:r>
              <a:rPr lang="ja-JP" altLang="en-US" sz="2200">
                <a:latin typeface="Arial" panose="020B0604020202020204" pitchFamily="34" charset="0"/>
              </a:rPr>
              <a:t>“</a:t>
            </a:r>
            <a:r>
              <a:rPr lang="en-US" altLang="ja-JP" sz="2200"/>
              <a:t>bread for all</a:t>
            </a:r>
            <a:r>
              <a:rPr lang="ja-JP" altLang="en-US" sz="2200">
                <a:latin typeface="Arial" panose="020B0604020202020204" pitchFamily="34" charset="0"/>
              </a:rPr>
              <a:t>”</a:t>
            </a:r>
            <a:endParaRPr lang="en-US" altLang="ja-JP" sz="2200"/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2200" b="1"/>
              <a:t> Petrograd Soviet</a:t>
            </a:r>
            <a:r>
              <a:rPr lang="en-US" altLang="en-US" sz="2200"/>
              <a:t>.  Soviet in Petrograd, the capital, gains power as leading force of revolution; the Duma knew that the Petrograd Soviet was seat of  power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2200"/>
              <a:t> </a:t>
            </a:r>
            <a:r>
              <a:rPr lang="en-US" altLang="en-US" sz="2200" b="1"/>
              <a:t>Czar Abdicates Throne</a:t>
            </a:r>
            <a:r>
              <a:rPr lang="en-US" altLang="en-US" sz="2200"/>
              <a:t>.  While at the front, Czar is oblivious to troubles back home.  When trying to return home by train, railroads are seized by Petrograd Soviet &amp; czar willing to compromise with a constitutional monarchy--too little, too late.  Nicholas II abdicates throne from railroad car &amp; Romanov dynasty ends.</a:t>
            </a:r>
            <a:endParaRPr lang="en-US" altLang="en-US" sz="2400"/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2400"/>
              <a:t> </a:t>
            </a:r>
            <a:r>
              <a:rPr lang="en-US" altLang="en-US" sz="2000" b="1"/>
              <a:t>Provisional Government</a:t>
            </a:r>
            <a:r>
              <a:rPr lang="en-US" altLang="en-US" sz="2000"/>
              <a:t>.  Duma establishes a temporary government, the Provisional Government, headed by Alexander Kerensky, leader of P.Soviet.  Loses power when he decides to keep Russia in war despite losses &amp; protests against war.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utoUpdateAnimBg="0"/>
      <p:bldP spid="15363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F8E36466-1770-478B-8FFB-A62EE902DA4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4343400" cy="28956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5000" b="1" dirty="0">
                <a:solidFill>
                  <a:schemeClr val="bg1">
                    <a:lumMod val="20000"/>
                    <a:lumOff val="80000"/>
                  </a:schemeClr>
                </a:solidFill>
                <a:latin typeface="Herculanum" charset="0"/>
              </a:rPr>
              <a:t>Lenin &amp; the Bolshevik Revolution</a:t>
            </a:r>
          </a:p>
        </p:txBody>
      </p:sp>
      <p:pic>
        <p:nvPicPr>
          <p:cNvPr id="17411" name="Picture 3">
            <a:extLst>
              <a:ext uri="{FF2B5EF4-FFF2-40B4-BE49-F238E27FC236}">
                <a16:creationId xmlns:a16="http://schemas.microsoft.com/office/drawing/2014/main" id="{2A3FB733-EFE2-4930-9E80-FC73C1CFE8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304800"/>
            <a:ext cx="4229100" cy="635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B6264996-DF3D-47C8-A8D1-85AA4D53B46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8534400" cy="8382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5000" b="1" dirty="0">
                <a:solidFill>
                  <a:schemeClr val="bg1">
                    <a:lumMod val="20000"/>
                    <a:lumOff val="80000"/>
                  </a:schemeClr>
                </a:solidFill>
                <a:latin typeface="Herculanum" charset="0"/>
              </a:rPr>
              <a:t>The Bolshevik Revolution</a:t>
            </a:r>
          </a:p>
        </p:txBody>
      </p:sp>
      <p:sp>
        <p:nvSpPr>
          <p:cNvPr id="22531" name="Text Box 3">
            <a:extLst>
              <a:ext uri="{FF2B5EF4-FFF2-40B4-BE49-F238E27FC236}">
                <a16:creationId xmlns:a16="http://schemas.microsoft.com/office/drawing/2014/main" id="{F9BD845F-F227-49A6-9D0F-F3585876A4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762000"/>
            <a:ext cx="8763000" cy="599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1pPr>
            <a:lvl2pPr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2400" dirty="0"/>
              <a:t> </a:t>
            </a:r>
            <a:r>
              <a:rPr lang="en-US" altLang="en-US" sz="1900" b="1" dirty="0"/>
              <a:t>Lenin</a:t>
            </a:r>
            <a:r>
              <a:rPr lang="en-US" altLang="en-US" sz="1900" dirty="0"/>
              <a:t>.  Radical Marxist who led Bolsheviks, radical revolutionaries, to power but exiled to central Europe for 19 years.  Came back to Russia as Germany</a:t>
            </a:r>
            <a:r>
              <a:rPr lang="ja-JP" altLang="en-US" sz="1900" dirty="0">
                <a:latin typeface="Arial" panose="020B0604020202020204" pitchFamily="34" charset="0"/>
              </a:rPr>
              <a:t>’</a:t>
            </a:r>
            <a:r>
              <a:rPr lang="en-US" altLang="ja-JP" sz="1900" dirty="0"/>
              <a:t>s </a:t>
            </a:r>
            <a:r>
              <a:rPr lang="ja-JP" altLang="en-US" sz="1900" dirty="0">
                <a:latin typeface="Arial" panose="020B0604020202020204" pitchFamily="34" charset="0"/>
              </a:rPr>
              <a:t>“</a:t>
            </a:r>
            <a:r>
              <a:rPr lang="en-US" altLang="ja-JP" sz="1900" dirty="0"/>
              <a:t>secret weapon</a:t>
            </a:r>
            <a:r>
              <a:rPr lang="ja-JP" altLang="en-US" sz="1900" dirty="0">
                <a:latin typeface="Arial" panose="020B0604020202020204" pitchFamily="34" charset="0"/>
              </a:rPr>
              <a:t>”</a:t>
            </a:r>
            <a:r>
              <a:rPr lang="en-US" altLang="ja-JP" sz="1900" dirty="0"/>
              <a:t> during WWI to cause chaos &amp; force Russia into surrender.  Opposed to Mensheviks who were more moderate &amp; wanted to open membership to anyone.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1900" dirty="0"/>
              <a:t> </a:t>
            </a:r>
            <a:r>
              <a:rPr lang="en-US" altLang="en-US" sz="1900" b="1" dirty="0"/>
              <a:t>Peace, Land,  Bread. </a:t>
            </a:r>
            <a:r>
              <a:rPr lang="en-US" altLang="en-US" sz="1900" dirty="0"/>
              <a:t> Lenin &amp; Bolsheviks were opposed to WWI &amp; when he returned to Russia, immediately demanded </a:t>
            </a:r>
            <a:r>
              <a:rPr lang="ja-JP" altLang="en-US" sz="1900" dirty="0">
                <a:latin typeface="Arial" panose="020B0604020202020204" pitchFamily="34" charset="0"/>
              </a:rPr>
              <a:t>“</a:t>
            </a:r>
            <a:r>
              <a:rPr lang="en-US" altLang="ja-JP" sz="1900" dirty="0"/>
              <a:t>peace, land, &amp; bread</a:t>
            </a:r>
            <a:r>
              <a:rPr lang="ja-JP" altLang="en-US" sz="1900" dirty="0">
                <a:latin typeface="Arial" panose="020B0604020202020204" pitchFamily="34" charset="0"/>
              </a:rPr>
              <a:t>”</a:t>
            </a:r>
            <a:r>
              <a:rPr lang="en-US" altLang="ja-JP" sz="1900" dirty="0"/>
              <a:t> for peasants, workers, &amp; soldiers.  Bolstered support for soviets but alienated moderate Marxists.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1900" dirty="0"/>
              <a:t> </a:t>
            </a:r>
            <a:r>
              <a:rPr lang="en-US" altLang="en-US" sz="1900" b="1" dirty="0"/>
              <a:t>The Red Guard</a:t>
            </a:r>
            <a:r>
              <a:rPr lang="en-US" altLang="en-US" sz="1900" dirty="0"/>
              <a:t>.  To defeat the Provisional Government &amp; establish a Marxist state,  Lenin put Trotsky, a former Menshevik, in charge of Bolshevik militia known as The Red Guard.  Red Guard stormed Winter Palace &amp; arrested Kerensky &amp; other government leaders.  Bolsheviks assume power &amp; revolution  over in hours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1900" dirty="0"/>
              <a:t> </a:t>
            </a:r>
            <a:r>
              <a:rPr lang="en-US" altLang="en-US" sz="1900" b="1" dirty="0"/>
              <a:t>Sweeping Changes. </a:t>
            </a:r>
            <a:r>
              <a:rPr lang="en-US" altLang="en-US" sz="1900" dirty="0"/>
              <a:t>  Within days, Lenin made 2 major changes</a:t>
            </a:r>
            <a:r>
              <a:rPr lang="en-US" altLang="en-US" sz="2000" dirty="0"/>
              <a:t>:</a:t>
            </a:r>
          </a:p>
          <a:p>
            <a:pPr lvl="1"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2000" dirty="0"/>
              <a:t> </a:t>
            </a:r>
            <a:r>
              <a:rPr lang="en-US" altLang="en-US" sz="1800" b="1" dirty="0"/>
              <a:t>Nationalized</a:t>
            </a:r>
            <a:r>
              <a:rPr lang="en-US" altLang="en-US" sz="1800" dirty="0"/>
              <a:t> all land (re-distributed to peasants) &amp; factories (control to workers)</a:t>
            </a:r>
          </a:p>
          <a:p>
            <a:pPr lvl="1"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1800" b="1" dirty="0"/>
              <a:t> Signed Treaty of Brest-Litovsk</a:t>
            </a:r>
            <a:r>
              <a:rPr lang="en-US" altLang="en-US" sz="1800" dirty="0"/>
              <a:t>, ending Russia</a:t>
            </a:r>
            <a:r>
              <a:rPr lang="ja-JP" altLang="en-US" sz="1800" dirty="0">
                <a:latin typeface="Arial" panose="020B0604020202020204" pitchFamily="34" charset="0"/>
              </a:rPr>
              <a:t>’</a:t>
            </a:r>
            <a:r>
              <a:rPr lang="en-US" altLang="ja-JP" sz="1800" dirty="0"/>
              <a:t>s involvement in war</a:t>
            </a:r>
            <a:endParaRPr lang="en-US" altLang="ja-JP" sz="2400" dirty="0"/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2000" dirty="0"/>
              <a:t> </a:t>
            </a:r>
            <a:r>
              <a:rPr lang="en-US" altLang="en-US" sz="1900" b="1" dirty="0"/>
              <a:t>Civil War</a:t>
            </a:r>
            <a:r>
              <a:rPr lang="en-US" altLang="en-US" sz="1900" dirty="0"/>
              <a:t>.  Russians opposed to radical policies of Bolsheviks formed opposition known as the White Army.  To defeat White Army, Lenin instituted </a:t>
            </a:r>
            <a:r>
              <a:rPr lang="ja-JP" altLang="en-US" sz="1900" dirty="0">
                <a:latin typeface="Arial" panose="020B0604020202020204" pitchFamily="34" charset="0"/>
              </a:rPr>
              <a:t>“</a:t>
            </a:r>
            <a:r>
              <a:rPr lang="en-US" altLang="ja-JP" sz="1900" dirty="0"/>
              <a:t>war communism</a:t>
            </a:r>
            <a:r>
              <a:rPr lang="ja-JP" altLang="en-US" sz="1900" dirty="0">
                <a:latin typeface="Arial" panose="020B0604020202020204" pitchFamily="34" charset="0"/>
              </a:rPr>
              <a:t>”</a:t>
            </a:r>
            <a:r>
              <a:rPr lang="en-US" altLang="ja-JP" sz="1900" dirty="0"/>
              <a:t> &amp; the Cheka, arresting &amp; killing all enemies of the revolution.  15 million die in war.</a:t>
            </a:r>
            <a:endParaRPr lang="en-US" altLang="en-US" sz="19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autoUpdateAnimBg="0"/>
      <p:bldP spid="22531" grpId="0" build="p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0FDDADD7-3E7E-458F-B235-61D17D90779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0"/>
            <a:ext cx="7772400" cy="9144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600" b="1" dirty="0">
                <a:solidFill>
                  <a:schemeClr val="bg1">
                    <a:lumMod val="20000"/>
                    <a:lumOff val="80000"/>
                  </a:schemeClr>
                </a:solidFill>
                <a:latin typeface="Herculanum" charset="0"/>
              </a:rPr>
              <a:t>Lenin &amp; The Soviet Union</a:t>
            </a:r>
          </a:p>
        </p:txBody>
      </p:sp>
      <p:pic>
        <p:nvPicPr>
          <p:cNvPr id="19459" name="Picture 3">
            <a:extLst>
              <a:ext uri="{FF2B5EF4-FFF2-40B4-BE49-F238E27FC236}">
                <a16:creationId xmlns:a16="http://schemas.microsoft.com/office/drawing/2014/main" id="{CAB697F8-D98E-438C-BCD4-608FD4957A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066800"/>
            <a:ext cx="8129588" cy="542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2752A2D4-E576-4A7B-9E32-0C4ADFFF239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152400"/>
            <a:ext cx="75438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sz="4600" b="1" dirty="0">
                <a:solidFill>
                  <a:schemeClr val="bg1">
                    <a:lumMod val="20000"/>
                    <a:lumOff val="80000"/>
                  </a:schemeClr>
                </a:solidFill>
                <a:latin typeface="Herculanum" charset="0"/>
                <a:ea typeface="+mj-ea"/>
                <a:cs typeface="+mj-cs"/>
              </a:rPr>
              <a:t>From Russia to the USSR</a:t>
            </a:r>
            <a:endParaRPr lang="en-US" sz="6500" b="1" dirty="0">
              <a:solidFill>
                <a:schemeClr val="bg1">
                  <a:lumMod val="20000"/>
                  <a:lumOff val="80000"/>
                </a:schemeClr>
              </a:solidFill>
              <a:latin typeface="Herculanum" charset="0"/>
              <a:ea typeface="+mj-ea"/>
              <a:cs typeface="+mj-cs"/>
            </a:endParaRPr>
          </a:p>
        </p:txBody>
      </p:sp>
      <p:sp>
        <p:nvSpPr>
          <p:cNvPr id="24579" name="Text Box 3">
            <a:extLst>
              <a:ext uri="{FF2B5EF4-FFF2-40B4-BE49-F238E27FC236}">
                <a16:creationId xmlns:a16="http://schemas.microsoft.com/office/drawing/2014/main" id="{968E1D76-3683-429D-8414-6C7CA76F9C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990600"/>
            <a:ext cx="8991600" cy="481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60405020304" pitchFamily="18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2000" b="1"/>
              <a:t> Big Dreams</a:t>
            </a:r>
            <a:r>
              <a:rPr lang="en-US" altLang="en-US" sz="2000"/>
              <a:t>.  Lenin hoped to transform Russia from a backward, feudal society to a modern, industrialized nation.  Also wanted it Marxist--free of poverty, unemployment, homelessness, illiteracy, &amp; class divisions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2000" b="1"/>
              <a:t> Tough Reality</a:t>
            </a:r>
            <a:r>
              <a:rPr lang="en-US" altLang="en-US" sz="2000"/>
              <a:t>.  Faced huge obstacles in making dream reality:  lost 1/2 population to WWI &amp; Civil War; wages dropped to 1/10 previous levels, inflation at 1000%; foreign blockade of goods; cities became ghost towns.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2000"/>
              <a:t> </a:t>
            </a:r>
            <a:r>
              <a:rPr lang="en-US" altLang="en-US" sz="2000" b="1"/>
              <a:t>Economic Changes:</a:t>
            </a:r>
            <a:r>
              <a:rPr lang="en-US" altLang="en-US" sz="2000"/>
              <a:t> </a:t>
            </a:r>
            <a:r>
              <a:rPr lang="en-US" altLang="en-US" sz="2000" b="1"/>
              <a:t>New Economic Policy</a:t>
            </a:r>
            <a:r>
              <a:rPr lang="en-US" altLang="en-US" sz="2000"/>
              <a:t>.  Lenin</a:t>
            </a:r>
            <a:r>
              <a:rPr lang="ja-JP" altLang="en-US" sz="2000">
                <a:latin typeface="Arial" panose="020B0604020202020204" pitchFamily="34" charset="0"/>
              </a:rPr>
              <a:t>’</a:t>
            </a:r>
            <a:r>
              <a:rPr lang="en-US" altLang="ja-JP" sz="2000"/>
              <a:t>s answer was to </a:t>
            </a:r>
            <a:r>
              <a:rPr lang="ja-JP" altLang="en-US" sz="2000">
                <a:latin typeface="Arial" panose="020B0604020202020204" pitchFamily="34" charset="0"/>
              </a:rPr>
              <a:t>“</a:t>
            </a:r>
            <a:r>
              <a:rPr lang="en-US" altLang="ja-JP" sz="2000"/>
              <a:t>take one step back to go to two steps forward</a:t>
            </a:r>
            <a:r>
              <a:rPr lang="ja-JP" altLang="en-US" sz="2000">
                <a:latin typeface="Arial" panose="020B0604020202020204" pitchFamily="34" charset="0"/>
              </a:rPr>
              <a:t>”</a:t>
            </a:r>
            <a:r>
              <a:rPr lang="en-US" altLang="ja-JP" sz="2000"/>
              <a:t>:  small-scale capitalism.  Later, under Stalin, full-scale communism got under way.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2000"/>
              <a:t> </a:t>
            </a:r>
            <a:r>
              <a:rPr lang="en-US" altLang="en-US" sz="2000" b="1"/>
              <a:t>Political Changes: Communist Party &amp; USSR</a:t>
            </a:r>
            <a:r>
              <a:rPr lang="en-US" altLang="en-US" sz="2000"/>
              <a:t>.  Instituted equality between men and women, abolished titles &amp; rank; gave right to vote to all citizens; stripped church of its power.  To create classless society, CP built schools &amp; medical facilities for all--career opportunities for men and women.  Re-structured country politically--created a union of self-governing republics known as the Union of Soviet Socialist Republics.</a:t>
            </a:r>
            <a:endParaRPr lang="en-US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utoUpdateAnimBg="0"/>
      <p:bldP spid="24579" grpId="0" build="p" autoUpdateAnimBg="0"/>
    </p:bldLst>
  </p:timing>
</p:sld>
</file>

<file path=ppt/theme/theme1.xml><?xml version="1.0" encoding="utf-8"?>
<a:theme xmlns:a="http://schemas.openxmlformats.org/drawingml/2006/main" name="Blank Presentation">
  <a:themeElements>
    <a:clrScheme name="">
      <a:dk1>
        <a:srgbClr val="808080"/>
      </a:dk1>
      <a:lt1>
        <a:srgbClr val="FFFFFF"/>
      </a:lt1>
      <a:dk2>
        <a:srgbClr val="BE0C30"/>
      </a:dk2>
      <a:lt2>
        <a:srgbClr val="000000"/>
      </a:lt2>
      <a:accent1>
        <a:srgbClr val="BBE0E3"/>
      </a:accent1>
      <a:accent2>
        <a:srgbClr val="333399"/>
      </a:accent2>
      <a:accent3>
        <a:srgbClr val="DBAAAD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Times"/>
        <a:ea typeface="ＭＳ Ｐゴシック"/>
        <a:cs typeface=""/>
      </a:majorFont>
      <a:minorFont>
        <a:latin typeface="Times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charset="0"/>
            <a:ea typeface="ＭＳ Ｐゴシック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1133</TotalTime>
  <Words>1178</Words>
  <Application>Microsoft Office PowerPoint</Application>
  <PresentationFormat>On-screen Show (4:3)</PresentationFormat>
  <Paragraphs>51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MS PGothic</vt:lpstr>
      <vt:lpstr>MS PGothic</vt:lpstr>
      <vt:lpstr>Arial</vt:lpstr>
      <vt:lpstr>Herculanum</vt:lpstr>
      <vt:lpstr>Poor Richard</vt:lpstr>
      <vt:lpstr>Times</vt:lpstr>
      <vt:lpstr>Wingdings</vt:lpstr>
      <vt:lpstr>Blank Presentation</vt:lpstr>
      <vt:lpstr>The Russian Revolution    Peace, Land, &amp; Bread</vt:lpstr>
      <vt:lpstr>The Players</vt:lpstr>
      <vt:lpstr>The Peasants</vt:lpstr>
      <vt:lpstr> The Intelligentsia       The Intellectuals</vt:lpstr>
      <vt:lpstr>The Clergy</vt:lpstr>
      <vt:lpstr>The Nobility </vt:lpstr>
      <vt:lpstr>The saga</vt:lpstr>
      <vt:lpstr>The Reign of Czar Nicholas II</vt:lpstr>
      <vt:lpstr>Czar Nicholas II </vt:lpstr>
      <vt:lpstr>Bloody Sunday</vt:lpstr>
      <vt:lpstr>Revolution of 1905</vt:lpstr>
      <vt:lpstr>World War I</vt:lpstr>
      <vt:lpstr>Role of WWI in Revolution</vt:lpstr>
      <vt:lpstr>February Revolution</vt:lpstr>
      <vt:lpstr>March Revolution 1917</vt:lpstr>
      <vt:lpstr>Lenin &amp; the Bolshevik Revolution</vt:lpstr>
      <vt:lpstr>The Bolshevik Revolution</vt:lpstr>
      <vt:lpstr>Lenin &amp; The Soviet Union</vt:lpstr>
      <vt:lpstr>From Russia to the USSR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Russian Revolution    Peace, Land, &amp; Bread</dc:title>
  <dc:creator>Trial User</dc:creator>
  <cp:lastModifiedBy>Tokio Marine Management</cp:lastModifiedBy>
  <cp:revision>17</cp:revision>
  <dcterms:created xsi:type="dcterms:W3CDTF">2003-09-25T03:49:47Z</dcterms:created>
  <dcterms:modified xsi:type="dcterms:W3CDTF">2018-02-12T12:25:00Z</dcterms:modified>
</cp:coreProperties>
</file>