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8"/>
  </p:notesMasterIdLst>
  <p:sldIdLst>
    <p:sldId id="318" r:id="rId2"/>
    <p:sldId id="320" r:id="rId3"/>
    <p:sldId id="321" r:id="rId4"/>
    <p:sldId id="322" r:id="rId5"/>
    <p:sldId id="319" r:id="rId6"/>
    <p:sldId id="326" r:id="rId7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ctr" rtl="0" fontAlgn="base">
      <a:spcBef>
        <a:spcPct val="2000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Times New Roman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38" autoAdjust="0"/>
    <p:restoredTop sz="98487" autoAdjust="0"/>
  </p:normalViewPr>
  <p:slideViewPr>
    <p:cSldViewPr>
      <p:cViewPr varScale="1">
        <p:scale>
          <a:sx n="73" d="100"/>
          <a:sy n="73" d="100"/>
        </p:scale>
        <p:origin x="-720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8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9B977EF-38B0-4A16-85D4-0C12547149C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Times New Roman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0E5A92-5D69-4C03-919B-4B3334EDE3DE}" type="slidenum">
              <a:rPr lang="en-US"/>
              <a:pPr/>
              <a:t>1</a:t>
            </a:fld>
            <a:endParaRPr lang="en-US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9B977EF-38B0-4A16-85D4-0C12547149CE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752600" y="990600"/>
            <a:ext cx="6400800" cy="2514600"/>
          </a:xfrm>
          <a:ln w="76200" cmpd="tri"/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  <a:ln w="6350"/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914400" y="6400800"/>
            <a:ext cx="19050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 anchorCtr="0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 anchorCtr="0"/>
          <a:lstStyle>
            <a:lvl1pPr>
              <a:defRPr/>
            </a:lvl1pPr>
          </a:lstStyle>
          <a:p>
            <a:fld id="{4E5F68F7-980D-41F2-954C-AD5C46AEC9E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8199" name="Group 7"/>
          <p:cNvGrpSpPr>
            <a:grpSpLocks/>
          </p:cNvGrpSpPr>
          <p:nvPr/>
        </p:nvGrpSpPr>
        <p:grpSpPr bwMode="auto">
          <a:xfrm>
            <a:off x="0" y="0"/>
            <a:ext cx="6362700" cy="6858000"/>
            <a:chOff x="0" y="0"/>
            <a:chExt cx="4008" cy="4320"/>
          </a:xfrm>
        </p:grpSpPr>
        <p:pic>
          <p:nvPicPr>
            <p:cNvPr id="8200" name="Picture 8" descr="Expbanna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invGray">
            <a:xfrm>
              <a:off x="0" y="0"/>
              <a:ext cx="432" cy="4320"/>
            </a:xfrm>
            <a:prstGeom prst="rect">
              <a:avLst/>
            </a:prstGeom>
            <a:noFill/>
          </p:spPr>
        </p:pic>
        <p:pic>
          <p:nvPicPr>
            <p:cNvPr id="8201" name="Picture 9" descr="EXPHORSA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208" y="3600"/>
              <a:ext cx="1800" cy="60"/>
            </a:xfrm>
            <a:prstGeom prst="rect">
              <a:avLst/>
            </a:prstGeom>
            <a:noFill/>
          </p:spPr>
        </p:pic>
      </p:grpSp>
      <p:pic>
        <p:nvPicPr>
          <p:cNvPr id="8202" name="Picture 10" descr="EXPHORS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3657600"/>
            <a:ext cx="5715000" cy="9525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6A1338-4505-4CC3-8B39-F9FA762870A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381000"/>
            <a:ext cx="1943100" cy="54991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2038" y="381000"/>
            <a:ext cx="5681662" cy="54991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BDE3BC-4D20-4666-8E91-4221131D142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DCF1172F-7F51-42A7-AC67-D599338296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8964796-83FA-4706-95CC-CE0625D1AE4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3810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01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28FBD947-226F-4D91-8343-30BA7134BD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E714E-B486-49DF-860D-8F26D5A183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7E2BAD-B30B-4485-8F93-027C32006E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2038" y="1766888"/>
            <a:ext cx="3808412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2850" y="1766888"/>
            <a:ext cx="3808413" cy="41132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02D07C-9CE5-4CB1-822E-E2E4B6BE4B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6754DE-5872-4B04-9D30-AAE7F942AA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C925AC-B0E9-4C36-9BAB-88E83DD176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776471-F021-4F41-942A-D958FB3D2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ACE767-0D98-4A93-96D7-C864482545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CB7C3-3110-4248-9B87-31A0DC822C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20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Expbanna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invGray">
          <a:xfrm>
            <a:off x="0" y="0"/>
            <a:ext cx="685800" cy="6858000"/>
          </a:xfrm>
          <a:prstGeom prst="rect">
            <a:avLst/>
          </a:prstGeom>
          <a:noFill/>
        </p:spPr>
      </p:pic>
      <p:sp>
        <p:nvSpPr>
          <p:cNvPr id="717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810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>
                <a:solidFill>
                  <a:schemeClr val="tx2"/>
                </a:solidFill>
                <a:latin typeface="Arial" charset="0"/>
              </a:defRPr>
            </a:lvl1pPr>
          </a:lstStyle>
          <a:p>
            <a:fld id="{12C0B1CF-C945-4DAF-B918-6B7FE892A783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7175" name="Picture 7" descr="EXPHORSA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1066800" y="1574800"/>
            <a:ext cx="7772400" cy="130175"/>
          </a:xfrm>
          <a:prstGeom prst="rect">
            <a:avLst/>
          </a:prstGeom>
          <a:noFill/>
        </p:spPr>
      </p:pic>
      <p:sp>
        <p:nvSpPr>
          <p:cNvPr id="7176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2038" y="1766888"/>
            <a:ext cx="7769225" cy="411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  <p:sldLayoutId id="2147483665" r:id="rId14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Blip>
          <a:blip r:embed="rId19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Blip>
          <a:blip r:embed="rId20"/>
        </a:buBlip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Font typeface="Wingdings" pitchFamily="2" charset="2"/>
        <a:buChar char="s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72066" y="214290"/>
            <a:ext cx="4071934" cy="1928826"/>
          </a:xfrm>
        </p:spPr>
        <p:txBody>
          <a:bodyPr/>
          <a:lstStyle/>
          <a:p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bertus Extra Bold" pitchFamily="34" charset="0"/>
              </a:rPr>
              <a:t>The Role of the Islam in the Dark &amp; Middle Ages</a:t>
            </a:r>
            <a:endParaRPr lang="en-US" sz="3600" dirty="0"/>
          </a:p>
        </p:txBody>
      </p:sp>
      <p:sp>
        <p:nvSpPr>
          <p:cNvPr id="7" name="TextBox 6"/>
          <p:cNvSpPr txBox="1"/>
          <p:nvPr/>
        </p:nvSpPr>
        <p:spPr>
          <a:xfrm>
            <a:off x="1142976" y="4000504"/>
            <a:ext cx="7358114" cy="139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200" b="1" dirty="0" smtClean="0"/>
              <a:t>Aim: </a:t>
            </a:r>
            <a:r>
              <a:rPr lang="en-US" sz="3200" b="1" dirty="0"/>
              <a:t>What are the </a:t>
            </a:r>
            <a:r>
              <a:rPr lang="en-US" sz="3200" b="1" dirty="0" smtClean="0"/>
              <a:t>tenets </a:t>
            </a:r>
            <a:r>
              <a:rPr lang="en-US" sz="3200" b="1" dirty="0"/>
              <a:t>of Islam?</a:t>
            </a:r>
            <a:endParaRPr lang="en-US" b="1" dirty="0" smtClean="0"/>
          </a:p>
          <a:p>
            <a:pPr algn="l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Do </a:t>
            </a:r>
            <a:r>
              <a:rPr lang="en-US" dirty="0" smtClean="0"/>
              <a:t>Now</a:t>
            </a:r>
            <a:r>
              <a:rPr lang="en-US" dirty="0" smtClean="0"/>
              <a:t>: </a:t>
            </a:r>
            <a:endParaRPr lang="en-US" dirty="0"/>
          </a:p>
        </p:txBody>
      </p:sp>
      <p:pic>
        <p:nvPicPr>
          <p:cNvPr id="15360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24" y="285728"/>
            <a:ext cx="4143404" cy="3138629"/>
          </a:xfrm>
          <a:prstGeom prst="rect">
            <a:avLst/>
          </a:prstGeom>
          <a:noFill/>
          <a:ln w="9525" cap="flat" cmpd="sng">
            <a:noFill/>
            <a:prstDash val="solid"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8662" y="1785926"/>
            <a:ext cx="8215338" cy="33670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 Islam is a religion that came about in the early 600s.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 The founder was a merchant named </a:t>
            </a:r>
            <a:r>
              <a:rPr lang="en-US" sz="2800" b="1" dirty="0" smtClean="0">
                <a:solidFill>
                  <a:srgbClr val="C00000"/>
                </a:solidFill>
                <a:latin typeface="Garamond" pitchFamily="18" charset="0"/>
              </a:rPr>
              <a:t>Muhammad Ali</a:t>
            </a:r>
            <a:r>
              <a:rPr lang="en-US" sz="2800" dirty="0" smtClean="0">
                <a:latin typeface="Garamond" pitchFamily="18" charset="0"/>
              </a:rPr>
              <a:t>.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 He claimed that one night the voice of </a:t>
            </a:r>
            <a:r>
              <a:rPr lang="en-US" sz="2800" b="1" dirty="0" smtClean="0">
                <a:latin typeface="Garamond" pitchFamily="18" charset="0"/>
              </a:rPr>
              <a:t>Allah</a:t>
            </a:r>
            <a:r>
              <a:rPr lang="en-US" sz="2800" dirty="0" smtClean="0">
                <a:latin typeface="Garamond" pitchFamily="18" charset="0"/>
              </a:rPr>
              <a:t> (God) spoke to him, and thus he began the religion.</a:t>
            </a:r>
          </a:p>
          <a:p>
            <a:pPr algn="l" eaLnBrk="1" hangingPunct="1">
              <a:buFont typeface="Arial" pitchFamily="34" charset="0"/>
              <a:buChar char="•"/>
            </a:pPr>
            <a:r>
              <a:rPr lang="en-US" sz="2800" dirty="0" smtClean="0">
                <a:latin typeface="Garamond" pitchFamily="18" charset="0"/>
              </a:rPr>
              <a:t> To be a Muslim (a submitted one) or a follower of Islam, followers must obey the </a:t>
            </a:r>
            <a:r>
              <a:rPr lang="en-US" sz="2800" b="1" dirty="0" smtClean="0">
                <a:latin typeface="Garamond" pitchFamily="18" charset="0"/>
              </a:rPr>
              <a:t>five pillars</a:t>
            </a:r>
            <a:r>
              <a:rPr lang="en-US" sz="2800" dirty="0" smtClean="0">
                <a:latin typeface="Garamond" pitchFamily="18" charset="0"/>
              </a:rPr>
              <a:t> or five duties to Allah. They are known as the religions tenets.</a:t>
            </a:r>
          </a:p>
        </p:txBody>
      </p:sp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838200" y="500042"/>
            <a:ext cx="8305800" cy="714380"/>
          </a:xfrm>
          <a:prstGeom prst="rect">
            <a:avLst/>
          </a:prstGeom>
        </p:spPr>
        <p:txBody>
          <a:bodyPr/>
          <a:lstStyle/>
          <a:p>
            <a:pPr marL="609600" marR="0" lvl="0" indent="-6096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Islam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838200" y="857232"/>
            <a:ext cx="8305800" cy="3500438"/>
          </a:xfrm>
          <a:prstGeom prst="rect">
            <a:avLst/>
          </a:prstGeom>
        </p:spPr>
        <p:txBody>
          <a:bodyPr/>
          <a:lstStyle/>
          <a:p>
            <a:pPr marL="609600" marR="0" lvl="0" indent="-6096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Garamond" pitchFamily="18" charset="0"/>
                <a:ea typeface="+mn-ea"/>
                <a:cs typeface="+mn-cs"/>
              </a:rPr>
              <a:t>Allah</a:t>
            </a:r>
            <a:endParaRPr kumimoji="0" lang="en-US" sz="1800" b="1" i="0" u="none" strike="noStrike" kern="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IS THE MUSLIM GOD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HE IS THE ONE GOD OF ISLAM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WORSHIPED MOSTLY THE MIDDLE EAST, AFRICA, and ASIA</a:t>
            </a: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endParaRPr kumimoji="0" lang="en-US" sz="1600" b="1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Garamond" pitchFamily="18" charset="0"/>
              <a:ea typeface="+mn-ea"/>
              <a:cs typeface="+mn-cs"/>
            </a:endParaRPr>
          </a:p>
          <a:p>
            <a:pPr marL="609600" marR="0" lvl="0" indent="-6096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+mn-cs"/>
              </a:rPr>
              <a:t> </a:t>
            </a:r>
          </a:p>
        </p:txBody>
      </p:sp>
      <p:pic>
        <p:nvPicPr>
          <p:cNvPr id="3" name="Picture 3" descr="Allah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7752" y="3571876"/>
            <a:ext cx="3964876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0"/>
            <a:ext cx="9144000" cy="6678751"/>
          </a:xfrm>
          <a:prstGeom prst="rect">
            <a:avLst/>
          </a:prstGeom>
          <a:blipFill>
            <a:blip r:embed="rId3" cstate="print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Eras Bold ITC" pitchFamily="34" charset="0"/>
              </a:rPr>
              <a:t>Five Pillars (tenets) of Islam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dirty="0" smtClean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Faith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To become muslin, you need to testify to the statement of faith: “there is no god but </a:t>
            </a:r>
            <a: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  <a:t>Allah</a:t>
            </a: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, Muhammad </a:t>
            </a:r>
            <a: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  <a:t>is </a:t>
            </a: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the messenger of Allah.</a:t>
            </a: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Prayer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Muslims must face Mecca and pray five times a day.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Alms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Muslims have been taught to support the less fortunate.  </a:t>
            </a:r>
          </a:p>
          <a:p>
            <a:pPr>
              <a:buClr>
                <a:schemeClr val="tx1"/>
              </a:buClr>
            </a:pPr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Fasting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During the Muslim month of Ramadan, Muslims fast. Fasting is eating and drinking nothing from sun up to sun down.</a:t>
            </a:r>
          </a:p>
          <a:p>
            <a:pPr eaLnBrk="1" hangingPunct="1">
              <a:buClr>
                <a:schemeClr val="tx1"/>
              </a:buClr>
            </a:pPr>
            <a:r>
              <a:rPr lang="en-US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rPr>
              <a:t>Pilgrimage</a:t>
            </a:r>
          </a:p>
          <a:p>
            <a:pPr eaLnBrk="1" hangingPunct="1">
              <a:buClr>
                <a:schemeClr val="tx1"/>
              </a:buClr>
            </a:pP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Muslims must go on a pilgrimage to </a:t>
            </a:r>
            <a: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</a:br>
            <a:r>
              <a:rPr lang="en-US" b="1" dirty="0" smtClean="0">
                <a:solidFill>
                  <a:schemeClr val="tx1"/>
                </a:solidFill>
                <a:latin typeface="Garamond" pitchFamily="18" charset="0"/>
              </a:rPr>
              <a:t>Mecca (Saudi Arabia) at </a:t>
            </a:r>
            <a:r>
              <a:rPr lang="en-US" b="1" dirty="0">
                <a:solidFill>
                  <a:schemeClr val="tx1"/>
                </a:solidFill>
                <a:latin typeface="Garamond" pitchFamily="18" charset="0"/>
              </a:rPr>
              <a:t>least once in their lifetime. </a:t>
            </a:r>
            <a:endParaRPr lang="en-US" sz="1100" dirty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1538" y="142852"/>
            <a:ext cx="7772400" cy="761984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Spread of Islam</a:t>
            </a:r>
            <a:endParaRPr lang="en-US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5257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5786" y="1142984"/>
            <a:ext cx="8086130" cy="535785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Arabma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642910" y="0"/>
            <a:ext cx="8501090" cy="68580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xpedition">
  <a:themeElements>
    <a:clrScheme name="Expedition 2">
      <a:dk1>
        <a:srgbClr val="000000"/>
      </a:dk1>
      <a:lt1>
        <a:srgbClr val="FFFFFF"/>
      </a:lt1>
      <a:dk2>
        <a:srgbClr val="482400"/>
      </a:dk2>
      <a:lt2>
        <a:srgbClr val="808080"/>
      </a:lt2>
      <a:accent1>
        <a:srgbClr val="DFD6C3"/>
      </a:accent1>
      <a:accent2>
        <a:srgbClr val="D69B80"/>
      </a:accent2>
      <a:accent3>
        <a:srgbClr val="FFFFFF"/>
      </a:accent3>
      <a:accent4>
        <a:srgbClr val="000000"/>
      </a:accent4>
      <a:accent5>
        <a:srgbClr val="ECE8DE"/>
      </a:accent5>
      <a:accent6>
        <a:srgbClr val="C28C73"/>
      </a:accent6>
      <a:hlink>
        <a:srgbClr val="993300"/>
      </a:hlink>
      <a:folHlink>
        <a:srgbClr val="666600"/>
      </a:folHlink>
    </a:clrScheme>
    <a:fontScheme name="Expeditio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  <a:cs typeface="Times New Roman" charset="0"/>
          </a:defRPr>
        </a:defPPr>
      </a:lstStyle>
    </a:lnDef>
  </a:objectDefaults>
  <a:extraClrSchemeLst>
    <a:extraClrScheme>
      <a:clrScheme name="Expedition 1">
        <a:dk1>
          <a:srgbClr val="000000"/>
        </a:dk1>
        <a:lt1>
          <a:srgbClr val="A7947B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D0C8B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2">
        <a:dk1>
          <a:srgbClr val="000000"/>
        </a:dk1>
        <a:lt1>
          <a:srgbClr val="FFFFFF"/>
        </a:lt1>
        <a:dk2>
          <a:srgbClr val="482400"/>
        </a:dk2>
        <a:lt2>
          <a:srgbClr val="808080"/>
        </a:lt2>
        <a:accent1>
          <a:srgbClr val="DFD6C3"/>
        </a:accent1>
        <a:accent2>
          <a:srgbClr val="D69B80"/>
        </a:accent2>
        <a:accent3>
          <a:srgbClr val="FFFFFF"/>
        </a:accent3>
        <a:accent4>
          <a:srgbClr val="000000"/>
        </a:accent4>
        <a:accent5>
          <a:srgbClr val="ECE8DE"/>
        </a:accent5>
        <a:accent6>
          <a:srgbClr val="C28C73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xpedition 4">
        <a:dk1>
          <a:srgbClr val="000000"/>
        </a:dk1>
        <a:lt1>
          <a:srgbClr val="9D7643"/>
        </a:lt1>
        <a:dk2>
          <a:srgbClr val="FFFFFF"/>
        </a:dk2>
        <a:lt2>
          <a:srgbClr val="554025"/>
        </a:lt2>
        <a:accent1>
          <a:srgbClr val="CAA966"/>
        </a:accent1>
        <a:accent2>
          <a:srgbClr val="8488AC"/>
        </a:accent2>
        <a:accent3>
          <a:srgbClr val="CCBDB0"/>
        </a:accent3>
        <a:accent4>
          <a:srgbClr val="000000"/>
        </a:accent4>
        <a:accent5>
          <a:srgbClr val="E1D1B8"/>
        </a:accent5>
        <a:accent6>
          <a:srgbClr val="777B9B"/>
        </a:accent6>
        <a:hlink>
          <a:srgbClr val="993300"/>
        </a:hlink>
        <a:folHlink>
          <a:srgbClr val="66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Designs\Expedition.pot</Template>
  <TotalTime>5241</TotalTime>
  <Words>229</Words>
  <Application>Microsoft Office PowerPoint</Application>
  <PresentationFormat>On-screen Show (4:3)</PresentationFormat>
  <Paragraphs>34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Expedition</vt:lpstr>
      <vt:lpstr>The Role of the Islam in the Dark &amp; Middle Ages</vt:lpstr>
      <vt:lpstr>Slide 2</vt:lpstr>
      <vt:lpstr>Slide 3</vt:lpstr>
      <vt:lpstr>Slide 4</vt:lpstr>
      <vt:lpstr>Spread of Islam</vt:lpstr>
      <vt:lpstr>Slide 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39</cp:revision>
  <dcterms:created xsi:type="dcterms:W3CDTF">1601-01-01T00:00:00Z</dcterms:created>
  <dcterms:modified xsi:type="dcterms:W3CDTF">2011-01-01T16:50:11Z</dcterms:modified>
</cp:coreProperties>
</file>