
<file path=[Content_Types].xml><?xml version="1.0" encoding="utf-8"?>
<Types xmlns="http://schemas.openxmlformats.org/package/2006/content-types">
  <Default Extension="png" ContentType="image/png"/>
  <Default Extension="jpeg" ContentType="image/jpeg"/>
  <Default Extension="mov" ContentType="video/unknown"/>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Lst>
  <p:notesMasterIdLst>
    <p:notesMasterId r:id="rId60"/>
  </p:notesMasterIdLst>
  <p:handoutMasterIdLst>
    <p:handoutMasterId r:id="rId61"/>
  </p:handoutMasterIdLst>
  <p:sldIdLst>
    <p:sldId id="256" r:id="rId2"/>
    <p:sldId id="258" r:id="rId3"/>
    <p:sldId id="261" r:id="rId4"/>
    <p:sldId id="260" r:id="rId5"/>
    <p:sldId id="262" r:id="rId6"/>
    <p:sldId id="263" r:id="rId7"/>
    <p:sldId id="265" r:id="rId8"/>
    <p:sldId id="272" r:id="rId9"/>
    <p:sldId id="268" r:id="rId10"/>
    <p:sldId id="269" r:id="rId11"/>
    <p:sldId id="286" r:id="rId12"/>
    <p:sldId id="273" r:id="rId13"/>
    <p:sldId id="278" r:id="rId14"/>
    <p:sldId id="283" r:id="rId15"/>
    <p:sldId id="275" r:id="rId16"/>
    <p:sldId id="276" r:id="rId17"/>
    <p:sldId id="285" r:id="rId18"/>
    <p:sldId id="277" r:id="rId19"/>
    <p:sldId id="280" r:id="rId20"/>
    <p:sldId id="287" r:id="rId21"/>
    <p:sldId id="289" r:id="rId22"/>
    <p:sldId id="290" r:id="rId23"/>
    <p:sldId id="291" r:id="rId24"/>
    <p:sldId id="293" r:id="rId25"/>
    <p:sldId id="294" r:id="rId26"/>
    <p:sldId id="295" r:id="rId27"/>
    <p:sldId id="296" r:id="rId28"/>
    <p:sldId id="297" r:id="rId29"/>
    <p:sldId id="298" r:id="rId30"/>
    <p:sldId id="299" r:id="rId31"/>
    <p:sldId id="301" r:id="rId32"/>
    <p:sldId id="302" r:id="rId33"/>
    <p:sldId id="303" r:id="rId34"/>
    <p:sldId id="304" r:id="rId35"/>
    <p:sldId id="305" r:id="rId36"/>
    <p:sldId id="306" r:id="rId37"/>
    <p:sldId id="307" r:id="rId38"/>
    <p:sldId id="308" r:id="rId39"/>
    <p:sldId id="309" r:id="rId40"/>
    <p:sldId id="310" r:id="rId41"/>
    <p:sldId id="312" r:id="rId42"/>
    <p:sldId id="313" r:id="rId43"/>
    <p:sldId id="314" r:id="rId44"/>
    <p:sldId id="315" r:id="rId45"/>
    <p:sldId id="316" r:id="rId46"/>
    <p:sldId id="317" r:id="rId47"/>
    <p:sldId id="318" r:id="rId48"/>
    <p:sldId id="319" r:id="rId49"/>
    <p:sldId id="320" r:id="rId50"/>
    <p:sldId id="321" r:id="rId51"/>
    <p:sldId id="322" r:id="rId52"/>
    <p:sldId id="323" r:id="rId53"/>
    <p:sldId id="324" r:id="rId54"/>
    <p:sldId id="325" r:id="rId55"/>
    <p:sldId id="326" r:id="rId56"/>
    <p:sldId id="327" r:id="rId57"/>
    <p:sldId id="328" r:id="rId58"/>
    <p:sldId id="329" r:id="rId59"/>
  </p:sldIdLst>
  <p:sldSz cx="9144000" cy="6858000" type="screen4x3"/>
  <p:notesSz cx="7315200" cy="96012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104" d="100"/>
          <a:sy n="104" d="100"/>
        </p:scale>
        <p:origin x="-84" y="-7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notesMaster" Target="notesMasters/notesMaster1.xml"/><Relationship Id="rId65"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170238" cy="479425"/>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4143375" y="0"/>
            <a:ext cx="3170238" cy="479425"/>
          </a:xfrm>
          <a:prstGeom prst="rect">
            <a:avLst/>
          </a:prstGeom>
        </p:spPr>
        <p:txBody>
          <a:bodyPr vert="horz" lIns="91440" tIns="45720" rIns="91440" bIns="45720" rtlCol="0"/>
          <a:lstStyle>
            <a:lvl1pPr algn="r">
              <a:defRPr sz="1200"/>
            </a:lvl1pPr>
          </a:lstStyle>
          <a:p>
            <a:fld id="{8E164E8B-152E-40C4-A177-D4BFA3A27390}" type="datetimeFigureOut">
              <a:rPr lang="en-US" smtClean="0"/>
              <a:t>10/9/2015</a:t>
            </a:fld>
            <a:endParaRPr lang="en-US"/>
          </a:p>
        </p:txBody>
      </p:sp>
      <p:sp>
        <p:nvSpPr>
          <p:cNvPr id="4" name="Footer Placeholder 3"/>
          <p:cNvSpPr>
            <a:spLocks noGrp="1"/>
          </p:cNvSpPr>
          <p:nvPr>
            <p:ph type="ftr" sz="quarter" idx="2"/>
          </p:nvPr>
        </p:nvSpPr>
        <p:spPr>
          <a:xfrm>
            <a:off x="0" y="9120188"/>
            <a:ext cx="3170238" cy="479425"/>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4143375" y="9120188"/>
            <a:ext cx="3170238" cy="479425"/>
          </a:xfrm>
          <a:prstGeom prst="rect">
            <a:avLst/>
          </a:prstGeom>
        </p:spPr>
        <p:txBody>
          <a:bodyPr vert="horz" lIns="91440" tIns="45720" rIns="91440" bIns="45720" rtlCol="0" anchor="b"/>
          <a:lstStyle>
            <a:lvl1pPr algn="r">
              <a:defRPr sz="1200"/>
            </a:lvl1pPr>
          </a:lstStyle>
          <a:p>
            <a:fld id="{16E5DC81-8A35-4C2F-AE7A-33C9915C2CD7}" type="slidenum">
              <a:rPr lang="en-US" smtClean="0"/>
              <a:t>‹#›</a:t>
            </a:fld>
            <a:endParaRPr lang="en-US"/>
          </a:p>
        </p:txBody>
      </p:sp>
    </p:spTree>
    <p:extLst>
      <p:ext uri="{BB962C8B-B14F-4D97-AF65-F5344CB8AC3E}">
        <p14:creationId xmlns:p14="http://schemas.microsoft.com/office/powerpoint/2010/main" val="376926969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169920" cy="480060"/>
          </a:xfrm>
          <a:prstGeom prst="rect">
            <a:avLst/>
          </a:prstGeom>
        </p:spPr>
        <p:txBody>
          <a:bodyPr vert="horz" lIns="96661" tIns="48331" rIns="96661" bIns="48331" rtlCol="0"/>
          <a:lstStyle>
            <a:lvl1pPr algn="l">
              <a:defRPr sz="1300"/>
            </a:lvl1pPr>
          </a:lstStyle>
          <a:p>
            <a:endParaRPr lang="en-US"/>
          </a:p>
        </p:txBody>
      </p:sp>
      <p:sp>
        <p:nvSpPr>
          <p:cNvPr id="3" name="Date Placeholder 2"/>
          <p:cNvSpPr>
            <a:spLocks noGrp="1"/>
          </p:cNvSpPr>
          <p:nvPr>
            <p:ph type="dt" idx="1"/>
          </p:nvPr>
        </p:nvSpPr>
        <p:spPr>
          <a:xfrm>
            <a:off x="4143587" y="0"/>
            <a:ext cx="3169920" cy="480060"/>
          </a:xfrm>
          <a:prstGeom prst="rect">
            <a:avLst/>
          </a:prstGeom>
        </p:spPr>
        <p:txBody>
          <a:bodyPr vert="horz" lIns="96661" tIns="48331" rIns="96661" bIns="48331" rtlCol="0"/>
          <a:lstStyle>
            <a:lvl1pPr algn="r">
              <a:defRPr sz="1300"/>
            </a:lvl1pPr>
          </a:lstStyle>
          <a:p>
            <a:fld id="{8B40DF1F-C911-0246-8A0E-927E47777855}" type="datetimeFigureOut">
              <a:rPr lang="en-US" smtClean="0"/>
              <a:t>10/9/2015</a:t>
            </a:fld>
            <a:endParaRPr lang="en-US"/>
          </a:p>
        </p:txBody>
      </p:sp>
      <p:sp>
        <p:nvSpPr>
          <p:cNvPr id="4" name="Slide Image Placeholder 3"/>
          <p:cNvSpPr>
            <a:spLocks noGrp="1" noRot="1" noChangeAspect="1"/>
          </p:cNvSpPr>
          <p:nvPr>
            <p:ph type="sldImg" idx="2"/>
          </p:nvPr>
        </p:nvSpPr>
        <p:spPr>
          <a:xfrm>
            <a:off x="1257300" y="720725"/>
            <a:ext cx="4800600" cy="3600450"/>
          </a:xfrm>
          <a:prstGeom prst="rect">
            <a:avLst/>
          </a:prstGeom>
          <a:noFill/>
          <a:ln w="12700">
            <a:solidFill>
              <a:prstClr val="black"/>
            </a:solidFill>
          </a:ln>
        </p:spPr>
        <p:txBody>
          <a:bodyPr vert="horz" lIns="96661" tIns="48331" rIns="96661" bIns="48331" rtlCol="0" anchor="ctr"/>
          <a:lstStyle/>
          <a:p>
            <a:endParaRPr lang="en-US"/>
          </a:p>
        </p:txBody>
      </p:sp>
      <p:sp>
        <p:nvSpPr>
          <p:cNvPr id="5" name="Notes Placeholder 4"/>
          <p:cNvSpPr>
            <a:spLocks noGrp="1"/>
          </p:cNvSpPr>
          <p:nvPr>
            <p:ph type="body" sz="quarter" idx="3"/>
          </p:nvPr>
        </p:nvSpPr>
        <p:spPr>
          <a:xfrm>
            <a:off x="731520" y="4560570"/>
            <a:ext cx="5852160" cy="4320540"/>
          </a:xfrm>
          <a:prstGeom prst="rect">
            <a:avLst/>
          </a:prstGeom>
        </p:spPr>
        <p:txBody>
          <a:bodyPr vert="horz" lIns="96661" tIns="48331" rIns="96661" bIns="48331"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9119474"/>
            <a:ext cx="3169920" cy="480060"/>
          </a:xfrm>
          <a:prstGeom prst="rect">
            <a:avLst/>
          </a:prstGeom>
        </p:spPr>
        <p:txBody>
          <a:bodyPr vert="horz" lIns="96661" tIns="48331" rIns="96661" bIns="48331" rtlCol="0" anchor="b"/>
          <a:lstStyle>
            <a:lvl1pPr algn="l">
              <a:defRPr sz="1300"/>
            </a:lvl1pPr>
          </a:lstStyle>
          <a:p>
            <a:endParaRPr lang="en-US"/>
          </a:p>
        </p:txBody>
      </p:sp>
      <p:sp>
        <p:nvSpPr>
          <p:cNvPr id="7" name="Slide Number Placeholder 6"/>
          <p:cNvSpPr>
            <a:spLocks noGrp="1"/>
          </p:cNvSpPr>
          <p:nvPr>
            <p:ph type="sldNum" sz="quarter" idx="5"/>
          </p:nvPr>
        </p:nvSpPr>
        <p:spPr>
          <a:xfrm>
            <a:off x="4143587" y="9119474"/>
            <a:ext cx="3169920" cy="480060"/>
          </a:xfrm>
          <a:prstGeom prst="rect">
            <a:avLst/>
          </a:prstGeom>
        </p:spPr>
        <p:txBody>
          <a:bodyPr vert="horz" lIns="96661" tIns="48331" rIns="96661" bIns="48331" rtlCol="0" anchor="b"/>
          <a:lstStyle>
            <a:lvl1pPr algn="r">
              <a:defRPr sz="1300"/>
            </a:lvl1pPr>
          </a:lstStyle>
          <a:p>
            <a:fld id="{9AC9DD77-F368-DA4A-88BB-73E56486BCCD}" type="slidenum">
              <a:rPr lang="en-US" smtClean="0"/>
              <a:t>‹#›</a:t>
            </a:fld>
            <a:endParaRPr lang="en-US"/>
          </a:p>
        </p:txBody>
      </p:sp>
    </p:spTree>
    <p:extLst>
      <p:ext uri="{BB962C8B-B14F-4D97-AF65-F5344CB8AC3E}">
        <p14:creationId xmlns:p14="http://schemas.microsoft.com/office/powerpoint/2010/main" val="4214036591"/>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AC9DD77-F368-DA4A-88BB-73E56486BCCD}" type="slidenum">
              <a:rPr lang="en-US" smtClean="0"/>
              <a:t>1</a:t>
            </a:fld>
            <a:endParaRPr lang="en-US"/>
          </a:p>
        </p:txBody>
      </p:sp>
    </p:spTree>
    <p:extLst>
      <p:ext uri="{BB962C8B-B14F-4D97-AF65-F5344CB8AC3E}">
        <p14:creationId xmlns:p14="http://schemas.microsoft.com/office/powerpoint/2010/main" val="114757629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AC9DD77-F368-DA4A-88BB-73E56486BCCD}" type="slidenum">
              <a:rPr lang="en-US" smtClean="0"/>
              <a:t>2</a:t>
            </a:fld>
            <a:endParaRPr lang="en-US"/>
          </a:p>
        </p:txBody>
      </p:sp>
    </p:spTree>
    <p:extLst>
      <p:ext uri="{BB962C8B-B14F-4D97-AF65-F5344CB8AC3E}">
        <p14:creationId xmlns:p14="http://schemas.microsoft.com/office/powerpoint/2010/main" val="9675589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AC9DD77-F368-DA4A-88BB-73E56486BCCD}" type="slidenum">
              <a:rPr lang="en-US" smtClean="0"/>
              <a:t>3</a:t>
            </a:fld>
            <a:endParaRPr lang="en-US"/>
          </a:p>
        </p:txBody>
      </p:sp>
    </p:spTree>
    <p:extLst>
      <p:ext uri="{BB962C8B-B14F-4D97-AF65-F5344CB8AC3E}">
        <p14:creationId xmlns:p14="http://schemas.microsoft.com/office/powerpoint/2010/main" val="72159366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AC9DD77-F368-DA4A-88BB-73E56486BCCD}" type="slidenum">
              <a:rPr lang="en-US" smtClean="0"/>
              <a:t>4</a:t>
            </a:fld>
            <a:endParaRPr lang="en-US"/>
          </a:p>
        </p:txBody>
      </p:sp>
    </p:spTree>
    <p:extLst>
      <p:ext uri="{BB962C8B-B14F-4D97-AF65-F5344CB8AC3E}">
        <p14:creationId xmlns:p14="http://schemas.microsoft.com/office/powerpoint/2010/main" val="163792952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AC9DD77-F368-DA4A-88BB-73E56486BCCD}" type="slidenum">
              <a:rPr lang="en-US" smtClean="0"/>
              <a:t>5</a:t>
            </a:fld>
            <a:endParaRPr lang="en-US"/>
          </a:p>
        </p:txBody>
      </p:sp>
    </p:spTree>
    <p:extLst>
      <p:ext uri="{BB962C8B-B14F-4D97-AF65-F5344CB8AC3E}">
        <p14:creationId xmlns:p14="http://schemas.microsoft.com/office/powerpoint/2010/main" val="142089778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AC9DD77-F368-DA4A-88BB-73E56486BCCD}" type="slidenum">
              <a:rPr lang="en-US" smtClean="0"/>
              <a:t>6</a:t>
            </a:fld>
            <a:endParaRPr lang="en-US"/>
          </a:p>
        </p:txBody>
      </p:sp>
    </p:spTree>
    <p:extLst>
      <p:ext uri="{BB962C8B-B14F-4D97-AF65-F5344CB8AC3E}">
        <p14:creationId xmlns:p14="http://schemas.microsoft.com/office/powerpoint/2010/main" val="85219475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AC9DD77-F368-DA4A-88BB-73E56486BCCD}" type="slidenum">
              <a:rPr lang="en-US" smtClean="0"/>
              <a:t>7</a:t>
            </a:fld>
            <a:endParaRPr lang="en-US"/>
          </a:p>
        </p:txBody>
      </p:sp>
    </p:spTree>
    <p:extLst>
      <p:ext uri="{BB962C8B-B14F-4D97-AF65-F5344CB8AC3E}">
        <p14:creationId xmlns:p14="http://schemas.microsoft.com/office/powerpoint/2010/main" val="349956937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AC9DD77-F368-DA4A-88BB-73E56486BCCD}" type="slidenum">
              <a:rPr lang="en-US" smtClean="0"/>
              <a:t>8</a:t>
            </a:fld>
            <a:endParaRPr lang="en-US"/>
          </a:p>
        </p:txBody>
      </p:sp>
    </p:spTree>
    <p:extLst>
      <p:ext uri="{BB962C8B-B14F-4D97-AF65-F5344CB8AC3E}">
        <p14:creationId xmlns:p14="http://schemas.microsoft.com/office/powerpoint/2010/main" val="420303577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AC9DD77-F368-DA4A-88BB-73E56486BCCD}" type="slidenum">
              <a:rPr lang="en-US" smtClean="0"/>
              <a:t>9</a:t>
            </a:fld>
            <a:endParaRPr lang="en-US"/>
          </a:p>
        </p:txBody>
      </p:sp>
    </p:spTree>
    <p:extLst>
      <p:ext uri="{BB962C8B-B14F-4D97-AF65-F5344CB8AC3E}">
        <p14:creationId xmlns:p14="http://schemas.microsoft.com/office/powerpoint/2010/main" val="100293115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AC9DD77-F368-DA4A-88BB-73E56486BCCD}" type="slidenum">
              <a:rPr lang="en-US" smtClean="0"/>
              <a:t>10</a:t>
            </a:fld>
            <a:endParaRPr lang="en-US"/>
          </a:p>
        </p:txBody>
      </p:sp>
    </p:spTree>
    <p:extLst>
      <p:ext uri="{BB962C8B-B14F-4D97-AF65-F5344CB8AC3E}">
        <p14:creationId xmlns:p14="http://schemas.microsoft.com/office/powerpoint/2010/main" val="349069331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AC9DD77-F368-DA4A-88BB-73E56486BCCD}" type="slidenum">
              <a:rPr lang="en-US" smtClean="0"/>
              <a:t>11</a:t>
            </a:fld>
            <a:endParaRPr lang="en-US"/>
          </a:p>
        </p:txBody>
      </p:sp>
    </p:spTree>
    <p:extLst>
      <p:ext uri="{BB962C8B-B14F-4D97-AF65-F5344CB8AC3E}">
        <p14:creationId xmlns:p14="http://schemas.microsoft.com/office/powerpoint/2010/main" val="398062706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AC9DD77-F368-DA4A-88BB-73E56486BCCD}" type="slidenum">
              <a:rPr lang="en-US" smtClean="0"/>
              <a:t>12</a:t>
            </a:fld>
            <a:endParaRPr lang="en-US"/>
          </a:p>
        </p:txBody>
      </p:sp>
    </p:spTree>
    <p:extLst>
      <p:ext uri="{BB962C8B-B14F-4D97-AF65-F5344CB8AC3E}">
        <p14:creationId xmlns:p14="http://schemas.microsoft.com/office/powerpoint/2010/main" val="122924424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AC9DD77-F368-DA4A-88BB-73E56486BCCD}" type="slidenum">
              <a:rPr lang="en-US" smtClean="0"/>
              <a:t>13</a:t>
            </a:fld>
            <a:endParaRPr lang="en-US"/>
          </a:p>
        </p:txBody>
      </p:sp>
    </p:spTree>
    <p:extLst>
      <p:ext uri="{BB962C8B-B14F-4D97-AF65-F5344CB8AC3E}">
        <p14:creationId xmlns:p14="http://schemas.microsoft.com/office/powerpoint/2010/main" val="20035825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AC9DD77-F368-DA4A-88BB-73E56486BCCD}" type="slidenum">
              <a:rPr lang="en-US" smtClean="0"/>
              <a:t>14</a:t>
            </a:fld>
            <a:endParaRPr lang="en-US"/>
          </a:p>
        </p:txBody>
      </p:sp>
    </p:spTree>
    <p:extLst>
      <p:ext uri="{BB962C8B-B14F-4D97-AF65-F5344CB8AC3E}">
        <p14:creationId xmlns:p14="http://schemas.microsoft.com/office/powerpoint/2010/main" val="384466140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AC9DD77-F368-DA4A-88BB-73E56486BCCD}" type="slidenum">
              <a:rPr lang="en-US" smtClean="0"/>
              <a:t>15</a:t>
            </a:fld>
            <a:endParaRPr lang="en-US"/>
          </a:p>
        </p:txBody>
      </p:sp>
    </p:spTree>
    <p:extLst>
      <p:ext uri="{BB962C8B-B14F-4D97-AF65-F5344CB8AC3E}">
        <p14:creationId xmlns:p14="http://schemas.microsoft.com/office/powerpoint/2010/main" val="64589591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AC9DD77-F368-DA4A-88BB-73E56486BCCD}" type="slidenum">
              <a:rPr lang="en-US" smtClean="0"/>
              <a:t>16</a:t>
            </a:fld>
            <a:endParaRPr lang="en-US"/>
          </a:p>
        </p:txBody>
      </p:sp>
    </p:spTree>
    <p:extLst>
      <p:ext uri="{BB962C8B-B14F-4D97-AF65-F5344CB8AC3E}">
        <p14:creationId xmlns:p14="http://schemas.microsoft.com/office/powerpoint/2010/main" val="302934742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AC9DD77-F368-DA4A-88BB-73E56486BCCD}" type="slidenum">
              <a:rPr lang="en-US" smtClean="0"/>
              <a:t>17</a:t>
            </a:fld>
            <a:endParaRPr lang="en-US"/>
          </a:p>
        </p:txBody>
      </p:sp>
    </p:spTree>
    <p:extLst>
      <p:ext uri="{BB962C8B-B14F-4D97-AF65-F5344CB8AC3E}">
        <p14:creationId xmlns:p14="http://schemas.microsoft.com/office/powerpoint/2010/main" val="206938065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AC9DD77-F368-DA4A-88BB-73E56486BCCD}" type="slidenum">
              <a:rPr lang="en-US" smtClean="0"/>
              <a:t>18</a:t>
            </a:fld>
            <a:endParaRPr lang="en-US"/>
          </a:p>
        </p:txBody>
      </p:sp>
    </p:spTree>
    <p:extLst>
      <p:ext uri="{BB962C8B-B14F-4D97-AF65-F5344CB8AC3E}">
        <p14:creationId xmlns:p14="http://schemas.microsoft.com/office/powerpoint/2010/main" val="140397542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AC9DD77-F368-DA4A-88BB-73E56486BCCD}" type="slidenum">
              <a:rPr lang="en-US" smtClean="0"/>
              <a:t>19</a:t>
            </a:fld>
            <a:endParaRPr lang="en-US"/>
          </a:p>
        </p:txBody>
      </p:sp>
    </p:spTree>
    <p:extLst>
      <p:ext uri="{BB962C8B-B14F-4D97-AF65-F5344CB8AC3E}">
        <p14:creationId xmlns:p14="http://schemas.microsoft.com/office/powerpoint/2010/main" val="45765249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AC9DD77-F368-DA4A-88BB-73E56486BCCD}" type="slidenum">
              <a:rPr lang="en-US" smtClean="0"/>
              <a:t>20</a:t>
            </a:fld>
            <a:endParaRPr lang="en-US"/>
          </a:p>
        </p:txBody>
      </p:sp>
    </p:spTree>
    <p:extLst>
      <p:ext uri="{BB962C8B-B14F-4D97-AF65-F5344CB8AC3E}">
        <p14:creationId xmlns:p14="http://schemas.microsoft.com/office/powerpoint/2010/main" val="400583746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AC9DD77-F368-DA4A-88BB-73E56486BCCD}" type="slidenum">
              <a:rPr lang="en-US" smtClean="0"/>
              <a:t>21</a:t>
            </a:fld>
            <a:endParaRPr lang="en-US"/>
          </a:p>
        </p:txBody>
      </p:sp>
    </p:spTree>
    <p:extLst>
      <p:ext uri="{BB962C8B-B14F-4D97-AF65-F5344CB8AC3E}">
        <p14:creationId xmlns:p14="http://schemas.microsoft.com/office/powerpoint/2010/main" val="341282465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AC9DD77-F368-DA4A-88BB-73E56486BCCD}" type="slidenum">
              <a:rPr lang="en-US" smtClean="0"/>
              <a:t>22</a:t>
            </a:fld>
            <a:endParaRPr lang="en-US"/>
          </a:p>
        </p:txBody>
      </p:sp>
    </p:spTree>
    <p:extLst>
      <p:ext uri="{BB962C8B-B14F-4D97-AF65-F5344CB8AC3E}">
        <p14:creationId xmlns:p14="http://schemas.microsoft.com/office/powerpoint/2010/main" val="385034115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AC9DD77-F368-DA4A-88BB-73E56486BCCD}" type="slidenum">
              <a:rPr lang="en-US" smtClean="0"/>
              <a:t>23</a:t>
            </a:fld>
            <a:endParaRPr lang="en-US"/>
          </a:p>
        </p:txBody>
      </p:sp>
    </p:spTree>
    <p:extLst>
      <p:ext uri="{BB962C8B-B14F-4D97-AF65-F5344CB8AC3E}">
        <p14:creationId xmlns:p14="http://schemas.microsoft.com/office/powerpoint/2010/main" val="41400478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AC9DD77-F368-DA4A-88BB-73E56486BCCD}" type="slidenum">
              <a:rPr lang="en-US" smtClean="0"/>
              <a:t>24</a:t>
            </a:fld>
            <a:endParaRPr lang="en-US"/>
          </a:p>
        </p:txBody>
      </p:sp>
    </p:spTree>
    <p:extLst>
      <p:ext uri="{BB962C8B-B14F-4D97-AF65-F5344CB8AC3E}">
        <p14:creationId xmlns:p14="http://schemas.microsoft.com/office/powerpoint/2010/main" val="33485985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AC9DD77-F368-DA4A-88BB-73E56486BCCD}" type="slidenum">
              <a:rPr lang="en-US" smtClean="0"/>
              <a:t>25</a:t>
            </a:fld>
            <a:endParaRPr lang="en-US"/>
          </a:p>
        </p:txBody>
      </p:sp>
    </p:spTree>
    <p:extLst>
      <p:ext uri="{BB962C8B-B14F-4D97-AF65-F5344CB8AC3E}">
        <p14:creationId xmlns:p14="http://schemas.microsoft.com/office/powerpoint/2010/main" val="220264786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AC9DD77-F368-DA4A-88BB-73E56486BCCD}" type="slidenum">
              <a:rPr lang="en-US" smtClean="0"/>
              <a:t>26</a:t>
            </a:fld>
            <a:endParaRPr lang="en-US"/>
          </a:p>
        </p:txBody>
      </p:sp>
    </p:spTree>
    <p:extLst>
      <p:ext uri="{BB962C8B-B14F-4D97-AF65-F5344CB8AC3E}">
        <p14:creationId xmlns:p14="http://schemas.microsoft.com/office/powerpoint/2010/main" val="393443012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AC9DD77-F368-DA4A-88BB-73E56486BCCD}" type="slidenum">
              <a:rPr lang="en-US" smtClean="0"/>
              <a:t>27</a:t>
            </a:fld>
            <a:endParaRPr lang="en-US"/>
          </a:p>
        </p:txBody>
      </p:sp>
    </p:spTree>
    <p:extLst>
      <p:ext uri="{BB962C8B-B14F-4D97-AF65-F5344CB8AC3E}">
        <p14:creationId xmlns:p14="http://schemas.microsoft.com/office/powerpoint/2010/main" val="146384991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AC9DD77-F368-DA4A-88BB-73E56486BCCD}" type="slidenum">
              <a:rPr lang="en-US" smtClean="0"/>
              <a:t>28</a:t>
            </a:fld>
            <a:endParaRPr lang="en-US"/>
          </a:p>
        </p:txBody>
      </p:sp>
    </p:spTree>
    <p:extLst>
      <p:ext uri="{BB962C8B-B14F-4D97-AF65-F5344CB8AC3E}">
        <p14:creationId xmlns:p14="http://schemas.microsoft.com/office/powerpoint/2010/main" val="149099773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AC9DD77-F368-DA4A-88BB-73E56486BCCD}" type="slidenum">
              <a:rPr lang="en-US" smtClean="0"/>
              <a:t>29</a:t>
            </a:fld>
            <a:endParaRPr lang="en-US"/>
          </a:p>
        </p:txBody>
      </p:sp>
    </p:spTree>
    <p:extLst>
      <p:ext uri="{BB962C8B-B14F-4D97-AF65-F5344CB8AC3E}">
        <p14:creationId xmlns:p14="http://schemas.microsoft.com/office/powerpoint/2010/main" val="33767268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AC9DD77-F368-DA4A-88BB-73E56486BCCD}" type="slidenum">
              <a:rPr lang="en-US" smtClean="0"/>
              <a:t>30</a:t>
            </a:fld>
            <a:endParaRPr lang="en-US"/>
          </a:p>
        </p:txBody>
      </p:sp>
    </p:spTree>
    <p:extLst>
      <p:ext uri="{BB962C8B-B14F-4D97-AF65-F5344CB8AC3E}">
        <p14:creationId xmlns:p14="http://schemas.microsoft.com/office/powerpoint/2010/main" val="187552343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AC9DD77-F368-DA4A-88BB-73E56486BCCD}" type="slidenum">
              <a:rPr lang="en-US" smtClean="0"/>
              <a:t>31</a:t>
            </a:fld>
            <a:endParaRPr lang="en-US"/>
          </a:p>
        </p:txBody>
      </p:sp>
    </p:spTree>
    <p:extLst>
      <p:ext uri="{BB962C8B-B14F-4D97-AF65-F5344CB8AC3E}">
        <p14:creationId xmlns:p14="http://schemas.microsoft.com/office/powerpoint/2010/main" val="101365581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AC9DD77-F368-DA4A-88BB-73E56486BCCD}" type="slidenum">
              <a:rPr lang="en-US" smtClean="0"/>
              <a:t>32</a:t>
            </a:fld>
            <a:endParaRPr lang="en-US"/>
          </a:p>
        </p:txBody>
      </p:sp>
    </p:spTree>
    <p:extLst>
      <p:ext uri="{BB962C8B-B14F-4D97-AF65-F5344CB8AC3E}">
        <p14:creationId xmlns:p14="http://schemas.microsoft.com/office/powerpoint/2010/main" val="274386409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AC9DD77-F368-DA4A-88BB-73E56486BCCD}" type="slidenum">
              <a:rPr lang="en-US" smtClean="0"/>
              <a:t>33</a:t>
            </a:fld>
            <a:endParaRPr lang="en-US"/>
          </a:p>
        </p:txBody>
      </p:sp>
    </p:spTree>
    <p:extLst>
      <p:ext uri="{BB962C8B-B14F-4D97-AF65-F5344CB8AC3E}">
        <p14:creationId xmlns:p14="http://schemas.microsoft.com/office/powerpoint/2010/main" val="109410392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AC9DD77-F368-DA4A-88BB-73E56486BCCD}" type="slidenum">
              <a:rPr lang="en-US" smtClean="0"/>
              <a:t>34</a:t>
            </a:fld>
            <a:endParaRPr lang="en-US"/>
          </a:p>
        </p:txBody>
      </p:sp>
    </p:spTree>
    <p:extLst>
      <p:ext uri="{BB962C8B-B14F-4D97-AF65-F5344CB8AC3E}">
        <p14:creationId xmlns:p14="http://schemas.microsoft.com/office/powerpoint/2010/main" val="256027072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AC9DD77-F368-DA4A-88BB-73E56486BCCD}" type="slidenum">
              <a:rPr lang="en-US" smtClean="0"/>
              <a:t>35</a:t>
            </a:fld>
            <a:endParaRPr lang="en-US"/>
          </a:p>
        </p:txBody>
      </p:sp>
    </p:spTree>
    <p:extLst>
      <p:ext uri="{BB962C8B-B14F-4D97-AF65-F5344CB8AC3E}">
        <p14:creationId xmlns:p14="http://schemas.microsoft.com/office/powerpoint/2010/main" val="133371915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AC9DD77-F368-DA4A-88BB-73E56486BCCD}" type="slidenum">
              <a:rPr lang="en-US" smtClean="0"/>
              <a:t>36</a:t>
            </a:fld>
            <a:endParaRPr lang="en-US"/>
          </a:p>
        </p:txBody>
      </p:sp>
    </p:spTree>
    <p:extLst>
      <p:ext uri="{BB962C8B-B14F-4D97-AF65-F5344CB8AC3E}">
        <p14:creationId xmlns:p14="http://schemas.microsoft.com/office/powerpoint/2010/main" val="403833849"/>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AC9DD77-F368-DA4A-88BB-73E56486BCCD}" type="slidenum">
              <a:rPr lang="en-US" smtClean="0"/>
              <a:t>37</a:t>
            </a:fld>
            <a:endParaRPr lang="en-US"/>
          </a:p>
        </p:txBody>
      </p:sp>
    </p:spTree>
    <p:extLst>
      <p:ext uri="{BB962C8B-B14F-4D97-AF65-F5344CB8AC3E}">
        <p14:creationId xmlns:p14="http://schemas.microsoft.com/office/powerpoint/2010/main" val="129015678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AC9DD77-F368-DA4A-88BB-73E56486BCCD}" type="slidenum">
              <a:rPr lang="en-US" smtClean="0"/>
              <a:t>38</a:t>
            </a:fld>
            <a:endParaRPr lang="en-US"/>
          </a:p>
        </p:txBody>
      </p:sp>
    </p:spTree>
    <p:extLst>
      <p:ext uri="{BB962C8B-B14F-4D97-AF65-F5344CB8AC3E}">
        <p14:creationId xmlns:p14="http://schemas.microsoft.com/office/powerpoint/2010/main" val="282572809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AC9DD77-F368-DA4A-88BB-73E56486BCCD}" type="slidenum">
              <a:rPr lang="en-US" smtClean="0"/>
              <a:t>39</a:t>
            </a:fld>
            <a:endParaRPr lang="en-US"/>
          </a:p>
        </p:txBody>
      </p:sp>
    </p:spTree>
    <p:extLst>
      <p:ext uri="{BB962C8B-B14F-4D97-AF65-F5344CB8AC3E}">
        <p14:creationId xmlns:p14="http://schemas.microsoft.com/office/powerpoint/2010/main" val="319247925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AC9DD77-F368-DA4A-88BB-73E56486BCCD}" type="slidenum">
              <a:rPr lang="en-US" smtClean="0"/>
              <a:t>40</a:t>
            </a:fld>
            <a:endParaRPr lang="en-US"/>
          </a:p>
        </p:txBody>
      </p:sp>
    </p:spTree>
    <p:extLst>
      <p:ext uri="{BB962C8B-B14F-4D97-AF65-F5344CB8AC3E}">
        <p14:creationId xmlns:p14="http://schemas.microsoft.com/office/powerpoint/2010/main" val="3154090103"/>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Rot="1" noChangeAspect="1" noChangeArrowheads="1" noTextEdit="1"/>
          </p:cNvSpPr>
          <p:nvPr>
            <p:ph type="sldImg"/>
          </p:nvPr>
        </p:nvSpPr>
        <p:spPr>
          <a:ln/>
        </p:spPr>
      </p:sp>
      <p:sp>
        <p:nvSpPr>
          <p:cNvPr id="17411" name="Rectangle 3"/>
          <p:cNvSpPr>
            <a:spLocks noGrp="1" noChangeArrowheads="1"/>
          </p:cNvSpPr>
          <p:nvPr>
            <p:ph type="body" idx="1"/>
          </p:nvPr>
        </p:nvSpPr>
        <p:spPr/>
        <p:txBody>
          <a:bodyPr/>
          <a:lstStyle/>
          <a:p>
            <a:endParaRPr lang="en-US"/>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Rot="1" noChangeAspect="1" noChangeArrowheads="1" noTextEdit="1"/>
          </p:cNvSpPr>
          <p:nvPr>
            <p:ph type="sldImg"/>
          </p:nvPr>
        </p:nvSpPr>
        <p:spPr>
          <a:ln/>
        </p:spPr>
      </p:sp>
      <p:sp>
        <p:nvSpPr>
          <p:cNvPr id="32771" name="Rectangle 3"/>
          <p:cNvSpPr>
            <a:spLocks noGrp="1" noChangeArrowheads="1"/>
          </p:cNvSpPr>
          <p:nvPr>
            <p:ph type="body" idx="1"/>
          </p:nvPr>
        </p:nvSpPr>
        <p:spPr/>
        <p:txBody>
          <a:bodyPr/>
          <a:lstStyle/>
          <a:p>
            <a:endParaRPr lang="en-US"/>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Slide Image Placeholder 1"/>
          <p:cNvSpPr>
            <a:spLocks noGrp="1" noRot="1" noChangeAspect="1"/>
          </p:cNvSpPr>
          <p:nvPr>
            <p:ph type="sldImg"/>
          </p:nvPr>
        </p:nvSpPr>
        <p:spPr bwMode="auto">
          <a:noFill/>
          <a:ln>
            <a:solidFill>
              <a:srgbClr val="000000"/>
            </a:solidFill>
            <a:miter lim="800000"/>
            <a:headEnd/>
            <a:tailEnd/>
          </a:ln>
        </p:spPr>
      </p:sp>
      <p:sp>
        <p:nvSpPr>
          <p:cNvPr id="57347" name="Notes Placeholder 2"/>
          <p:cNvSpPr>
            <a:spLocks noGrp="1"/>
          </p:cNvSpPr>
          <p:nvPr>
            <p:ph type="body" idx="1"/>
          </p:nvPr>
        </p:nvSpPr>
        <p:spPr bwMode="auto">
          <a:noFill/>
        </p:spPr>
        <p:txBody>
          <a:bodyPr/>
          <a:lstStyle/>
          <a:p>
            <a:pPr eaLnBrk="1" hangingPunct="1">
              <a:spcBef>
                <a:spcPct val="0"/>
              </a:spcBef>
            </a:pPr>
            <a:r>
              <a:rPr lang="en-US" smtClean="0">
                <a:latin typeface="Arial" charset="0"/>
                <a:ea typeface="ＭＳ Ｐゴシック" pitchFamily="1" charset="-128"/>
              </a:rPr>
              <a:t>Map 10–2 </a:t>
            </a:r>
            <a:r>
              <a:rPr lang="en-US" b="1" smtClean="0">
                <a:latin typeface="Arial" charset="0"/>
                <a:ea typeface="ＭＳ Ｐゴシック" pitchFamily="1" charset="-128"/>
              </a:rPr>
              <a:t>EUROPEAN VOYAGES OF DISCOVERY AND THE COLONIAL CLAIMS OF SPAIN AND PORTUGAL IN THE FIFTEENTH AND SIXTEENTH CENTURIES</a:t>
            </a:r>
            <a:r>
              <a:rPr lang="en-US" smtClean="0">
                <a:latin typeface="Arial" charset="0"/>
                <a:ea typeface="ＭＳ Ｐゴシック" pitchFamily="1" charset="-128"/>
              </a:rPr>
              <a:t> The map dramatizes Europe’s global expansion in the fifteenth and sixteenth centuries.</a:t>
            </a:r>
          </a:p>
          <a:p>
            <a:pPr eaLnBrk="1" hangingPunct="1">
              <a:spcBef>
                <a:spcPct val="0"/>
              </a:spcBef>
            </a:pPr>
            <a:endParaRPr lang="en-US" smtClean="0">
              <a:ea typeface="ＭＳ Ｐゴシック" pitchFamily="1" charset="-128"/>
            </a:endParaRPr>
          </a:p>
        </p:txBody>
      </p:sp>
      <p:sp>
        <p:nvSpPr>
          <p:cNvPr id="57348" name="Slide Number Placeholder 3"/>
          <p:cNvSpPr>
            <a:spLocks noGrp="1"/>
          </p:cNvSpPr>
          <p:nvPr>
            <p:ph type="sldNum" sz="quarter" idx="5"/>
          </p:nvPr>
        </p:nvSpPr>
        <p:spPr bwMode="auto">
          <a:noFill/>
          <a:ln>
            <a:miter lim="800000"/>
            <a:headEnd/>
            <a:tailEnd/>
          </a:ln>
        </p:spPr>
        <p:txBody>
          <a:bodyPr/>
          <a:lstStyle/>
          <a:p>
            <a:fld id="{DFD94DEB-A09C-4AA8-91BE-8BC27F88BB2A}" type="slidenum">
              <a:rPr lang="en-US"/>
              <a:pPr/>
              <a:t>43</a:t>
            </a:fld>
            <a:endParaRPr lang="en-US"/>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Rot="1" noChangeAspect="1" noChangeArrowheads="1" noTextEdit="1"/>
          </p:cNvSpPr>
          <p:nvPr>
            <p:ph type="sldImg"/>
          </p:nvPr>
        </p:nvSpPr>
        <p:spPr>
          <a:ln/>
        </p:spPr>
      </p:sp>
      <p:sp>
        <p:nvSpPr>
          <p:cNvPr id="18435" name="Rectangle 3"/>
          <p:cNvSpPr>
            <a:spLocks noGrp="1" noChangeArrowheads="1"/>
          </p:cNvSpPr>
          <p:nvPr>
            <p:ph type="body" idx="1"/>
          </p:nvPr>
        </p:nvSpPr>
        <p:spPr/>
        <p:txBody>
          <a:bodyPr/>
          <a:lstStyle/>
          <a:p>
            <a:endParaRPr lang="en-US"/>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Rot="1" noChangeAspect="1" noChangeArrowheads="1" noTextEdit="1"/>
          </p:cNvSpPr>
          <p:nvPr>
            <p:ph type="sldImg"/>
          </p:nvPr>
        </p:nvSpPr>
        <p:spPr>
          <a:ln/>
        </p:spPr>
      </p:sp>
      <p:sp>
        <p:nvSpPr>
          <p:cNvPr id="19459" name="Rectangle 3"/>
          <p:cNvSpPr>
            <a:spLocks noGrp="1" noChangeArrowheads="1"/>
          </p:cNvSpPr>
          <p:nvPr>
            <p:ph type="body" idx="1"/>
          </p:nvPr>
        </p:nvSpPr>
        <p:spPr/>
        <p:txBody>
          <a:bodyPr/>
          <a:lstStyle/>
          <a:p>
            <a:endParaRPr lang="en-US"/>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Rot="1" noChangeAspect="1" noChangeArrowheads="1" noTextEdit="1"/>
          </p:cNvSpPr>
          <p:nvPr>
            <p:ph type="sldImg"/>
          </p:nvPr>
        </p:nvSpPr>
        <p:spPr>
          <a:ln/>
        </p:spPr>
      </p:sp>
      <p:sp>
        <p:nvSpPr>
          <p:cNvPr id="20483" name="Rectangle 3"/>
          <p:cNvSpPr>
            <a:spLocks noGrp="1" noChangeArrowheads="1"/>
          </p:cNvSpPr>
          <p:nvPr>
            <p:ph type="body" idx="1"/>
          </p:nvPr>
        </p:nvSpPr>
        <p:spPr/>
        <p:txBody>
          <a:bodyPr/>
          <a:lstStyle/>
          <a:p>
            <a:endParaRPr lang="en-US"/>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AC9DD77-F368-DA4A-88BB-73E56486BCCD}" type="slidenum">
              <a:rPr lang="en-US" smtClean="0"/>
              <a:t>47</a:t>
            </a:fld>
            <a:endParaRPr lang="en-US"/>
          </a:p>
        </p:txBody>
      </p:sp>
    </p:spTree>
    <p:extLst>
      <p:ext uri="{BB962C8B-B14F-4D97-AF65-F5344CB8AC3E}">
        <p14:creationId xmlns:p14="http://schemas.microsoft.com/office/powerpoint/2010/main" val="1400082622"/>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Slide Image Placeholder 1"/>
          <p:cNvSpPr>
            <a:spLocks noGrp="1" noRot="1" noChangeAspect="1"/>
          </p:cNvSpPr>
          <p:nvPr>
            <p:ph type="sldImg"/>
          </p:nvPr>
        </p:nvSpPr>
        <p:spPr bwMode="auto">
          <a:noFill/>
          <a:ln>
            <a:solidFill>
              <a:srgbClr val="000000"/>
            </a:solidFill>
            <a:miter lim="800000"/>
            <a:headEnd/>
            <a:tailEnd/>
          </a:ln>
        </p:spPr>
      </p:sp>
      <p:sp>
        <p:nvSpPr>
          <p:cNvPr id="60419" name="Notes Placeholder 2"/>
          <p:cNvSpPr>
            <a:spLocks noGrp="1"/>
          </p:cNvSpPr>
          <p:nvPr>
            <p:ph type="body" idx="1"/>
          </p:nvPr>
        </p:nvSpPr>
        <p:spPr bwMode="auto">
          <a:noFill/>
        </p:spPr>
        <p:txBody>
          <a:bodyPr/>
          <a:lstStyle/>
          <a:p>
            <a:pPr eaLnBrk="1" hangingPunct="1">
              <a:spcBef>
                <a:spcPct val="0"/>
              </a:spcBef>
            </a:pPr>
            <a:r>
              <a:rPr lang="en-US" dirty="0" smtClean="0">
                <a:latin typeface="Arial" charset="0"/>
                <a:ea typeface="ＭＳ Ｐゴシック" pitchFamily="1" charset="-128"/>
              </a:rPr>
              <a:t>What Columbus knew of the world in 1492 was contained in this map by the Nuremberg geographer Martin </a:t>
            </a:r>
            <a:r>
              <a:rPr lang="en-US" dirty="0" err="1" smtClean="0">
                <a:latin typeface="Arial" charset="0"/>
                <a:ea typeface="ＭＳ Ｐゴシック" pitchFamily="1" charset="-128"/>
              </a:rPr>
              <a:t>Behaim</a:t>
            </a:r>
            <a:r>
              <a:rPr lang="en-US" dirty="0" smtClean="0">
                <a:latin typeface="Arial" charset="0"/>
                <a:ea typeface="ＭＳ Ｐゴシック" pitchFamily="1" charset="-128"/>
              </a:rPr>
              <a:t>, creator of the first spherical globe of the earth. The ocean section of </a:t>
            </a:r>
            <a:r>
              <a:rPr lang="en-US" dirty="0" err="1" smtClean="0">
                <a:latin typeface="Arial" charset="0"/>
                <a:ea typeface="ＭＳ Ｐゴシック" pitchFamily="1" charset="-128"/>
              </a:rPr>
              <a:t>Behaim’s</a:t>
            </a:r>
            <a:r>
              <a:rPr lang="en-US" dirty="0" smtClean="0">
                <a:latin typeface="Arial" charset="0"/>
                <a:ea typeface="ＭＳ Ｐゴシック" pitchFamily="1" charset="-128"/>
              </a:rPr>
              <a:t> globe is reproduced here. Departing the Canary Islands (in the second section from the right), Columbus expected his first major landfall to be Japan (</a:t>
            </a:r>
            <a:r>
              <a:rPr lang="en-US" dirty="0" err="1" smtClean="0">
                <a:latin typeface="Arial" charset="0"/>
                <a:ea typeface="ＭＳ Ｐゴシック" pitchFamily="1" charset="-128"/>
              </a:rPr>
              <a:t>Cipangu</a:t>
            </a:r>
            <a:r>
              <a:rPr lang="en-US" dirty="0" smtClean="0">
                <a:latin typeface="Arial" charset="0"/>
                <a:ea typeface="ＭＳ Ｐゴシック" pitchFamily="1" charset="-128"/>
              </a:rPr>
              <a:t>, in the second section from the left). When he landed at San Salvador, he thought he was on the outer island of Japan. Thus, when he arrived in Cuba, he thought he was in Japan.</a:t>
            </a:r>
          </a:p>
          <a:p>
            <a:pPr eaLnBrk="1" hangingPunct="1">
              <a:spcBef>
                <a:spcPct val="0"/>
              </a:spcBef>
            </a:pPr>
            <a:endParaRPr lang="en-US" sz="500" dirty="0">
              <a:latin typeface="Arial" charset="0"/>
              <a:ea typeface="ＭＳ Ｐゴシック" pitchFamily="1" charset="-128"/>
            </a:endParaRPr>
          </a:p>
          <a:p>
            <a:pPr eaLnBrk="1" hangingPunct="1">
              <a:spcBef>
                <a:spcPct val="0"/>
              </a:spcBef>
            </a:pPr>
            <a:r>
              <a:rPr lang="en-US" sz="500" dirty="0">
                <a:latin typeface="Arial" charset="0"/>
                <a:ea typeface="ＭＳ Ｐゴシック" pitchFamily="1" charset="-128"/>
              </a:rPr>
              <a:t>From ADMIRAL OF THE OCEAN SEA by Samuel Eliot Morison. Copyright © 1942 by Samuel Eliot Morison; Copyright © renewed 1970 by Samuel Eliot Morison. By permission of Little, Brown and Company, (Inc.)</a:t>
            </a:r>
          </a:p>
          <a:p>
            <a:pPr eaLnBrk="1" hangingPunct="1">
              <a:spcBef>
                <a:spcPct val="0"/>
              </a:spcBef>
            </a:pPr>
            <a:endParaRPr lang="en-US" dirty="0" smtClean="0">
              <a:ea typeface="ＭＳ Ｐゴシック" pitchFamily="1" charset="-128"/>
            </a:endParaRPr>
          </a:p>
        </p:txBody>
      </p:sp>
      <p:sp>
        <p:nvSpPr>
          <p:cNvPr id="60420" name="Slide Number Placeholder 3"/>
          <p:cNvSpPr>
            <a:spLocks noGrp="1"/>
          </p:cNvSpPr>
          <p:nvPr>
            <p:ph type="sldNum" sz="quarter" idx="5"/>
          </p:nvPr>
        </p:nvSpPr>
        <p:spPr bwMode="auto">
          <a:noFill/>
          <a:ln>
            <a:miter lim="800000"/>
            <a:headEnd/>
            <a:tailEnd/>
          </a:ln>
        </p:spPr>
        <p:txBody>
          <a:bodyPr/>
          <a:lstStyle/>
          <a:p>
            <a:fld id="{E50C3E0A-74FD-455D-B8E3-40D18C4813C4}" type="slidenum">
              <a:rPr lang="en-US"/>
              <a:pPr/>
              <a:t>48</a:t>
            </a:fld>
            <a:endParaRPr lang="en-US"/>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Rot="1" noChangeAspect="1" noChangeArrowheads="1" noTextEdit="1"/>
          </p:cNvSpPr>
          <p:nvPr>
            <p:ph type="sldImg"/>
          </p:nvPr>
        </p:nvSpPr>
        <p:spPr>
          <a:ln/>
        </p:spPr>
      </p:sp>
      <p:sp>
        <p:nvSpPr>
          <p:cNvPr id="21507" name="Rectangle 3"/>
          <p:cNvSpPr>
            <a:spLocks noGrp="1" noChangeArrowheads="1"/>
          </p:cNvSpPr>
          <p:nvPr>
            <p:ph type="body" idx="1"/>
          </p:nvPr>
        </p:nvSpPr>
        <p:spPr/>
        <p:txBody>
          <a:bodyPr/>
          <a:lstStyle/>
          <a:p>
            <a:endParaRPr lang="en-US"/>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Rot="1" noChangeAspect="1" noChangeArrowheads="1" noTextEdit="1"/>
          </p:cNvSpPr>
          <p:nvPr>
            <p:ph type="sldImg"/>
          </p:nvPr>
        </p:nvSpPr>
        <p:spPr>
          <a:ln/>
        </p:spPr>
      </p:sp>
      <p:sp>
        <p:nvSpPr>
          <p:cNvPr id="30723" name="Rectangle 3"/>
          <p:cNvSpPr>
            <a:spLocks noGrp="1" noChangeArrowheads="1"/>
          </p:cNvSpPr>
          <p:nvPr>
            <p:ph type="body" idx="1"/>
          </p:nvPr>
        </p:nvSpPr>
        <p:spPr/>
        <p:txBody>
          <a:bodyPr/>
          <a:lstStyle/>
          <a:p>
            <a:endParaRPr lang="en-US"/>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AC9DD77-F368-DA4A-88BB-73E56486BCCD}" type="slidenum">
              <a:rPr lang="en-US" smtClean="0"/>
              <a:t>51</a:t>
            </a:fld>
            <a:endParaRPr lang="en-US"/>
          </a:p>
        </p:txBody>
      </p:sp>
    </p:spTree>
    <p:extLst>
      <p:ext uri="{BB962C8B-B14F-4D97-AF65-F5344CB8AC3E}">
        <p14:creationId xmlns:p14="http://schemas.microsoft.com/office/powerpoint/2010/main" val="4241121151"/>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Slide Image Placeholder 1"/>
          <p:cNvSpPr>
            <a:spLocks noGrp="1" noRot="1" noChangeAspect="1"/>
          </p:cNvSpPr>
          <p:nvPr>
            <p:ph type="sldImg"/>
          </p:nvPr>
        </p:nvSpPr>
        <p:spPr bwMode="auto">
          <a:noFill/>
          <a:ln>
            <a:solidFill>
              <a:srgbClr val="000000"/>
            </a:solidFill>
            <a:miter lim="800000"/>
            <a:headEnd/>
            <a:tailEnd/>
          </a:ln>
        </p:spPr>
      </p:sp>
      <p:sp>
        <p:nvSpPr>
          <p:cNvPr id="3" name="Notes Placeholder 2"/>
          <p:cNvSpPr>
            <a:spLocks noGrp="1"/>
          </p:cNvSpPr>
          <p:nvPr>
            <p:ph type="body" idx="1"/>
          </p:nvPr>
        </p:nvSpPr>
        <p:spPr/>
        <p:txBody>
          <a:bodyPr/>
          <a:lstStyle/>
          <a:p>
            <a:pPr eaLnBrk="1" hangingPunct="1">
              <a:lnSpc>
                <a:spcPct val="80000"/>
              </a:lnSpc>
              <a:spcBef>
                <a:spcPct val="0"/>
              </a:spcBef>
            </a:pPr>
            <a:r>
              <a:rPr lang="en-US" sz="1000">
                <a:latin typeface="Arial" charset="0"/>
                <a:ea typeface="ＭＳ Ｐゴシック" pitchFamily="1" charset="-128"/>
              </a:rPr>
              <a:t>Armored Spanish soldiers, under the command of Pedro de Alvarado (d. 1541) and bearing crossbows, engage unprotected and crudely armed Aztecs, who are nonetheless portrayed as larger than life by Spanish artist Diego Duran (16th century).</a:t>
            </a:r>
          </a:p>
          <a:p>
            <a:pPr eaLnBrk="1" hangingPunct="1">
              <a:lnSpc>
                <a:spcPct val="80000"/>
              </a:lnSpc>
              <a:spcBef>
                <a:spcPct val="0"/>
              </a:spcBef>
            </a:pPr>
            <a:endParaRPr lang="en-US" sz="1000">
              <a:latin typeface="Arial" charset="0"/>
              <a:ea typeface="ＭＳ Ｐゴシック" pitchFamily="1" charset="-128"/>
            </a:endParaRPr>
          </a:p>
          <a:p>
            <a:pPr eaLnBrk="1" hangingPunct="1">
              <a:lnSpc>
                <a:spcPct val="80000"/>
              </a:lnSpc>
              <a:spcBef>
                <a:spcPct val="0"/>
              </a:spcBef>
            </a:pPr>
            <a:r>
              <a:rPr lang="en-US" sz="400">
                <a:latin typeface="Arial" charset="0"/>
                <a:ea typeface="ＭＳ Ｐゴシック" pitchFamily="1" charset="-128"/>
              </a:rPr>
              <a:t>Codex Duran: Pedro de Alvarado (c. 1485–1541), companion-at-arms of Hernando Cortés (1845-1547) besieged by Aztec warriors (vellum) by Diego Duran (16th Century), Codex Duran, Historia De Las Indias (16th century). Biblioteca Nacional, Madrid, Spain. The Bridgeman Art Library International Ltd.</a:t>
            </a:r>
          </a:p>
        </p:txBody>
      </p:sp>
      <p:sp>
        <p:nvSpPr>
          <p:cNvPr id="62468" name="Slide Number Placeholder 3"/>
          <p:cNvSpPr>
            <a:spLocks noGrp="1"/>
          </p:cNvSpPr>
          <p:nvPr>
            <p:ph type="sldNum" sz="quarter" idx="5"/>
          </p:nvPr>
        </p:nvSpPr>
        <p:spPr bwMode="auto">
          <a:noFill/>
          <a:ln>
            <a:miter lim="800000"/>
            <a:headEnd/>
            <a:tailEnd/>
          </a:ln>
        </p:spPr>
        <p:txBody>
          <a:bodyPr/>
          <a:lstStyle/>
          <a:p>
            <a:fld id="{596C80D5-07C4-4ED4-A8B5-794A65D9AA3E}" type="slidenum">
              <a:rPr lang="en-US"/>
              <a:pPr/>
              <a:t>52</a:t>
            </a:fld>
            <a:endParaRPr lang="en-US"/>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Rot="1" noChangeAspect="1" noChangeArrowheads="1" noTextEdit="1"/>
          </p:cNvSpPr>
          <p:nvPr>
            <p:ph type="sldImg"/>
          </p:nvPr>
        </p:nvSpPr>
        <p:spPr>
          <a:ln/>
        </p:spPr>
      </p:sp>
      <p:sp>
        <p:nvSpPr>
          <p:cNvPr id="23555" name="Rectangle 3"/>
          <p:cNvSpPr>
            <a:spLocks noGrp="1" noChangeArrowheads="1"/>
          </p:cNvSpPr>
          <p:nvPr>
            <p:ph type="body" idx="1"/>
          </p:nvPr>
        </p:nvSpPr>
        <p:spPr/>
        <p:txBody>
          <a:bodyPr/>
          <a:lstStyle/>
          <a:p>
            <a:endParaRPr lang="en-US"/>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AC9DD77-F368-DA4A-88BB-73E56486BCCD}" type="slidenum">
              <a:rPr lang="en-US" smtClean="0"/>
              <a:t>54</a:t>
            </a:fld>
            <a:endParaRPr lang="en-US"/>
          </a:p>
        </p:txBody>
      </p:sp>
    </p:spTree>
    <p:extLst>
      <p:ext uri="{BB962C8B-B14F-4D97-AF65-F5344CB8AC3E}">
        <p14:creationId xmlns:p14="http://schemas.microsoft.com/office/powerpoint/2010/main" val="2005749568"/>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Rot="1" noChangeAspect="1" noChangeArrowheads="1" noTextEdit="1"/>
          </p:cNvSpPr>
          <p:nvPr>
            <p:ph type="sldImg"/>
          </p:nvPr>
        </p:nvSpPr>
        <p:spPr>
          <a:ln/>
        </p:spPr>
      </p:sp>
      <p:sp>
        <p:nvSpPr>
          <p:cNvPr id="25603" name="Rectangle 3"/>
          <p:cNvSpPr>
            <a:spLocks noGrp="1" noChangeArrowheads="1"/>
          </p:cNvSpPr>
          <p:nvPr>
            <p:ph type="body" idx="1"/>
          </p:nvPr>
        </p:nvSpPr>
        <p:spPr/>
        <p:txBody>
          <a:bodyPr/>
          <a:lstStyle/>
          <a:p>
            <a:endParaRPr lang="en-US"/>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AC9DD77-F368-DA4A-88BB-73E56486BCCD}" type="slidenum">
              <a:rPr lang="en-US" smtClean="0"/>
              <a:t>56</a:t>
            </a:fld>
            <a:endParaRPr lang="en-US"/>
          </a:p>
        </p:txBody>
      </p:sp>
    </p:spTree>
    <p:extLst>
      <p:ext uri="{BB962C8B-B14F-4D97-AF65-F5344CB8AC3E}">
        <p14:creationId xmlns:p14="http://schemas.microsoft.com/office/powerpoint/2010/main" val="58429838"/>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AC9DD77-F368-DA4A-88BB-73E56486BCCD}" type="slidenum">
              <a:rPr lang="en-US" smtClean="0"/>
              <a:t>57</a:t>
            </a:fld>
            <a:endParaRPr lang="en-US"/>
          </a:p>
        </p:txBody>
      </p:sp>
    </p:spTree>
    <p:extLst>
      <p:ext uri="{BB962C8B-B14F-4D97-AF65-F5344CB8AC3E}">
        <p14:creationId xmlns:p14="http://schemas.microsoft.com/office/powerpoint/2010/main" val="326023006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AC9DD77-F368-DA4A-88BB-73E56486BCCD}" type="slidenum">
              <a:rPr lang="en-US" smtClean="0"/>
              <a:t>58</a:t>
            </a:fld>
            <a:endParaRPr lang="en-US"/>
          </a:p>
        </p:txBody>
      </p:sp>
    </p:spTree>
    <p:extLst>
      <p:ext uri="{BB962C8B-B14F-4D97-AF65-F5344CB8AC3E}">
        <p14:creationId xmlns:p14="http://schemas.microsoft.com/office/powerpoint/2010/main" val="11547947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3">
        <a:schemeClr val="bg1"/>
      </p:bgRef>
    </p:bg>
    <p:spTree>
      <p:nvGrpSpPr>
        <p:cNvPr id="1" name=""/>
        <p:cNvGrpSpPr/>
        <p:nvPr/>
      </p:nvGrpSpPr>
      <p:grpSpPr>
        <a:xfrm>
          <a:off x="0" y="0"/>
          <a:ext cx="0" cy="0"/>
          <a:chOff x="0" y="0"/>
          <a:chExt cx="0" cy="0"/>
        </a:xfrm>
      </p:grpSpPr>
      <p:sp>
        <p:nvSpPr>
          <p:cNvPr id="12" name="Rectangle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Rounded Rectangle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EB44E122-889C-4005-8014-5358CC0C31AF}" type="datetimeFigureOut">
              <a:rPr lang="en-US" smtClean="0"/>
              <a:pPr/>
              <a:t>10/9/2015</a:t>
            </a:fld>
            <a:endParaRPr lang="en-US"/>
          </a:p>
        </p:txBody>
      </p:sp>
      <p:sp>
        <p:nvSpPr>
          <p:cNvPr id="17" name="Footer Placeholder 16"/>
          <p:cNvSpPr>
            <a:spLocks noGrp="1"/>
          </p:cNvSpPr>
          <p:nvPr>
            <p:ph type="ftr" sz="quarter" idx="11"/>
          </p:nvPr>
        </p:nvSpPr>
        <p:spPr/>
        <p:txBody>
          <a:bodyPr/>
          <a:lstStyle/>
          <a:p>
            <a:endParaRPr lang="en-US"/>
          </a:p>
        </p:txBody>
      </p:sp>
      <p:sp>
        <p:nvSpPr>
          <p:cNvPr id="29" name="Slide Number Placeholder 28"/>
          <p:cNvSpPr>
            <a:spLocks noGrp="1"/>
          </p:cNvSpPr>
          <p:nvPr>
            <p:ph type="sldNum" sz="quarter" idx="12"/>
          </p:nvPr>
        </p:nvSpPr>
        <p:spPr/>
        <p:txBody>
          <a:bodyPr lIns="0" tIns="0" rIns="0" bIns="0">
            <a:noAutofit/>
          </a:bodyPr>
          <a:lstStyle>
            <a:lvl1pPr>
              <a:defRPr sz="1400">
                <a:solidFill>
                  <a:srgbClr val="FFFFFF"/>
                </a:solidFill>
              </a:defRPr>
            </a:lvl1pPr>
          </a:lstStyle>
          <a:p>
            <a:fld id="{BC8C073E-E719-4622-AFCE-198DCFCDBCED}" type="slidenum">
              <a:rPr lang="en-US" smtClean="0"/>
              <a:pPr/>
              <a:t>‹#›</a:t>
            </a:fld>
            <a:endParaRPr lang="en-US"/>
          </a:p>
        </p:txBody>
      </p:sp>
      <p:sp>
        <p:nvSpPr>
          <p:cNvPr id="7" name="Rectangle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transition>
    <p:fade thruBlk="1"/>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EB44E122-889C-4005-8014-5358CC0C31AF}" type="datetimeFigureOut">
              <a:rPr lang="en-US" smtClean="0"/>
              <a:pPr/>
              <a:t>10/9/2015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C8C073E-E719-4622-AFCE-198DCFCDBCED}" type="slidenum">
              <a:rPr lang="en-US" smtClean="0"/>
              <a:pPr/>
              <a:t>‹#›</a:t>
            </a:fld>
            <a:endParaRPr lang="en-US"/>
          </a:p>
        </p:txBody>
      </p:sp>
      <p:sp>
        <p:nvSpPr>
          <p:cNvPr id="8" name="Content Placeholder 7"/>
          <p:cNvSpPr>
            <a:spLocks noGrp="1"/>
          </p:cNvSpPr>
          <p:nvPr>
            <p:ph sz="quarter" idx="1"/>
          </p:nvPr>
        </p:nvSpPr>
        <p:spPr>
          <a:xfrm>
            <a:off x="914400" y="1447800"/>
            <a:ext cx="777240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transition>
    <p:fade thruBlk="1"/>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11" name="Rectangle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Rounded Rectangle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722313" y="952500"/>
            <a:ext cx="7772400" cy="1362075"/>
          </a:xfrm>
        </p:spPr>
        <p:txBody>
          <a:bodyPr anchor="b" anchorCtr="0"/>
          <a:lstStyle>
            <a:lvl1pPr algn="l">
              <a:buNone/>
              <a:defRPr sz="4000" b="0" cap="none"/>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EB44E122-889C-4005-8014-5358CC0C31AF}" type="datetimeFigureOut">
              <a:rPr lang="en-US" smtClean="0"/>
              <a:pPr/>
              <a:t>10/9/2015</a:t>
            </a:fld>
            <a:endParaRPr lang="en-US"/>
          </a:p>
        </p:txBody>
      </p:sp>
      <p:sp>
        <p:nvSpPr>
          <p:cNvPr id="5" name="Footer Placeholder 4"/>
          <p:cNvSpPr>
            <a:spLocks noGrp="1"/>
          </p:cNvSpPr>
          <p:nvPr>
            <p:ph type="ftr" sz="quarter" idx="11"/>
          </p:nvPr>
        </p:nvSpPr>
        <p:spPr>
          <a:xfrm>
            <a:off x="800100" y="6172200"/>
            <a:ext cx="4000500" cy="457200"/>
          </a:xfrm>
        </p:spPr>
        <p:txBody>
          <a:bodyPr/>
          <a:lstStyle/>
          <a:p>
            <a:endParaRPr lang="en-US"/>
          </a:p>
        </p:txBody>
      </p:sp>
      <p:sp>
        <p:nvSpPr>
          <p:cNvPr id="7" name="Rectangle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146304" y="6208776"/>
            <a:ext cx="457200" cy="457200"/>
          </a:xfrm>
        </p:spPr>
        <p:txBody>
          <a:bodyPr/>
          <a:lstStyle/>
          <a:p>
            <a:fld id="{BC8C073E-E719-4622-AFCE-198DCFCDBCED}"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transition>
    <p:fade thruBlk="1"/>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EB44E122-889C-4005-8014-5358CC0C31AF}" type="datetimeFigureOut">
              <a:rPr lang="en-US" smtClean="0"/>
              <a:pPr/>
              <a:t>10/9/2015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C8C073E-E719-4622-AFCE-198DCFCDBCED}" type="slidenum">
              <a:rPr lang="en-US" smtClean="0"/>
              <a:pPr/>
              <a:t>‹#›</a:t>
            </a:fld>
            <a:endParaRPr lang="en-US"/>
          </a:p>
        </p:txBody>
      </p:sp>
      <p:sp>
        <p:nvSpPr>
          <p:cNvPr id="9" name="Content Placeholder 8"/>
          <p:cNvSpPr>
            <a:spLocks noGrp="1"/>
          </p:cNvSpPr>
          <p:nvPr>
            <p:ph sz="quarter" idx="1"/>
          </p:nvPr>
        </p:nvSpPr>
        <p:spPr>
          <a:xfrm>
            <a:off x="91440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93395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transition>
    <p:fade thruBlk="1"/>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7772400" cy="1143000"/>
          </a:xfrm>
        </p:spPr>
        <p:txBody>
          <a:bodyPr anchor="b" anchorCtr="0"/>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EB44E122-889C-4005-8014-5358CC0C31AF}" type="datetimeFigureOut">
              <a:rPr lang="en-US" smtClean="0"/>
              <a:pPr/>
              <a:t>10/9/2015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C8C073E-E719-4622-AFCE-198DCFCDBCED}" type="slidenum">
              <a:rPr lang="en-US" smtClean="0"/>
              <a:pPr/>
              <a:t>‹#›</a:t>
            </a:fld>
            <a:endParaRPr lang="en-US"/>
          </a:p>
        </p:txBody>
      </p:sp>
      <p:sp>
        <p:nvSpPr>
          <p:cNvPr id="11" name="Content Placeholder 10"/>
          <p:cNvSpPr>
            <a:spLocks noGrp="1"/>
          </p:cNvSpPr>
          <p:nvPr>
            <p:ph sz="half" idx="2"/>
          </p:nvPr>
        </p:nvSpPr>
        <p:spPr>
          <a:xfrm>
            <a:off x="9144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4"/>
          </p:nvPr>
        </p:nvSpPr>
        <p:spPr>
          <a:xfrm>
            <a:off x="49530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transition>
    <p:fade thruBlk="1"/>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EB44E122-889C-4005-8014-5358CC0C31AF}" type="datetimeFigureOut">
              <a:rPr lang="en-US" smtClean="0"/>
              <a:pPr/>
              <a:t>10/9/2015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C8C073E-E719-4622-AFCE-198DCFCDBCED}" type="slidenum">
              <a:rPr lang="en-US" smtClean="0"/>
              <a:pPr/>
              <a:t>‹#›</a:t>
            </a:fld>
            <a:endParaRPr lang="en-US"/>
          </a:p>
        </p:txBody>
      </p:sp>
    </p:spTree>
  </p:cSld>
  <p:clrMapOvr>
    <a:masterClrMapping/>
  </p:clrMapOvr>
  <p:transition>
    <p:fade thruBlk="1"/>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B44E122-889C-4005-8014-5358CC0C31AF}" type="datetimeFigureOut">
              <a:rPr lang="en-US" smtClean="0"/>
              <a:pPr/>
              <a:t>10/9/2015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C8C073E-E719-4622-AFCE-198DCFCDBCED}" type="slidenum">
              <a:rPr lang="en-US" smtClean="0"/>
              <a:pPr/>
              <a:t>‹#›</a:t>
            </a:fld>
            <a:endParaRPr lang="en-US"/>
          </a:p>
        </p:txBody>
      </p:sp>
    </p:spTree>
  </p:cSld>
  <p:clrMapOvr>
    <a:masterClrMapping/>
  </p:clrMapOvr>
  <p:transition>
    <p:fade thruBlk="1"/>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Rounded Rectangle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914400" y="273050"/>
            <a:ext cx="7772400" cy="1143000"/>
          </a:xfrm>
        </p:spPr>
        <p:txBody>
          <a:bodyPr anchor="b" anchorCtr="0"/>
          <a:lstStyle>
            <a:lvl1pPr algn="l">
              <a:buNone/>
              <a:defRPr sz="4000" b="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EB44E122-889C-4005-8014-5358CC0C31AF}" type="datetimeFigureOut">
              <a:rPr lang="en-US" smtClean="0"/>
              <a:pPr/>
              <a:t>10/9/2015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C8C073E-E719-4622-AFCE-198DCFCDBCED}" type="slidenum">
              <a:rPr lang="en-US" smtClean="0"/>
              <a:pPr/>
              <a:t>‹#›</a:t>
            </a:fld>
            <a:endParaRPr lang="en-US"/>
          </a:p>
        </p:txBody>
      </p:sp>
      <p:sp>
        <p:nvSpPr>
          <p:cNvPr id="11" name="Content Placeholder 10"/>
          <p:cNvSpPr>
            <a:spLocks noGrp="1"/>
          </p:cNvSpPr>
          <p:nvPr>
            <p:ph sz="quarter" idx="1"/>
          </p:nvPr>
        </p:nvSpPr>
        <p:spPr>
          <a:xfrm>
            <a:off x="2971800" y="1600200"/>
            <a:ext cx="5715000" cy="44958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transition>
    <p:fade thruBlk="1"/>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EB44E122-889C-4005-8014-5358CC0C31AF}" type="datetimeFigureOut">
              <a:rPr lang="en-US" smtClean="0"/>
              <a:pPr/>
              <a:t>10/9/2015</a:t>
            </a:fld>
            <a:endParaRPr lang="en-US"/>
          </a:p>
        </p:txBody>
      </p:sp>
      <p:sp>
        <p:nvSpPr>
          <p:cNvPr id="6" name="Footer Placeholder 5"/>
          <p:cNvSpPr>
            <a:spLocks noGrp="1"/>
          </p:cNvSpPr>
          <p:nvPr>
            <p:ph type="ftr" sz="quarter" idx="11"/>
          </p:nvPr>
        </p:nvSpPr>
        <p:spPr>
          <a:xfrm>
            <a:off x="914400" y="6172200"/>
            <a:ext cx="3886200" cy="457200"/>
          </a:xfrm>
        </p:spPr>
        <p:txBody>
          <a:bodyPr/>
          <a:lstStyle/>
          <a:p>
            <a:endParaRPr lang="en-US"/>
          </a:p>
        </p:txBody>
      </p:sp>
      <p:sp>
        <p:nvSpPr>
          <p:cNvPr id="7" name="Slide Number Placeholder 6"/>
          <p:cNvSpPr>
            <a:spLocks noGrp="1"/>
          </p:cNvSpPr>
          <p:nvPr>
            <p:ph type="sldNum" sz="quarter" idx="12"/>
          </p:nvPr>
        </p:nvSpPr>
        <p:spPr>
          <a:xfrm>
            <a:off x="146304" y="6208776"/>
            <a:ext cx="457200" cy="457200"/>
          </a:xfrm>
        </p:spPr>
        <p:txBody>
          <a:bodyPr/>
          <a:lstStyle/>
          <a:p>
            <a:fld id="{BC8C073E-E719-4622-AFCE-198DCFCDBCED}" type="slidenum">
              <a:rPr lang="en-US" smtClean="0"/>
              <a:pPr/>
              <a:t>‹#›</a:t>
            </a:fld>
            <a:endParaRPr lang="en-US"/>
          </a:p>
        </p:txBody>
      </p:sp>
      <p:sp>
        <p:nvSpPr>
          <p:cNvPr id="11" name="Rectangle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Picture Placeholder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en-US" smtClean="0"/>
              <a:t>Click icon to add picture</a:t>
            </a:r>
            <a:endParaRPr kumimoji="0" lang="en-US" dirty="0"/>
          </a:p>
        </p:txBody>
      </p:sp>
    </p:spTree>
  </p:cSld>
  <p:clrMapOvr>
    <a:masterClrMapping/>
  </p:clrMapOvr>
  <p:transition>
    <p:fade thruBlk="1"/>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EB44E122-889C-4005-8014-5358CC0C31AF}" type="datetimeFigureOut">
              <a:rPr lang="en-US" smtClean="0"/>
              <a:pPr/>
              <a:t>10/9/2015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C8C073E-E719-4622-AFCE-198DCFCDBCED}" type="slidenum">
              <a:rPr lang="en-US" smtClean="0"/>
              <a:pPr/>
              <a:t>‹#›</a:t>
            </a:fld>
            <a:endParaRPr lang="en-US"/>
          </a:p>
        </p:txBody>
      </p:sp>
    </p:spTree>
  </p:cSld>
  <p:clrMapOvr>
    <a:masterClrMapping/>
  </p:clrMapOvr>
  <p:transition>
    <p:fade thruBlk="1"/>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1"/>
            <a:ext cx="201168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914400" y="274640"/>
            <a:ext cx="55626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EB44E122-889C-4005-8014-5358CC0C31AF}" type="datetimeFigureOut">
              <a:rPr lang="en-US" smtClean="0"/>
              <a:pPr/>
              <a:t>10/9/2015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C8C073E-E719-4622-AFCE-198DCFCDBCED}" type="slidenum">
              <a:rPr lang="en-US" smtClean="0"/>
              <a:pPr/>
              <a:t>‹#›</a:t>
            </a:fld>
            <a:endParaRPr lang="en-US"/>
          </a:p>
        </p:txBody>
      </p:sp>
    </p:spTree>
  </p:cSld>
  <p:clrMapOvr>
    <a:masterClrMapping/>
  </p:clrMapOvr>
  <p:transition>
    <p:fade thruBlk="1"/>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Rounded Rectangle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Title Placeholder 21"/>
          <p:cNvSpPr>
            <a:spLocks noGrp="1"/>
          </p:cNvSpPr>
          <p:nvPr>
            <p:ph type="title"/>
          </p:nvPr>
        </p:nvSpPr>
        <p:spPr>
          <a:xfrm>
            <a:off x="914400" y="274638"/>
            <a:ext cx="7772400" cy="1143000"/>
          </a:xfrm>
          <a:prstGeom prst="rect">
            <a:avLst/>
          </a:prstGeom>
        </p:spPr>
        <p:txBody>
          <a:bodyPr bIns="91440" anchor="b" anchorCtr="0">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EB44E122-889C-4005-8014-5358CC0C31AF}" type="datetimeFigureOut">
              <a:rPr lang="en-US" smtClean="0"/>
              <a:pPr/>
              <a:t>10/9/2015</a:t>
            </a:fld>
            <a:endParaRPr lang="en-US"/>
          </a:p>
        </p:txBody>
      </p:sp>
      <p:sp>
        <p:nvSpPr>
          <p:cNvPr id="3" name="Footer Placeholder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en-US"/>
          </a:p>
        </p:txBody>
      </p:sp>
      <p:sp>
        <p:nvSpPr>
          <p:cNvPr id="23" name="Slide Number Placeholder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BC8C073E-E719-4622-AFCE-198DCFCDBCED}"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ransition>
    <p:fade thruBlk="1"/>
  </p:transition>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6.jpeg"/><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6.jpeg"/><Relationship Id="rId4" Type="http://schemas.openxmlformats.org/officeDocument/2006/relationships/image" Target="../media/image8.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ov"/><Relationship Id="rId1" Type="http://schemas.microsoft.com/office/2007/relationships/media" Target="../media/media1.mov"/><Relationship Id="rId5" Type="http://schemas.openxmlformats.org/officeDocument/2006/relationships/image" Target="../media/image10.png"/><Relationship Id="rId4"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hyperlink" Target="http://aolsearch.aol.com/aol/imageDetails?invocationType=imageDetails&amp;query=cosimo+de+medici&amp;img=http://vitruvio.imss.fi.it/foto/luoghi/personaggi/cosimovrs.jpg&amp;site=&amp;b=image?query=cosimo+de+medici&amp;invocationType=imageTab" TargetMode="External"/><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11.jpe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3" Type="http://schemas.openxmlformats.org/officeDocument/2006/relationships/hyperlink" Target="http://aolsearch.aol.com/aol/imageDetails?invocationType=imageDetails&amp;query=machiavelli&amp;img=http://www.d.umn.edu/~aroos/machiavelli.JPG&amp;site=&amp;b=image?invocationType=topsearchbox.image&amp;query=machiavelli" TargetMode="External"/><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13.jpe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27.xml"/><Relationship Id="rId1" Type="http://schemas.openxmlformats.org/officeDocument/2006/relationships/slideLayout" Target="../slideLayouts/slideLayout2.xml"/><Relationship Id="rId4" Type="http://schemas.openxmlformats.org/officeDocument/2006/relationships/image" Target="../media/image16.jpeg"/></Relationships>
</file>

<file path=ppt/slides/_rels/slide2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hyperlink" Target="http://www.ibiblio.org/wm/paint/auth/bruegel/dance.jpg" TargetMode="External"/><Relationship Id="rId2" Type="http://schemas.openxmlformats.org/officeDocument/2006/relationships/notesSlide" Target="../notesSlides/notesSlide31.xml"/><Relationship Id="rId1" Type="http://schemas.openxmlformats.org/officeDocument/2006/relationships/slideLayout" Target="../slideLayouts/slideLayout7.xml"/><Relationship Id="rId4" Type="http://schemas.openxmlformats.org/officeDocument/2006/relationships/image" Target="../media/image19.jpeg"/></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5.xml"/></Relationships>
</file>

<file path=ppt/slides/_rels/slide35.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hyperlink" Target="http://www.youtube.com/watch?v=GGHIS8ErZhE" TargetMode="External"/><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39.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43.xml"/><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hyperlink" Target="http://www.youtube.com/watch?v=NWEIZThPaRw" TargetMode="External"/><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48.xml"/><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50.xml"/><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5.xml"/></Relationships>
</file>

<file path=ppt/slides/_rels/slide5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52.xml"/><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The Renaissance</a:t>
            </a:r>
            <a:endParaRPr lang="en-US" dirty="0"/>
          </a:p>
        </p:txBody>
      </p:sp>
      <p:pic>
        <p:nvPicPr>
          <p:cNvPr id="4" name="Picture 7" descr="renaissance"/>
          <p:cNvPicPr>
            <a:picLocks noChangeAspect="1" noChangeArrowheads="1"/>
          </p:cNvPicPr>
          <p:nvPr/>
        </p:nvPicPr>
        <p:blipFill>
          <a:blip r:embed="rId3" cstate="print"/>
          <a:srcRect/>
          <a:stretch>
            <a:fillRect/>
          </a:stretch>
        </p:blipFill>
        <p:spPr bwMode="auto">
          <a:xfrm>
            <a:off x="4191000" y="3117515"/>
            <a:ext cx="4572000" cy="3735723"/>
          </a:xfrm>
          <a:prstGeom prst="rect">
            <a:avLst/>
          </a:prstGeom>
          <a:noFill/>
        </p:spPr>
      </p:pic>
      <p:sp>
        <p:nvSpPr>
          <p:cNvPr id="5" name="TextBox 4"/>
          <p:cNvSpPr txBox="1"/>
          <p:nvPr/>
        </p:nvSpPr>
        <p:spPr>
          <a:xfrm>
            <a:off x="609600" y="3581400"/>
            <a:ext cx="2667000" cy="369332"/>
          </a:xfrm>
          <a:prstGeom prst="rect">
            <a:avLst/>
          </a:prstGeom>
          <a:noFill/>
        </p:spPr>
        <p:txBody>
          <a:bodyPr wrap="square" rtlCol="0">
            <a:spAutoFit/>
          </a:bodyPr>
          <a:lstStyle/>
          <a:p>
            <a:r>
              <a:rPr lang="en-US" dirty="0" smtClean="0"/>
              <a:t>Ca. 1350-1550</a:t>
            </a:r>
            <a:endParaRPr lang="en-US" dirty="0"/>
          </a:p>
        </p:txBody>
      </p:sp>
    </p:spTree>
  </p:cSld>
  <p:clrMapOvr>
    <a:masterClrMapping/>
  </p:clrMapOvr>
  <p:transition>
    <p:dissolv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Opening Question…</a:t>
            </a:r>
            <a:endParaRPr lang="en-US" dirty="0"/>
          </a:p>
        </p:txBody>
      </p:sp>
      <p:sp>
        <p:nvSpPr>
          <p:cNvPr id="3" name="Content Placeholder 2"/>
          <p:cNvSpPr>
            <a:spLocks noGrp="1"/>
          </p:cNvSpPr>
          <p:nvPr>
            <p:ph sz="quarter" idx="1"/>
          </p:nvPr>
        </p:nvSpPr>
        <p:spPr/>
        <p:txBody>
          <a:bodyPr>
            <a:normAutofit/>
          </a:bodyPr>
          <a:lstStyle/>
          <a:p>
            <a:r>
              <a:rPr lang="en-US" sz="3200" dirty="0" smtClean="0"/>
              <a:t>François Rabelais (c. 1494-1553) – French Renaissance humanist and author:</a:t>
            </a:r>
          </a:p>
          <a:p>
            <a:pPr lvl="1">
              <a:buNone/>
            </a:pPr>
            <a:r>
              <a:rPr lang="en-US" sz="3000" i="1" dirty="0" smtClean="0"/>
              <a:t>“Out of the thick Gothic night, our eyes were awakened to the glorious light of the sun.”</a:t>
            </a:r>
          </a:p>
          <a:p>
            <a:pPr marL="834390" lvl="1" indent="-514350">
              <a:buFont typeface="+mj-lt"/>
              <a:buAutoNum type="arabicPeriod"/>
            </a:pPr>
            <a:r>
              <a:rPr lang="en-US" sz="3000" dirty="0" smtClean="0"/>
              <a:t>What did Rabelais mean?</a:t>
            </a:r>
          </a:p>
          <a:p>
            <a:pPr marL="834390" lvl="1" indent="-514350">
              <a:buFont typeface="+mj-lt"/>
              <a:buAutoNum type="arabicPeriod"/>
            </a:pPr>
            <a:r>
              <a:rPr lang="en-US" sz="3000" dirty="0" smtClean="0"/>
              <a:t>Why did he believe this?</a:t>
            </a:r>
          </a:p>
          <a:p>
            <a:pPr marL="834390" lvl="1" indent="-514350">
              <a:buFont typeface="+mj-lt"/>
              <a:buAutoNum type="arabicPeriod"/>
            </a:pPr>
            <a:r>
              <a:rPr lang="en-US" sz="3000" dirty="0" smtClean="0"/>
              <a:t>To what extent was he correct? </a:t>
            </a:r>
            <a:endParaRPr lang="en-US" sz="3000" dirty="0"/>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dissolve">
                                      <p:cBhvr>
                                        <p:cTn id="7" dur="500"/>
                                        <p:tgtEl>
                                          <p:spTgt spid="3">
                                            <p:txEl>
                                              <p:pRg st="0" end="0"/>
                                            </p:txEl>
                                          </p:spTgt>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dissolve">
                                      <p:cBhvr>
                                        <p:cTn id="10" dur="500"/>
                                        <p:tgtEl>
                                          <p:spTgt spid="3">
                                            <p:txEl>
                                              <p:pRg st="1" end="1"/>
                                            </p:txEl>
                                          </p:spTgt>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dissolve">
                                      <p:cBhvr>
                                        <p:cTn id="13" dur="500"/>
                                        <p:tgtEl>
                                          <p:spTgt spid="3">
                                            <p:txEl>
                                              <p:pRg st="2" end="2"/>
                                            </p:txEl>
                                          </p:spTgt>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dissolve">
                                      <p:cBhvr>
                                        <p:cTn id="16" dur="500"/>
                                        <p:tgtEl>
                                          <p:spTgt spid="3">
                                            <p:txEl>
                                              <p:pRg st="3" end="3"/>
                                            </p:txEl>
                                          </p:spTgt>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Effect transition="in" filter="dissolve">
                                      <p:cBhvr>
                                        <p:cTn id="19"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Themes of the Renaissance</a:t>
            </a:r>
            <a:endParaRPr lang="en-US" dirty="0"/>
          </a:p>
        </p:txBody>
      </p:sp>
      <p:sp>
        <p:nvSpPr>
          <p:cNvPr id="3" name="Content Placeholder 2"/>
          <p:cNvSpPr>
            <a:spLocks noGrp="1"/>
          </p:cNvSpPr>
          <p:nvPr>
            <p:ph sz="quarter" idx="1"/>
          </p:nvPr>
        </p:nvSpPr>
        <p:spPr/>
        <p:txBody>
          <a:bodyPr/>
          <a:lstStyle/>
          <a:p>
            <a:r>
              <a:rPr lang="en-US" sz="3600" dirty="0" smtClean="0"/>
              <a:t>Intellectual history?</a:t>
            </a:r>
          </a:p>
          <a:p>
            <a:r>
              <a:rPr lang="en-US" sz="3600" dirty="0" smtClean="0"/>
              <a:t>Cultural history?</a:t>
            </a:r>
          </a:p>
          <a:p>
            <a:r>
              <a:rPr lang="en-US" sz="3600" dirty="0" smtClean="0"/>
              <a:t>Political history?</a:t>
            </a:r>
          </a:p>
          <a:p>
            <a:r>
              <a:rPr lang="en-US" sz="3600" dirty="0" smtClean="0"/>
              <a:t>Diplomatic history?</a:t>
            </a:r>
          </a:p>
          <a:p>
            <a:r>
              <a:rPr lang="en-US" sz="3600" dirty="0" smtClean="0"/>
              <a:t>Social history?</a:t>
            </a:r>
          </a:p>
          <a:p>
            <a:r>
              <a:rPr lang="en-US" sz="3600" dirty="0" smtClean="0"/>
              <a:t>Economic history?</a:t>
            </a:r>
          </a:p>
          <a:p>
            <a:endParaRPr lang="en-US" dirty="0"/>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dissolv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dissolv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dissolv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dissolv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dissolv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9" presetClass="entr" presetSubtype="0"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dissolve">
                                      <p:cBhvr>
                                        <p:cTn id="3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 is the Renaissance?</a:t>
            </a:r>
            <a:endParaRPr lang="en-US" dirty="0"/>
          </a:p>
        </p:txBody>
      </p:sp>
      <p:sp>
        <p:nvSpPr>
          <p:cNvPr id="3" name="Content Placeholder 2"/>
          <p:cNvSpPr>
            <a:spLocks noGrp="1"/>
          </p:cNvSpPr>
          <p:nvPr>
            <p:ph sz="quarter" idx="1"/>
          </p:nvPr>
        </p:nvSpPr>
        <p:spPr>
          <a:xfrm>
            <a:off x="914400" y="1447800"/>
            <a:ext cx="7772400" cy="5181600"/>
          </a:xfrm>
        </p:spPr>
        <p:txBody>
          <a:bodyPr>
            <a:normAutofit fontScale="85000" lnSpcReduction="20000"/>
          </a:bodyPr>
          <a:lstStyle/>
          <a:p>
            <a:r>
              <a:rPr lang="en-US" sz="3500" dirty="0" smtClean="0"/>
              <a:t>What does Renaissance mean?</a:t>
            </a:r>
          </a:p>
          <a:p>
            <a:r>
              <a:rPr lang="en-US" sz="3500" dirty="0" smtClean="0"/>
              <a:t>French for “rebirth”.  What was reborn?  What was dead?</a:t>
            </a:r>
          </a:p>
          <a:p>
            <a:pPr lvl="1"/>
            <a:r>
              <a:rPr lang="en-US" sz="2800" dirty="0" smtClean="0"/>
              <a:t>First used in the mid-16</a:t>
            </a:r>
            <a:r>
              <a:rPr lang="en-US" sz="2800" baseline="30000" dirty="0" smtClean="0"/>
              <a:t>th</a:t>
            </a:r>
            <a:r>
              <a:rPr lang="en-US" sz="2800" dirty="0" smtClean="0"/>
              <a:t> century in reference to </a:t>
            </a:r>
            <a:r>
              <a:rPr lang="en-US" sz="2800" i="1" dirty="0" smtClean="0"/>
              <a:t>medieval</a:t>
            </a:r>
            <a:r>
              <a:rPr lang="en-US" sz="2800" dirty="0" smtClean="0"/>
              <a:t> painters</a:t>
            </a:r>
          </a:p>
          <a:p>
            <a:pPr lvl="1"/>
            <a:r>
              <a:rPr lang="en-US" sz="2800" dirty="0" smtClean="0"/>
              <a:t>If rebirth, why associated with classical Greece &amp; Rome?</a:t>
            </a:r>
          </a:p>
          <a:p>
            <a:pPr lvl="1"/>
            <a:r>
              <a:rPr lang="en-US" sz="2800" dirty="0" smtClean="0"/>
              <a:t>Was there truly a clear, obvious break from the medieval?</a:t>
            </a:r>
          </a:p>
          <a:p>
            <a:pPr lvl="1"/>
            <a:r>
              <a:rPr lang="en-US" sz="2800" dirty="0" smtClean="0"/>
              <a:t>To what does the term apply?  When &amp; how?</a:t>
            </a:r>
          </a:p>
          <a:p>
            <a:pPr lvl="2"/>
            <a:r>
              <a:rPr lang="en-US" sz="2400" dirty="0" smtClean="0"/>
              <a:t>Styles in painting &amp; sculpture?</a:t>
            </a:r>
          </a:p>
          <a:p>
            <a:pPr lvl="2"/>
            <a:r>
              <a:rPr lang="en-US" sz="2400" dirty="0" smtClean="0"/>
              <a:t>New literary forms?</a:t>
            </a:r>
          </a:p>
          <a:p>
            <a:pPr lvl="2"/>
            <a:r>
              <a:rPr lang="en-US" sz="2400" dirty="0" smtClean="0"/>
              <a:t>An original lifestyle?</a:t>
            </a:r>
          </a:p>
          <a:p>
            <a:r>
              <a:rPr lang="en-US" sz="3000" dirty="0" smtClean="0"/>
              <a:t>Jacob </a:t>
            </a:r>
            <a:r>
              <a:rPr lang="en-US" sz="3000" dirty="0" err="1" smtClean="0"/>
              <a:t>Burckhart</a:t>
            </a:r>
            <a:endParaRPr lang="en-US" sz="3000" dirty="0" smtClean="0"/>
          </a:p>
          <a:p>
            <a:pPr lvl="1"/>
            <a:r>
              <a:rPr lang="en-US" sz="2800" i="1" dirty="0" smtClean="0"/>
              <a:t>Civilization of the Renaissance in Italy (1860)</a:t>
            </a:r>
            <a:endParaRPr lang="en-US" sz="2800" dirty="0" smtClean="0"/>
          </a:p>
          <a:p>
            <a:r>
              <a:rPr lang="en-US" sz="3000" dirty="0" smtClean="0"/>
              <a:t>Counter-arguments?</a:t>
            </a:r>
          </a:p>
          <a:p>
            <a:endParaRPr lang="en-US" sz="3000" dirty="0" smtClean="0"/>
          </a:p>
          <a:p>
            <a:pPr lvl="2"/>
            <a:endParaRPr lang="en-US" dirty="0" smtClean="0"/>
          </a:p>
          <a:p>
            <a:pPr lvl="2"/>
            <a:endParaRPr lang="en-US" dirty="0" smtClean="0"/>
          </a:p>
          <a:p>
            <a:endParaRPr lang="en-US" dirty="0"/>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dissolv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dissolve">
                                      <p:cBhvr>
                                        <p:cTn id="12" dur="500"/>
                                        <p:tgtEl>
                                          <p:spTgt spid="3">
                                            <p:txEl>
                                              <p:pRg st="1" end="1"/>
                                            </p:txEl>
                                          </p:spTgt>
                                        </p:tgtEl>
                                      </p:cBhvr>
                                    </p:animEffect>
                                  </p:childTnLst>
                                </p:cTn>
                              </p:par>
                              <p:par>
                                <p:cTn id="13" presetID="9" presetClass="entr" presetSubtype="0"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dissolve">
                                      <p:cBhvr>
                                        <p:cTn id="15" dur="500"/>
                                        <p:tgtEl>
                                          <p:spTgt spid="3">
                                            <p:txEl>
                                              <p:pRg st="2" end="2"/>
                                            </p:txEl>
                                          </p:spTgt>
                                        </p:tgtEl>
                                      </p:cBhvr>
                                    </p:animEffect>
                                  </p:childTnLst>
                                </p:cTn>
                              </p:par>
                              <p:par>
                                <p:cTn id="16" presetID="9" presetClass="entr" presetSubtype="0" fill="hold" nodeType="withEffect">
                                  <p:stCondLst>
                                    <p:cond delay="0"/>
                                  </p:stCondLst>
                                  <p:childTnLst>
                                    <p:set>
                                      <p:cBhvr>
                                        <p:cTn id="17" dur="1" fill="hold">
                                          <p:stCondLst>
                                            <p:cond delay="0"/>
                                          </p:stCondLst>
                                        </p:cTn>
                                        <p:tgtEl>
                                          <p:spTgt spid="3">
                                            <p:txEl>
                                              <p:pRg st="3" end="3"/>
                                            </p:txEl>
                                          </p:spTgt>
                                        </p:tgtEl>
                                        <p:attrNameLst>
                                          <p:attrName>style.visibility</p:attrName>
                                        </p:attrNameLst>
                                      </p:cBhvr>
                                      <p:to>
                                        <p:strVal val="visible"/>
                                      </p:to>
                                    </p:set>
                                    <p:animEffect transition="in" filter="dissolve">
                                      <p:cBhvr>
                                        <p:cTn id="18" dur="500"/>
                                        <p:tgtEl>
                                          <p:spTgt spid="3">
                                            <p:txEl>
                                              <p:pRg st="3" end="3"/>
                                            </p:txEl>
                                          </p:spTgt>
                                        </p:tgtEl>
                                      </p:cBhvr>
                                    </p:animEffect>
                                  </p:childTnLst>
                                </p:cTn>
                              </p:par>
                              <p:par>
                                <p:cTn id="19" presetID="9" presetClass="entr" presetSubtype="0" fill="hold" nodeType="with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dissolve">
                                      <p:cBhvr>
                                        <p:cTn id="21" dur="500"/>
                                        <p:tgtEl>
                                          <p:spTgt spid="3">
                                            <p:txEl>
                                              <p:pRg st="4" end="4"/>
                                            </p:txEl>
                                          </p:spTgt>
                                        </p:tgtEl>
                                      </p:cBhvr>
                                    </p:animEffect>
                                  </p:childTnLst>
                                </p:cTn>
                              </p:par>
                              <p:par>
                                <p:cTn id="22" presetID="9" presetClass="entr" presetSubtype="0" fill="hold" nodeType="withEffect">
                                  <p:stCondLst>
                                    <p:cond delay="0"/>
                                  </p:stCondLst>
                                  <p:childTnLst>
                                    <p:set>
                                      <p:cBhvr>
                                        <p:cTn id="23" dur="1" fill="hold">
                                          <p:stCondLst>
                                            <p:cond delay="0"/>
                                          </p:stCondLst>
                                        </p:cTn>
                                        <p:tgtEl>
                                          <p:spTgt spid="3">
                                            <p:txEl>
                                              <p:pRg st="5" end="5"/>
                                            </p:txEl>
                                          </p:spTgt>
                                        </p:tgtEl>
                                        <p:attrNameLst>
                                          <p:attrName>style.visibility</p:attrName>
                                        </p:attrNameLst>
                                      </p:cBhvr>
                                      <p:to>
                                        <p:strVal val="visible"/>
                                      </p:to>
                                    </p:set>
                                    <p:animEffect transition="in" filter="dissolve">
                                      <p:cBhvr>
                                        <p:cTn id="24" dur="500"/>
                                        <p:tgtEl>
                                          <p:spTgt spid="3">
                                            <p:txEl>
                                              <p:pRg st="5" end="5"/>
                                            </p:txEl>
                                          </p:spTgt>
                                        </p:tgtEl>
                                      </p:cBhvr>
                                    </p:animEffect>
                                  </p:childTnLst>
                                </p:cTn>
                              </p:par>
                              <p:par>
                                <p:cTn id="25" presetID="9" presetClass="entr" presetSubtype="0" fill="hold" nodeType="with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Effect transition="in" filter="dissolve">
                                      <p:cBhvr>
                                        <p:cTn id="27" dur="500"/>
                                        <p:tgtEl>
                                          <p:spTgt spid="3">
                                            <p:txEl>
                                              <p:pRg st="6" end="6"/>
                                            </p:txEl>
                                          </p:spTgt>
                                        </p:tgtEl>
                                      </p:cBhvr>
                                    </p:animEffect>
                                  </p:childTnLst>
                                </p:cTn>
                              </p:par>
                              <p:par>
                                <p:cTn id="28" presetID="9" presetClass="entr" presetSubtype="0" fill="hold" nodeType="withEffect">
                                  <p:stCondLst>
                                    <p:cond delay="0"/>
                                  </p:stCondLst>
                                  <p:childTnLst>
                                    <p:set>
                                      <p:cBhvr>
                                        <p:cTn id="29" dur="1" fill="hold">
                                          <p:stCondLst>
                                            <p:cond delay="0"/>
                                          </p:stCondLst>
                                        </p:cTn>
                                        <p:tgtEl>
                                          <p:spTgt spid="3">
                                            <p:txEl>
                                              <p:pRg st="7" end="7"/>
                                            </p:txEl>
                                          </p:spTgt>
                                        </p:tgtEl>
                                        <p:attrNameLst>
                                          <p:attrName>style.visibility</p:attrName>
                                        </p:attrNameLst>
                                      </p:cBhvr>
                                      <p:to>
                                        <p:strVal val="visible"/>
                                      </p:to>
                                    </p:set>
                                    <p:animEffect transition="in" filter="dissolve">
                                      <p:cBhvr>
                                        <p:cTn id="30" dur="500"/>
                                        <p:tgtEl>
                                          <p:spTgt spid="3">
                                            <p:txEl>
                                              <p:pRg st="7" end="7"/>
                                            </p:txEl>
                                          </p:spTgt>
                                        </p:tgtEl>
                                      </p:cBhvr>
                                    </p:animEffect>
                                  </p:childTnLst>
                                </p:cTn>
                              </p:par>
                              <p:par>
                                <p:cTn id="31" presetID="9" presetClass="entr" presetSubtype="0" fill="hold" nodeType="withEffect">
                                  <p:stCondLst>
                                    <p:cond delay="0"/>
                                  </p:stCondLst>
                                  <p:childTnLst>
                                    <p:set>
                                      <p:cBhvr>
                                        <p:cTn id="32" dur="1" fill="hold">
                                          <p:stCondLst>
                                            <p:cond delay="0"/>
                                          </p:stCondLst>
                                        </p:cTn>
                                        <p:tgtEl>
                                          <p:spTgt spid="3">
                                            <p:txEl>
                                              <p:pRg st="8" end="8"/>
                                            </p:txEl>
                                          </p:spTgt>
                                        </p:tgtEl>
                                        <p:attrNameLst>
                                          <p:attrName>style.visibility</p:attrName>
                                        </p:attrNameLst>
                                      </p:cBhvr>
                                      <p:to>
                                        <p:strVal val="visible"/>
                                      </p:to>
                                    </p:set>
                                    <p:animEffect transition="in" filter="dissolve">
                                      <p:cBhvr>
                                        <p:cTn id="33" dur="500"/>
                                        <p:tgtEl>
                                          <p:spTgt spid="3">
                                            <p:txEl>
                                              <p:pRg st="8" end="8"/>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9" presetClass="entr" presetSubtype="0" fill="hold" nodeType="clickEffect">
                                  <p:stCondLst>
                                    <p:cond delay="0"/>
                                  </p:stCondLst>
                                  <p:childTnLst>
                                    <p:set>
                                      <p:cBhvr>
                                        <p:cTn id="37" dur="1" fill="hold">
                                          <p:stCondLst>
                                            <p:cond delay="0"/>
                                          </p:stCondLst>
                                        </p:cTn>
                                        <p:tgtEl>
                                          <p:spTgt spid="3">
                                            <p:txEl>
                                              <p:pRg st="9" end="9"/>
                                            </p:txEl>
                                          </p:spTgt>
                                        </p:tgtEl>
                                        <p:attrNameLst>
                                          <p:attrName>style.visibility</p:attrName>
                                        </p:attrNameLst>
                                      </p:cBhvr>
                                      <p:to>
                                        <p:strVal val="visible"/>
                                      </p:to>
                                    </p:set>
                                    <p:animEffect transition="in" filter="dissolve">
                                      <p:cBhvr>
                                        <p:cTn id="38" dur="500"/>
                                        <p:tgtEl>
                                          <p:spTgt spid="3">
                                            <p:txEl>
                                              <p:pRg st="9" end="9"/>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9" presetClass="entr" presetSubtype="0" fill="hold" nodeType="clickEffect">
                                  <p:stCondLst>
                                    <p:cond delay="0"/>
                                  </p:stCondLst>
                                  <p:childTnLst>
                                    <p:set>
                                      <p:cBhvr>
                                        <p:cTn id="42" dur="1" fill="hold">
                                          <p:stCondLst>
                                            <p:cond delay="0"/>
                                          </p:stCondLst>
                                        </p:cTn>
                                        <p:tgtEl>
                                          <p:spTgt spid="3">
                                            <p:txEl>
                                              <p:pRg st="11" end="11"/>
                                            </p:txEl>
                                          </p:spTgt>
                                        </p:tgtEl>
                                        <p:attrNameLst>
                                          <p:attrName>style.visibility</p:attrName>
                                        </p:attrNameLst>
                                      </p:cBhvr>
                                      <p:to>
                                        <p:strVal val="visible"/>
                                      </p:to>
                                    </p:set>
                                    <p:animEffect transition="in" filter="dissolve">
                                      <p:cBhvr>
                                        <p:cTn id="43" dur="500"/>
                                        <p:tgtEl>
                                          <p:spTgt spid="3">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dirty="0" smtClean="0"/>
              <a:t>Traditional Themes of the Renaissance</a:t>
            </a:r>
            <a:endParaRPr lang="en-US" dirty="0"/>
          </a:p>
        </p:txBody>
      </p:sp>
      <p:sp>
        <p:nvSpPr>
          <p:cNvPr id="3" name="Content Placeholder 2"/>
          <p:cNvSpPr>
            <a:spLocks noGrp="1"/>
          </p:cNvSpPr>
          <p:nvPr>
            <p:ph sz="quarter" idx="1"/>
          </p:nvPr>
        </p:nvSpPr>
        <p:spPr/>
        <p:txBody>
          <a:bodyPr>
            <a:normAutofit/>
          </a:bodyPr>
          <a:lstStyle/>
          <a:p>
            <a:r>
              <a:rPr lang="en-US" sz="4400" dirty="0" smtClean="0"/>
              <a:t>Humanism</a:t>
            </a:r>
          </a:p>
          <a:p>
            <a:r>
              <a:rPr lang="en-US" sz="4400" dirty="0" smtClean="0"/>
              <a:t>Secularism</a:t>
            </a:r>
          </a:p>
          <a:p>
            <a:r>
              <a:rPr lang="en-US" sz="4400" dirty="0" smtClean="0"/>
              <a:t>Individualism</a:t>
            </a:r>
          </a:p>
          <a:p>
            <a:r>
              <a:rPr lang="en-US" sz="4400" dirty="0" smtClean="0"/>
              <a:t>Rationalism</a:t>
            </a:r>
          </a:p>
          <a:p>
            <a:r>
              <a:rPr lang="en-US" sz="4400" dirty="0" err="1" smtClean="0"/>
              <a:t>Virtu</a:t>
            </a:r>
            <a:r>
              <a:rPr lang="en-US" sz="4400" dirty="0" smtClean="0"/>
              <a:t> (Civic Responsibility)</a:t>
            </a:r>
            <a:endParaRPr lang="en-US" sz="4400" dirty="0"/>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dissolv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dissolv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dissolv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dissolv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dissolve">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sz="quarter" idx="1"/>
          </p:nvPr>
        </p:nvSpPr>
        <p:spPr/>
        <p:txBody>
          <a:bodyPr/>
          <a:lstStyle/>
          <a:p>
            <a:endParaRPr lang="en-US"/>
          </a:p>
        </p:txBody>
      </p:sp>
      <p:pic>
        <p:nvPicPr>
          <p:cNvPr id="4" name="Picture 7" descr="MTCE02"/>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Tree>
  </p:cSld>
  <p:clrMapOvr>
    <a:masterClrMapping/>
  </p:clrMapOvr>
  <p:transition>
    <p:fade thruBlk="1"/>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 is true?	</a:t>
            </a:r>
            <a:endParaRPr lang="en-US" dirty="0"/>
          </a:p>
        </p:txBody>
      </p:sp>
      <p:sp>
        <p:nvSpPr>
          <p:cNvPr id="3" name="Content Placeholder 2"/>
          <p:cNvSpPr>
            <a:spLocks noGrp="1"/>
          </p:cNvSpPr>
          <p:nvPr>
            <p:ph sz="quarter" idx="1"/>
          </p:nvPr>
        </p:nvSpPr>
        <p:spPr/>
        <p:txBody>
          <a:bodyPr>
            <a:normAutofit/>
          </a:bodyPr>
          <a:lstStyle/>
          <a:p>
            <a:r>
              <a:rPr lang="en-US" sz="3200" dirty="0" smtClean="0"/>
              <a:t>Time of transition:</a:t>
            </a:r>
          </a:p>
          <a:p>
            <a:pPr marL="834390" lvl="1" indent="-514350">
              <a:buFont typeface="+mj-lt"/>
              <a:buAutoNum type="arabicPeriod"/>
            </a:pPr>
            <a:r>
              <a:rPr lang="en-US" sz="3000" dirty="0" smtClean="0"/>
              <a:t>Increased national consciousness</a:t>
            </a:r>
          </a:p>
          <a:p>
            <a:pPr marL="834390" lvl="1" indent="-514350">
              <a:buFont typeface="+mj-lt"/>
              <a:buAutoNum type="arabicPeriod"/>
            </a:pPr>
            <a:r>
              <a:rPr lang="en-US" sz="3000" dirty="0" smtClean="0"/>
              <a:t>Increased political centralization</a:t>
            </a:r>
          </a:p>
          <a:p>
            <a:pPr marL="834390" lvl="1" indent="-514350">
              <a:buFont typeface="+mj-lt"/>
              <a:buAutoNum type="arabicPeriod"/>
            </a:pPr>
            <a:r>
              <a:rPr lang="en-US" sz="3000" dirty="0" smtClean="0"/>
              <a:t>Urbanizing economy: Capitalism and commerce</a:t>
            </a:r>
          </a:p>
          <a:p>
            <a:pPr marL="834390" lvl="1" indent="-514350">
              <a:buFont typeface="+mj-lt"/>
              <a:buAutoNum type="arabicPeriod"/>
            </a:pPr>
            <a:r>
              <a:rPr lang="en-US" sz="3000" dirty="0" smtClean="0"/>
              <a:t>Increased lay &amp; secular control of thought, culture, and even religion</a:t>
            </a:r>
          </a:p>
          <a:p>
            <a:pPr marL="560070" indent="-514350"/>
            <a:r>
              <a:rPr lang="en-US" sz="3200" dirty="0" smtClean="0"/>
              <a:t>Essential step toward Reformations</a:t>
            </a:r>
          </a:p>
          <a:p>
            <a:pPr marL="834390" lvl="1" indent="-514350">
              <a:buFont typeface="+mj-lt"/>
              <a:buAutoNum type="arabicPeriod"/>
            </a:pPr>
            <a:endParaRPr lang="en-US" sz="3000" dirty="0"/>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dissolv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dissolv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dissolv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dissolv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dissolv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9" presetClass="entr" presetSubtype="0" fill="hold"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dissolve">
                                      <p:cBhvr>
                                        <p:cTn id="3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Rough chronology of the Renaissance</a:t>
            </a:r>
            <a:endParaRPr lang="en-US" dirty="0"/>
          </a:p>
        </p:txBody>
      </p:sp>
      <p:sp>
        <p:nvSpPr>
          <p:cNvPr id="3" name="Content Placeholder 2"/>
          <p:cNvSpPr>
            <a:spLocks noGrp="1"/>
          </p:cNvSpPr>
          <p:nvPr>
            <p:ph sz="quarter" idx="1"/>
          </p:nvPr>
        </p:nvSpPr>
        <p:spPr/>
        <p:txBody>
          <a:bodyPr>
            <a:normAutofit/>
          </a:bodyPr>
          <a:lstStyle/>
          <a:p>
            <a:r>
              <a:rPr lang="en-US" sz="3200" dirty="0" smtClean="0"/>
              <a:t>Up to 1370, individual geniuses emerge, especially in Italy, but no clear movement</a:t>
            </a:r>
          </a:p>
          <a:p>
            <a:r>
              <a:rPr lang="en-US" sz="3200" dirty="0" smtClean="0"/>
              <a:t>To 1470s, the Florentine period: Great things happen in Florence</a:t>
            </a:r>
          </a:p>
          <a:p>
            <a:r>
              <a:rPr lang="en-US" sz="3200" dirty="0" smtClean="0"/>
              <a:t>By 1450s: Renaissance “received” in Rome, Milan, and Venice</a:t>
            </a:r>
          </a:p>
          <a:p>
            <a:r>
              <a:rPr lang="en-US" sz="3200" dirty="0" smtClean="0"/>
              <a:t>After 1500, Renaissance crosses Alps</a:t>
            </a:r>
            <a:endParaRPr lang="en-US" sz="3200" dirty="0"/>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dissolv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dissolv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dissolv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dissolve">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body" idx="1"/>
          </p:nvPr>
        </p:nvSpPr>
        <p:spPr/>
        <p:txBody>
          <a:bodyPr/>
          <a:lstStyle/>
          <a:p>
            <a:endParaRPr lang="en-US"/>
          </a:p>
        </p:txBody>
      </p:sp>
      <p:grpSp>
        <p:nvGrpSpPr>
          <p:cNvPr id="2" name="Group 3"/>
          <p:cNvGrpSpPr>
            <a:grpSpLocks/>
          </p:cNvGrpSpPr>
          <p:nvPr/>
        </p:nvGrpSpPr>
        <p:grpSpPr bwMode="auto">
          <a:xfrm>
            <a:off x="50800" y="0"/>
            <a:ext cx="9093200" cy="6858000"/>
            <a:chOff x="300" y="408"/>
            <a:chExt cx="5193" cy="3504"/>
          </a:xfrm>
        </p:grpSpPr>
        <p:pic>
          <p:nvPicPr>
            <p:cNvPr id="32772" name="Picture 4" descr="p377-map"/>
            <p:cNvPicPr>
              <a:picLocks noChangeAspect="1" noChangeArrowheads="1"/>
            </p:cNvPicPr>
            <p:nvPr/>
          </p:nvPicPr>
          <p:blipFill>
            <a:blip r:embed="rId3" cstate="print"/>
            <a:srcRect/>
            <a:stretch>
              <a:fillRect/>
            </a:stretch>
          </p:blipFill>
          <p:spPr bwMode="auto">
            <a:xfrm>
              <a:off x="300" y="408"/>
              <a:ext cx="5160" cy="3504"/>
            </a:xfrm>
            <a:prstGeom prst="rect">
              <a:avLst/>
            </a:prstGeom>
            <a:noFill/>
          </p:spPr>
        </p:pic>
        <p:pic>
          <p:nvPicPr>
            <p:cNvPr id="32773" name="Picture 5" descr="p377-locator"/>
            <p:cNvPicPr>
              <a:picLocks noChangeAspect="1" noChangeArrowheads="1"/>
            </p:cNvPicPr>
            <p:nvPr/>
          </p:nvPicPr>
          <p:blipFill>
            <a:blip r:embed="rId4" cstate="print"/>
            <a:srcRect/>
            <a:stretch>
              <a:fillRect/>
            </a:stretch>
          </p:blipFill>
          <p:spPr bwMode="auto">
            <a:xfrm>
              <a:off x="4410" y="419"/>
              <a:ext cx="1083" cy="663"/>
            </a:xfrm>
            <a:prstGeom prst="rect">
              <a:avLst/>
            </a:prstGeom>
            <a:noFill/>
          </p:spPr>
        </p:pic>
        <p:pic>
          <p:nvPicPr>
            <p:cNvPr id="32774" name="Picture 6" descr="p377-key"/>
            <p:cNvPicPr>
              <a:picLocks noChangeAspect="1" noChangeArrowheads="1"/>
            </p:cNvPicPr>
            <p:nvPr/>
          </p:nvPicPr>
          <p:blipFill>
            <a:blip r:embed="rId5" cstate="print"/>
            <a:srcRect/>
            <a:stretch>
              <a:fillRect/>
            </a:stretch>
          </p:blipFill>
          <p:spPr bwMode="auto">
            <a:xfrm>
              <a:off x="4021" y="1746"/>
              <a:ext cx="1180" cy="1801"/>
            </a:xfrm>
            <a:prstGeom prst="rect">
              <a:avLst/>
            </a:prstGeom>
            <a:noFill/>
          </p:spPr>
        </p:pic>
      </p:grpSp>
    </p:spTree>
  </p:cSld>
  <p:clrMapOvr>
    <a:masterClrMapping/>
  </p:clrMapOvr>
  <p:transition>
    <p:fade thruBlk="1"/>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Rot="1" noChangeArrowheads="1"/>
          </p:cNvSpPr>
          <p:nvPr>
            <p:ph type="title"/>
          </p:nvPr>
        </p:nvSpPr>
        <p:spPr/>
        <p:txBody>
          <a:bodyPr/>
          <a:lstStyle/>
          <a:p>
            <a:r>
              <a:rPr lang="en-US"/>
              <a:t>Italian Renaissance</a:t>
            </a:r>
          </a:p>
        </p:txBody>
      </p:sp>
      <p:sp>
        <p:nvSpPr>
          <p:cNvPr id="17411" name="Rectangle 3"/>
          <p:cNvSpPr>
            <a:spLocks noGrp="1" noChangeArrowheads="1"/>
          </p:cNvSpPr>
          <p:nvPr>
            <p:ph type="body" idx="1"/>
          </p:nvPr>
        </p:nvSpPr>
        <p:spPr/>
        <p:txBody>
          <a:bodyPr>
            <a:normAutofit fontScale="92500" lnSpcReduction="10000"/>
          </a:bodyPr>
          <a:lstStyle/>
          <a:p>
            <a:r>
              <a:rPr lang="en-US" sz="3600" dirty="0"/>
              <a:t>Why Italy?</a:t>
            </a:r>
          </a:p>
          <a:p>
            <a:pPr lvl="1"/>
            <a:r>
              <a:rPr lang="en-US" sz="3600" dirty="0" smtClean="0"/>
              <a:t>Higher level of literacy and lay education</a:t>
            </a:r>
          </a:p>
          <a:p>
            <a:pPr lvl="1"/>
            <a:r>
              <a:rPr lang="en-US" sz="3600" dirty="0" smtClean="0"/>
              <a:t>Crossroads </a:t>
            </a:r>
            <a:r>
              <a:rPr lang="en-US" sz="3600" dirty="0"/>
              <a:t>of trade &amp; cultural exchange</a:t>
            </a:r>
          </a:p>
          <a:p>
            <a:pPr lvl="1"/>
            <a:r>
              <a:rPr lang="en-US" sz="3600" dirty="0" smtClean="0"/>
              <a:t>Greater wealth = patronage</a:t>
            </a:r>
            <a:endParaRPr lang="en-US" sz="3600" dirty="0"/>
          </a:p>
          <a:p>
            <a:pPr lvl="1"/>
            <a:r>
              <a:rPr lang="en-US" sz="3600" dirty="0"/>
              <a:t>Historic roots in </a:t>
            </a:r>
            <a:r>
              <a:rPr lang="en-US" sz="3600" dirty="0" smtClean="0"/>
              <a:t>antiquity</a:t>
            </a:r>
          </a:p>
          <a:p>
            <a:pPr lvl="1"/>
            <a:r>
              <a:rPr lang="en-US" sz="3600" dirty="0" smtClean="0"/>
              <a:t>Less bound to feudal/chivalric values</a:t>
            </a:r>
          </a:p>
          <a:p>
            <a:pPr lvl="1"/>
            <a:r>
              <a:rPr lang="en-US" sz="3600" dirty="0" smtClean="0"/>
              <a:t>City-states = Urban culture</a:t>
            </a:r>
            <a:endParaRPr lang="en-US" sz="3600" dirty="0"/>
          </a:p>
          <a:p>
            <a:r>
              <a:rPr lang="en-US" sz="3600" dirty="0"/>
              <a:t>On which classes did the Renaissance have the greatest effect?</a:t>
            </a:r>
          </a:p>
          <a:p>
            <a:pPr lvl="1"/>
            <a:endParaRPr lang="en-US" sz="3600" dirty="0"/>
          </a:p>
          <a:p>
            <a:endParaRPr lang="en-US" dirty="0"/>
          </a:p>
          <a:p>
            <a:pPr lvl="1"/>
            <a:endParaRPr lang="en-US" dirty="0"/>
          </a:p>
        </p:txBody>
      </p:sp>
      <p:grpSp>
        <p:nvGrpSpPr>
          <p:cNvPr id="2" name="Group 4"/>
          <p:cNvGrpSpPr>
            <a:grpSpLocks/>
          </p:cNvGrpSpPr>
          <p:nvPr/>
        </p:nvGrpSpPr>
        <p:grpSpPr bwMode="auto">
          <a:xfrm>
            <a:off x="7035800" y="0"/>
            <a:ext cx="2108200" cy="1981200"/>
            <a:chOff x="300" y="408"/>
            <a:chExt cx="5193" cy="3504"/>
          </a:xfrm>
        </p:grpSpPr>
        <p:pic>
          <p:nvPicPr>
            <p:cNvPr id="17413" name="Picture 5" descr="p377-map"/>
            <p:cNvPicPr>
              <a:picLocks noChangeAspect="1" noChangeArrowheads="1"/>
            </p:cNvPicPr>
            <p:nvPr/>
          </p:nvPicPr>
          <p:blipFill>
            <a:blip r:embed="rId3" cstate="print"/>
            <a:srcRect/>
            <a:stretch>
              <a:fillRect/>
            </a:stretch>
          </p:blipFill>
          <p:spPr bwMode="auto">
            <a:xfrm>
              <a:off x="300" y="408"/>
              <a:ext cx="5160" cy="3504"/>
            </a:xfrm>
            <a:prstGeom prst="rect">
              <a:avLst/>
            </a:prstGeom>
            <a:noFill/>
          </p:spPr>
        </p:pic>
        <p:pic>
          <p:nvPicPr>
            <p:cNvPr id="17414" name="Picture 6" descr="p377-locator"/>
            <p:cNvPicPr>
              <a:picLocks noChangeAspect="1" noChangeArrowheads="1"/>
            </p:cNvPicPr>
            <p:nvPr/>
          </p:nvPicPr>
          <p:blipFill>
            <a:blip r:embed="rId4" cstate="print"/>
            <a:srcRect/>
            <a:stretch>
              <a:fillRect/>
            </a:stretch>
          </p:blipFill>
          <p:spPr bwMode="auto">
            <a:xfrm>
              <a:off x="4410" y="419"/>
              <a:ext cx="1083" cy="663"/>
            </a:xfrm>
            <a:prstGeom prst="rect">
              <a:avLst/>
            </a:prstGeom>
            <a:noFill/>
          </p:spPr>
        </p:pic>
        <p:pic>
          <p:nvPicPr>
            <p:cNvPr id="17415" name="Picture 7" descr="p377-key"/>
            <p:cNvPicPr>
              <a:picLocks noChangeAspect="1" noChangeArrowheads="1"/>
            </p:cNvPicPr>
            <p:nvPr/>
          </p:nvPicPr>
          <p:blipFill>
            <a:blip r:embed="rId5" cstate="print"/>
            <a:srcRect/>
            <a:stretch>
              <a:fillRect/>
            </a:stretch>
          </p:blipFill>
          <p:spPr bwMode="auto">
            <a:xfrm>
              <a:off x="4021" y="1746"/>
              <a:ext cx="1180" cy="1801"/>
            </a:xfrm>
            <a:prstGeom prst="rect">
              <a:avLst/>
            </a:prstGeom>
            <a:noFill/>
          </p:spPr>
        </p:pic>
      </p:gr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7411">
                                            <p:txEl>
                                              <p:pRg st="0" end="0"/>
                                            </p:txEl>
                                          </p:spTgt>
                                        </p:tgtEl>
                                        <p:attrNameLst>
                                          <p:attrName>style.visibility</p:attrName>
                                        </p:attrNameLst>
                                      </p:cBhvr>
                                      <p:to>
                                        <p:strVal val="visible"/>
                                      </p:to>
                                    </p:set>
                                    <p:animEffect transition="in" filter="dissolve">
                                      <p:cBhvr>
                                        <p:cTn id="7" dur="500"/>
                                        <p:tgtEl>
                                          <p:spTgt spid="17411">
                                            <p:txEl>
                                              <p:pRg st="0" end="0"/>
                                            </p:txEl>
                                          </p:spTgt>
                                        </p:tgtEl>
                                      </p:cBhvr>
                                    </p:animEffect>
                                  </p:childTnLst>
                                </p:cTn>
                              </p:par>
                              <p:par>
                                <p:cTn id="8" presetID="9" presetClass="entr" presetSubtype="0" fill="hold" grpId="0" nodeType="withEffect">
                                  <p:stCondLst>
                                    <p:cond delay="0"/>
                                  </p:stCondLst>
                                  <p:childTnLst>
                                    <p:set>
                                      <p:cBhvr>
                                        <p:cTn id="9" dur="1" fill="hold">
                                          <p:stCondLst>
                                            <p:cond delay="0"/>
                                          </p:stCondLst>
                                        </p:cTn>
                                        <p:tgtEl>
                                          <p:spTgt spid="17411">
                                            <p:txEl>
                                              <p:pRg st="1" end="1"/>
                                            </p:txEl>
                                          </p:spTgt>
                                        </p:tgtEl>
                                        <p:attrNameLst>
                                          <p:attrName>style.visibility</p:attrName>
                                        </p:attrNameLst>
                                      </p:cBhvr>
                                      <p:to>
                                        <p:strVal val="visible"/>
                                      </p:to>
                                    </p:set>
                                    <p:animEffect transition="in" filter="dissolve">
                                      <p:cBhvr>
                                        <p:cTn id="10" dur="500"/>
                                        <p:tgtEl>
                                          <p:spTgt spid="17411">
                                            <p:txEl>
                                              <p:pRg st="1" end="1"/>
                                            </p:txEl>
                                          </p:spTgt>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17411">
                                            <p:txEl>
                                              <p:pRg st="2" end="2"/>
                                            </p:txEl>
                                          </p:spTgt>
                                        </p:tgtEl>
                                        <p:attrNameLst>
                                          <p:attrName>style.visibility</p:attrName>
                                        </p:attrNameLst>
                                      </p:cBhvr>
                                      <p:to>
                                        <p:strVal val="visible"/>
                                      </p:to>
                                    </p:set>
                                    <p:animEffect transition="in" filter="dissolve">
                                      <p:cBhvr>
                                        <p:cTn id="13" dur="500"/>
                                        <p:tgtEl>
                                          <p:spTgt spid="17411">
                                            <p:txEl>
                                              <p:pRg st="2" end="2"/>
                                            </p:txEl>
                                          </p:spTgt>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17411">
                                            <p:txEl>
                                              <p:pRg st="3" end="3"/>
                                            </p:txEl>
                                          </p:spTgt>
                                        </p:tgtEl>
                                        <p:attrNameLst>
                                          <p:attrName>style.visibility</p:attrName>
                                        </p:attrNameLst>
                                      </p:cBhvr>
                                      <p:to>
                                        <p:strVal val="visible"/>
                                      </p:to>
                                    </p:set>
                                    <p:animEffect transition="in" filter="dissolve">
                                      <p:cBhvr>
                                        <p:cTn id="16" dur="500"/>
                                        <p:tgtEl>
                                          <p:spTgt spid="17411">
                                            <p:txEl>
                                              <p:pRg st="3" end="3"/>
                                            </p:txEl>
                                          </p:spTgt>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17411">
                                            <p:txEl>
                                              <p:pRg st="4" end="4"/>
                                            </p:txEl>
                                          </p:spTgt>
                                        </p:tgtEl>
                                        <p:attrNameLst>
                                          <p:attrName>style.visibility</p:attrName>
                                        </p:attrNameLst>
                                      </p:cBhvr>
                                      <p:to>
                                        <p:strVal val="visible"/>
                                      </p:to>
                                    </p:set>
                                    <p:animEffect transition="in" filter="dissolve">
                                      <p:cBhvr>
                                        <p:cTn id="19" dur="500"/>
                                        <p:tgtEl>
                                          <p:spTgt spid="17411">
                                            <p:txEl>
                                              <p:pRg st="4" end="4"/>
                                            </p:txEl>
                                          </p:spTgt>
                                        </p:tgtEl>
                                      </p:cBhvr>
                                    </p:animEffect>
                                  </p:childTnLst>
                                </p:cTn>
                              </p:par>
                              <p:par>
                                <p:cTn id="20" presetID="9" presetClass="entr" presetSubtype="0" fill="hold" grpId="0" nodeType="withEffect">
                                  <p:stCondLst>
                                    <p:cond delay="0"/>
                                  </p:stCondLst>
                                  <p:childTnLst>
                                    <p:set>
                                      <p:cBhvr>
                                        <p:cTn id="21" dur="1" fill="hold">
                                          <p:stCondLst>
                                            <p:cond delay="0"/>
                                          </p:stCondLst>
                                        </p:cTn>
                                        <p:tgtEl>
                                          <p:spTgt spid="17411">
                                            <p:txEl>
                                              <p:pRg st="5" end="5"/>
                                            </p:txEl>
                                          </p:spTgt>
                                        </p:tgtEl>
                                        <p:attrNameLst>
                                          <p:attrName>style.visibility</p:attrName>
                                        </p:attrNameLst>
                                      </p:cBhvr>
                                      <p:to>
                                        <p:strVal val="visible"/>
                                      </p:to>
                                    </p:set>
                                    <p:animEffect transition="in" filter="dissolve">
                                      <p:cBhvr>
                                        <p:cTn id="22" dur="500"/>
                                        <p:tgtEl>
                                          <p:spTgt spid="17411">
                                            <p:txEl>
                                              <p:pRg st="5" end="5"/>
                                            </p:txEl>
                                          </p:spTgt>
                                        </p:tgtEl>
                                      </p:cBhvr>
                                    </p:animEffect>
                                  </p:childTnLst>
                                </p:cTn>
                              </p:par>
                              <p:par>
                                <p:cTn id="23" presetID="9" presetClass="entr" presetSubtype="0" fill="hold" grpId="0" nodeType="withEffect">
                                  <p:stCondLst>
                                    <p:cond delay="0"/>
                                  </p:stCondLst>
                                  <p:childTnLst>
                                    <p:set>
                                      <p:cBhvr>
                                        <p:cTn id="24" dur="1" fill="hold">
                                          <p:stCondLst>
                                            <p:cond delay="0"/>
                                          </p:stCondLst>
                                        </p:cTn>
                                        <p:tgtEl>
                                          <p:spTgt spid="17411">
                                            <p:txEl>
                                              <p:pRg st="6" end="6"/>
                                            </p:txEl>
                                          </p:spTgt>
                                        </p:tgtEl>
                                        <p:attrNameLst>
                                          <p:attrName>style.visibility</p:attrName>
                                        </p:attrNameLst>
                                      </p:cBhvr>
                                      <p:to>
                                        <p:strVal val="visible"/>
                                      </p:to>
                                    </p:set>
                                    <p:animEffect transition="in" filter="dissolve">
                                      <p:cBhvr>
                                        <p:cTn id="25" dur="500"/>
                                        <p:tgtEl>
                                          <p:spTgt spid="17411">
                                            <p:txEl>
                                              <p:pRg st="6" end="6"/>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9" presetClass="entr" presetSubtype="0" fill="hold" grpId="0" nodeType="clickEffect">
                                  <p:stCondLst>
                                    <p:cond delay="0"/>
                                  </p:stCondLst>
                                  <p:childTnLst>
                                    <p:set>
                                      <p:cBhvr>
                                        <p:cTn id="29" dur="1" fill="hold">
                                          <p:stCondLst>
                                            <p:cond delay="0"/>
                                          </p:stCondLst>
                                        </p:cTn>
                                        <p:tgtEl>
                                          <p:spTgt spid="17411">
                                            <p:txEl>
                                              <p:pRg st="7" end="7"/>
                                            </p:txEl>
                                          </p:spTgt>
                                        </p:tgtEl>
                                        <p:attrNameLst>
                                          <p:attrName>style.visibility</p:attrName>
                                        </p:attrNameLst>
                                      </p:cBhvr>
                                      <p:to>
                                        <p:strVal val="visible"/>
                                      </p:to>
                                    </p:set>
                                    <p:animEffect transition="in" filter="dissolve">
                                      <p:cBhvr>
                                        <p:cTn id="30" dur="500"/>
                                        <p:tgtEl>
                                          <p:spTgt spid="17411">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1"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Why Italy?</a:t>
            </a:r>
            <a:endParaRPr lang="en-US" dirty="0"/>
          </a:p>
        </p:txBody>
      </p:sp>
      <p:sp>
        <p:nvSpPr>
          <p:cNvPr id="3" name="Content Placeholder 2"/>
          <p:cNvSpPr>
            <a:spLocks noGrp="1"/>
          </p:cNvSpPr>
          <p:nvPr>
            <p:ph sz="quarter" idx="1"/>
          </p:nvPr>
        </p:nvSpPr>
        <p:spPr/>
        <p:txBody>
          <a:bodyPr/>
          <a:lstStyle/>
          <a:p>
            <a:pPr marL="514350" indent="-514350">
              <a:buFont typeface="+mj-lt"/>
              <a:buAutoNum type="arabicPeriod"/>
            </a:pPr>
            <a:r>
              <a:rPr lang="en-US" dirty="0" smtClean="0"/>
              <a:t>Geography</a:t>
            </a:r>
          </a:p>
          <a:p>
            <a:pPr marL="514350" indent="-514350">
              <a:buFont typeface="+mj-lt"/>
              <a:buAutoNum type="arabicPeriod"/>
            </a:pPr>
            <a:r>
              <a:rPr lang="en-US" dirty="0" smtClean="0"/>
              <a:t>Roman Law</a:t>
            </a:r>
          </a:p>
          <a:p>
            <a:pPr marL="514350" indent="-514350">
              <a:buFont typeface="+mj-lt"/>
              <a:buAutoNum type="arabicPeriod"/>
            </a:pPr>
            <a:r>
              <a:rPr lang="en-US" dirty="0" smtClean="0"/>
              <a:t>Rich in agriculture and trade</a:t>
            </a:r>
          </a:p>
          <a:p>
            <a:pPr marL="514350" indent="-514350">
              <a:buFont typeface="+mj-lt"/>
              <a:buAutoNum type="arabicPeriod"/>
            </a:pPr>
            <a:r>
              <a:rPr lang="en-US" dirty="0" smtClean="0"/>
              <a:t>Banking finances trade, facilitates accumulation of capital</a:t>
            </a:r>
          </a:p>
          <a:p>
            <a:pPr marL="514350" indent="-514350">
              <a:buFont typeface="+mj-lt"/>
              <a:buAutoNum type="arabicPeriod"/>
            </a:pPr>
            <a:r>
              <a:rPr lang="en-US" dirty="0" smtClean="0"/>
              <a:t>Trade w. East</a:t>
            </a:r>
          </a:p>
          <a:p>
            <a:pPr marL="514350" indent="-514350">
              <a:buFont typeface="+mj-lt"/>
              <a:buAutoNum type="arabicPeriod"/>
            </a:pPr>
            <a:r>
              <a:rPr lang="en-US" dirty="0" smtClean="0"/>
              <a:t>Social influences?</a:t>
            </a:r>
            <a:endParaRPr lang="en-US" dirty="0"/>
          </a:p>
        </p:txBody>
      </p:sp>
    </p:spTree>
    <p:extLst>
      <p:ext uri="{BB962C8B-B14F-4D97-AF65-F5344CB8AC3E}">
        <p14:creationId xmlns:p14="http://schemas.microsoft.com/office/powerpoint/2010/main" val="3619340681"/>
      </p:ext>
    </p:extLst>
  </p:cSld>
  <p:clrMapOvr>
    <a:masterClrMapping/>
  </p:clrMapOvr>
  <p:transition>
    <p:fade thruBlk="1"/>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Italian city-states</a:t>
            </a:r>
            <a:endParaRPr lang="en-US" dirty="0"/>
          </a:p>
        </p:txBody>
      </p:sp>
      <p:sp>
        <p:nvSpPr>
          <p:cNvPr id="3" name="Content Placeholder 2"/>
          <p:cNvSpPr>
            <a:spLocks noGrp="1"/>
          </p:cNvSpPr>
          <p:nvPr>
            <p:ph sz="quarter" idx="1"/>
          </p:nvPr>
        </p:nvSpPr>
        <p:spPr/>
        <p:txBody>
          <a:bodyPr>
            <a:normAutofit fontScale="70000" lnSpcReduction="20000"/>
          </a:bodyPr>
          <a:lstStyle/>
          <a:p>
            <a:r>
              <a:rPr lang="en-US" dirty="0" smtClean="0"/>
              <a:t>Many technically constitutional republics, actually oligarchies</a:t>
            </a:r>
          </a:p>
          <a:p>
            <a:r>
              <a:rPr lang="en-US" dirty="0" smtClean="0"/>
              <a:t>Development of bureaucracies</a:t>
            </a:r>
          </a:p>
          <a:p>
            <a:r>
              <a:rPr lang="en-US" dirty="0" smtClean="0"/>
              <a:t>Military ethos dominates courts</a:t>
            </a:r>
          </a:p>
          <a:p>
            <a:r>
              <a:rPr lang="en-US" dirty="0" smtClean="0"/>
              <a:t>Larger city states were very militarily aggressive</a:t>
            </a:r>
          </a:p>
          <a:p>
            <a:r>
              <a:rPr lang="en-US" dirty="0" smtClean="0"/>
              <a:t>Florence becomes dominant</a:t>
            </a:r>
          </a:p>
          <a:p>
            <a:pPr lvl="1"/>
            <a:r>
              <a:rPr lang="en-US" dirty="0" smtClean="0"/>
              <a:t>Tuscan emerges as Italian </a:t>
            </a:r>
            <a:r>
              <a:rPr lang="en-US" dirty="0" err="1" smtClean="0"/>
              <a:t>countrly</a:t>
            </a:r>
            <a:r>
              <a:rPr lang="en-US" dirty="0" smtClean="0"/>
              <a:t> language</a:t>
            </a:r>
          </a:p>
          <a:p>
            <a:pPr lvl="1"/>
            <a:r>
              <a:rPr lang="en-US" dirty="0" smtClean="0"/>
              <a:t>Medici rulers support secular learning</a:t>
            </a:r>
          </a:p>
          <a:p>
            <a:pPr lvl="1"/>
            <a:r>
              <a:rPr lang="en-US" dirty="0" smtClean="0"/>
              <a:t>Luxury goods and crafts lead to artistic tradition</a:t>
            </a:r>
          </a:p>
          <a:p>
            <a:pPr lvl="1"/>
            <a:r>
              <a:rPr lang="en-US" dirty="0" smtClean="0"/>
              <a:t>Relatively high educational levels</a:t>
            </a:r>
          </a:p>
          <a:p>
            <a:pPr lvl="1"/>
            <a:r>
              <a:rPr lang="en-US" dirty="0" smtClean="0"/>
              <a:t>Rule by merchants/guilds</a:t>
            </a:r>
          </a:p>
        </p:txBody>
      </p:sp>
      <p:sp>
        <p:nvSpPr>
          <p:cNvPr id="4" name="Content Placeholder 3"/>
          <p:cNvSpPr>
            <a:spLocks noGrp="1"/>
          </p:cNvSpPr>
          <p:nvPr>
            <p:ph sz="quarter" idx="2"/>
          </p:nvPr>
        </p:nvSpPr>
        <p:spPr/>
        <p:txBody>
          <a:bodyPr>
            <a:normAutofit fontScale="70000" lnSpcReduction="20000"/>
          </a:bodyPr>
          <a:lstStyle/>
          <a:p>
            <a:r>
              <a:rPr lang="en-US" dirty="0"/>
              <a:t>Despotic rule (outside Venice)</a:t>
            </a:r>
          </a:p>
          <a:p>
            <a:pPr lvl="1"/>
            <a:r>
              <a:rPr lang="en-US" dirty="0" smtClean="0"/>
              <a:t>Venice: Doge and Senate</a:t>
            </a:r>
          </a:p>
          <a:p>
            <a:pPr lvl="1"/>
            <a:r>
              <a:rPr lang="en-US" dirty="0" smtClean="0"/>
              <a:t>Papal States</a:t>
            </a:r>
          </a:p>
          <a:p>
            <a:pPr lvl="2"/>
            <a:r>
              <a:rPr lang="en-US" dirty="0" smtClean="0"/>
              <a:t>Pope a temporal prince</a:t>
            </a:r>
          </a:p>
          <a:p>
            <a:pPr lvl="2"/>
            <a:r>
              <a:rPr lang="en-US" dirty="0" smtClean="0"/>
              <a:t>Babylonian Captivity?</a:t>
            </a:r>
          </a:p>
          <a:p>
            <a:pPr lvl="1"/>
            <a:r>
              <a:rPr lang="en-US" dirty="0" smtClean="0"/>
              <a:t>Visconti</a:t>
            </a:r>
            <a:r>
              <a:rPr lang="en-US" dirty="0"/>
              <a:t>/Sforza in Milan</a:t>
            </a:r>
          </a:p>
          <a:p>
            <a:pPr lvl="1"/>
            <a:r>
              <a:rPr lang="en-US" dirty="0"/>
              <a:t>De’ Medici in Florence</a:t>
            </a:r>
          </a:p>
          <a:p>
            <a:pPr lvl="2"/>
            <a:r>
              <a:rPr lang="en-US" dirty="0" err="1"/>
              <a:t>Cosimo</a:t>
            </a:r>
            <a:r>
              <a:rPr lang="en-US" dirty="0"/>
              <a:t> (r. 1434-1464)</a:t>
            </a:r>
          </a:p>
          <a:p>
            <a:pPr lvl="2"/>
            <a:r>
              <a:rPr lang="en-US" dirty="0"/>
              <a:t>Lorenzo the Magnificent (r. 1478-1492)</a:t>
            </a:r>
          </a:p>
          <a:p>
            <a:pPr lvl="1"/>
            <a:r>
              <a:rPr lang="en-US" dirty="0" err="1"/>
              <a:t>Podesta</a:t>
            </a:r>
            <a:r>
              <a:rPr lang="en-US" dirty="0"/>
              <a:t> and condottieri </a:t>
            </a:r>
          </a:p>
          <a:p>
            <a:r>
              <a:rPr lang="en-US" dirty="0"/>
              <a:t>Four major social classes</a:t>
            </a:r>
          </a:p>
          <a:p>
            <a:pPr lvl="1"/>
            <a:r>
              <a:rPr lang="en-US" dirty="0"/>
              <a:t>Old rich (old nobles and merchants)</a:t>
            </a:r>
          </a:p>
          <a:p>
            <a:pPr lvl="1"/>
            <a:r>
              <a:rPr lang="en-US" dirty="0"/>
              <a:t>New rich (capitalists and bankers)</a:t>
            </a:r>
          </a:p>
          <a:p>
            <a:pPr lvl="1"/>
            <a:r>
              <a:rPr lang="en-US" dirty="0"/>
              <a:t>Middle burghers (small business &amp; guilds)</a:t>
            </a:r>
          </a:p>
          <a:p>
            <a:pPr lvl="1"/>
            <a:r>
              <a:rPr lang="en-US" dirty="0"/>
              <a:t>The little people</a:t>
            </a:r>
          </a:p>
          <a:p>
            <a:r>
              <a:rPr lang="en-US" dirty="0"/>
              <a:t>Perpetual strife and internal warfare</a:t>
            </a:r>
          </a:p>
          <a:p>
            <a:endParaRPr lang="en-US" dirty="0"/>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dissolv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dissolv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dissolv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dissolv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dissolve">
                                      <p:cBhvr>
                                        <p:cTn id="27" dur="500"/>
                                        <p:tgtEl>
                                          <p:spTgt spid="3">
                                            <p:txEl>
                                              <p:pRg st="4" end="4"/>
                                            </p:txEl>
                                          </p:spTgt>
                                        </p:tgtEl>
                                      </p:cBhvr>
                                    </p:animEffect>
                                  </p:childTnLst>
                                </p:cTn>
                              </p:par>
                              <p:par>
                                <p:cTn id="28" presetID="9" presetClass="entr" presetSubtype="0" fill="hold" grpId="0" nodeType="withEffect">
                                  <p:stCondLst>
                                    <p:cond delay="0"/>
                                  </p:stCondLst>
                                  <p:childTnLst>
                                    <p:set>
                                      <p:cBhvr>
                                        <p:cTn id="29" dur="1" fill="hold">
                                          <p:stCondLst>
                                            <p:cond delay="0"/>
                                          </p:stCondLst>
                                        </p:cTn>
                                        <p:tgtEl>
                                          <p:spTgt spid="3">
                                            <p:txEl>
                                              <p:pRg st="5" end="5"/>
                                            </p:txEl>
                                          </p:spTgt>
                                        </p:tgtEl>
                                        <p:attrNameLst>
                                          <p:attrName>style.visibility</p:attrName>
                                        </p:attrNameLst>
                                      </p:cBhvr>
                                      <p:to>
                                        <p:strVal val="visible"/>
                                      </p:to>
                                    </p:set>
                                    <p:animEffect transition="in" filter="dissolve">
                                      <p:cBhvr>
                                        <p:cTn id="30" dur="500"/>
                                        <p:tgtEl>
                                          <p:spTgt spid="3">
                                            <p:txEl>
                                              <p:pRg st="5" end="5"/>
                                            </p:txEl>
                                          </p:spTgt>
                                        </p:tgtEl>
                                      </p:cBhvr>
                                    </p:animEffect>
                                  </p:childTnLst>
                                </p:cTn>
                              </p:par>
                              <p:par>
                                <p:cTn id="31" presetID="9" presetClass="entr" presetSubtype="0" fill="hold" grpId="0" nodeType="withEffect">
                                  <p:stCondLst>
                                    <p:cond delay="0"/>
                                  </p:stCondLst>
                                  <p:childTnLst>
                                    <p:set>
                                      <p:cBhvr>
                                        <p:cTn id="32" dur="1" fill="hold">
                                          <p:stCondLst>
                                            <p:cond delay="0"/>
                                          </p:stCondLst>
                                        </p:cTn>
                                        <p:tgtEl>
                                          <p:spTgt spid="3">
                                            <p:txEl>
                                              <p:pRg st="6" end="6"/>
                                            </p:txEl>
                                          </p:spTgt>
                                        </p:tgtEl>
                                        <p:attrNameLst>
                                          <p:attrName>style.visibility</p:attrName>
                                        </p:attrNameLst>
                                      </p:cBhvr>
                                      <p:to>
                                        <p:strVal val="visible"/>
                                      </p:to>
                                    </p:set>
                                    <p:animEffect transition="in" filter="dissolve">
                                      <p:cBhvr>
                                        <p:cTn id="33" dur="500"/>
                                        <p:tgtEl>
                                          <p:spTgt spid="3">
                                            <p:txEl>
                                              <p:pRg st="6" end="6"/>
                                            </p:txEl>
                                          </p:spTgt>
                                        </p:tgtEl>
                                      </p:cBhvr>
                                    </p:animEffect>
                                  </p:childTnLst>
                                </p:cTn>
                              </p:par>
                              <p:par>
                                <p:cTn id="34" presetID="9" presetClass="entr" presetSubtype="0" fill="hold" grpId="0" nodeType="withEffect">
                                  <p:stCondLst>
                                    <p:cond delay="0"/>
                                  </p:stCondLst>
                                  <p:childTnLst>
                                    <p:set>
                                      <p:cBhvr>
                                        <p:cTn id="35" dur="1" fill="hold">
                                          <p:stCondLst>
                                            <p:cond delay="0"/>
                                          </p:stCondLst>
                                        </p:cTn>
                                        <p:tgtEl>
                                          <p:spTgt spid="3">
                                            <p:txEl>
                                              <p:pRg st="7" end="7"/>
                                            </p:txEl>
                                          </p:spTgt>
                                        </p:tgtEl>
                                        <p:attrNameLst>
                                          <p:attrName>style.visibility</p:attrName>
                                        </p:attrNameLst>
                                      </p:cBhvr>
                                      <p:to>
                                        <p:strVal val="visible"/>
                                      </p:to>
                                    </p:set>
                                    <p:animEffect transition="in" filter="dissolve">
                                      <p:cBhvr>
                                        <p:cTn id="36" dur="500"/>
                                        <p:tgtEl>
                                          <p:spTgt spid="3">
                                            <p:txEl>
                                              <p:pRg st="7" end="7"/>
                                            </p:txEl>
                                          </p:spTgt>
                                        </p:tgtEl>
                                      </p:cBhvr>
                                    </p:animEffect>
                                  </p:childTnLst>
                                </p:cTn>
                              </p:par>
                              <p:par>
                                <p:cTn id="37" presetID="9" presetClass="entr" presetSubtype="0" fill="hold" grpId="0" nodeType="with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animEffect transition="in" filter="dissolve">
                                      <p:cBhvr>
                                        <p:cTn id="39" dur="500"/>
                                        <p:tgtEl>
                                          <p:spTgt spid="3">
                                            <p:txEl>
                                              <p:pRg st="8" end="8"/>
                                            </p:txEl>
                                          </p:spTgt>
                                        </p:tgtEl>
                                      </p:cBhvr>
                                    </p:animEffect>
                                  </p:childTnLst>
                                </p:cTn>
                              </p:par>
                              <p:par>
                                <p:cTn id="40" presetID="9" presetClass="entr" presetSubtype="0" fill="hold" grpId="0" nodeType="withEffect">
                                  <p:stCondLst>
                                    <p:cond delay="0"/>
                                  </p:stCondLst>
                                  <p:childTnLst>
                                    <p:set>
                                      <p:cBhvr>
                                        <p:cTn id="41" dur="1" fill="hold">
                                          <p:stCondLst>
                                            <p:cond delay="0"/>
                                          </p:stCondLst>
                                        </p:cTn>
                                        <p:tgtEl>
                                          <p:spTgt spid="3">
                                            <p:txEl>
                                              <p:pRg st="9" end="9"/>
                                            </p:txEl>
                                          </p:spTgt>
                                        </p:tgtEl>
                                        <p:attrNameLst>
                                          <p:attrName>style.visibility</p:attrName>
                                        </p:attrNameLst>
                                      </p:cBhvr>
                                      <p:to>
                                        <p:strVal val="visible"/>
                                      </p:to>
                                    </p:set>
                                    <p:animEffect transition="in" filter="dissolve">
                                      <p:cBhvr>
                                        <p:cTn id="42"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Opening Question</a:t>
            </a:r>
            <a:endParaRPr lang="en-US" dirty="0"/>
          </a:p>
        </p:txBody>
      </p:sp>
      <p:sp>
        <p:nvSpPr>
          <p:cNvPr id="3" name="Content Placeholder 2"/>
          <p:cNvSpPr>
            <a:spLocks noGrp="1"/>
          </p:cNvSpPr>
          <p:nvPr>
            <p:ph sz="quarter" idx="1"/>
          </p:nvPr>
        </p:nvSpPr>
        <p:spPr/>
        <p:txBody>
          <a:bodyPr>
            <a:normAutofit/>
          </a:bodyPr>
          <a:lstStyle/>
          <a:p>
            <a:r>
              <a:rPr lang="en-US" sz="6600" dirty="0" smtClean="0"/>
              <a:t>What is humanism?</a:t>
            </a:r>
            <a:endParaRPr lang="en-US" sz="6600" dirty="0"/>
          </a:p>
        </p:txBody>
      </p:sp>
    </p:spTree>
  </p:cSld>
  <p:clrMapOvr>
    <a:masterClrMapping/>
  </p:clrMapOvr>
  <p:transition>
    <p:fade thruBlk="1"/>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Rot="1" noChangeArrowheads="1"/>
          </p:cNvSpPr>
          <p:nvPr>
            <p:ph type="title"/>
          </p:nvPr>
        </p:nvSpPr>
        <p:spPr>
          <a:xfrm>
            <a:off x="914400" y="0"/>
            <a:ext cx="7315200" cy="533400"/>
          </a:xfrm>
        </p:spPr>
        <p:txBody>
          <a:bodyPr>
            <a:normAutofit fontScale="90000"/>
          </a:bodyPr>
          <a:lstStyle/>
          <a:p>
            <a:r>
              <a:rPr lang="en-US" sz="4000" dirty="0"/>
              <a:t>Humanism</a:t>
            </a:r>
          </a:p>
        </p:txBody>
      </p:sp>
      <p:pic>
        <p:nvPicPr>
          <p:cNvPr id="20484" name="Picture 4" descr="DF05-02"/>
          <p:cNvPicPr>
            <a:picLocks noChangeArrowheads="1"/>
          </p:cNvPicPr>
          <p:nvPr/>
        </p:nvPicPr>
        <p:blipFill>
          <a:blip r:embed="rId3" cstate="print"/>
          <a:srcRect/>
          <a:stretch>
            <a:fillRect/>
          </a:stretch>
        </p:blipFill>
        <p:spPr bwMode="auto">
          <a:xfrm>
            <a:off x="304800" y="609600"/>
            <a:ext cx="8839200" cy="6019800"/>
          </a:xfrm>
          <a:prstGeom prst="rect">
            <a:avLst/>
          </a:prstGeom>
          <a:noFill/>
        </p:spPr>
      </p:pic>
    </p:spTree>
  </p:cSld>
  <p:clrMapOvr>
    <a:masterClrMapping/>
  </p:clrMapOvr>
  <p:transition>
    <p:fade thruBlk="1"/>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Humanism</a:t>
            </a:r>
            <a:endParaRPr lang="en-US" dirty="0"/>
          </a:p>
        </p:txBody>
      </p:sp>
      <p:sp>
        <p:nvSpPr>
          <p:cNvPr id="3" name="Content Placeholder 2"/>
          <p:cNvSpPr>
            <a:spLocks noGrp="1"/>
          </p:cNvSpPr>
          <p:nvPr>
            <p:ph sz="quarter" idx="1"/>
          </p:nvPr>
        </p:nvSpPr>
        <p:spPr>
          <a:xfrm>
            <a:off x="914400" y="1447800"/>
            <a:ext cx="7772400" cy="5257800"/>
          </a:xfrm>
        </p:spPr>
        <p:txBody>
          <a:bodyPr>
            <a:normAutofit fontScale="92500" lnSpcReduction="10000"/>
          </a:bodyPr>
          <a:lstStyle/>
          <a:p>
            <a:r>
              <a:rPr lang="en-US" sz="3600" dirty="0" smtClean="0"/>
              <a:t>Very vague term</a:t>
            </a:r>
          </a:p>
          <a:p>
            <a:r>
              <a:rPr lang="en-US" sz="3600" dirty="0" smtClean="0"/>
              <a:t>Many interpretations: What are they?</a:t>
            </a:r>
          </a:p>
          <a:p>
            <a:pPr marL="560070" indent="-514350">
              <a:buFont typeface="+mj-lt"/>
              <a:buAutoNum type="arabicPeriod"/>
            </a:pPr>
            <a:r>
              <a:rPr lang="en-US" sz="3600" dirty="0" smtClean="0"/>
              <a:t>Burckhardt: Birth of modernity, secular, stress on individualism, secular values</a:t>
            </a:r>
          </a:p>
          <a:p>
            <a:pPr marL="560070" indent="-514350">
              <a:buFont typeface="+mj-lt"/>
              <a:buAutoNum type="arabicPeriod"/>
            </a:pPr>
            <a:r>
              <a:rPr lang="en-US" sz="3600" dirty="0" smtClean="0"/>
              <a:t>Champions of Catholic Christianity vs. Aristotelian scholasticism</a:t>
            </a:r>
          </a:p>
          <a:p>
            <a:pPr marL="560070" indent="-514350">
              <a:buFont typeface="+mj-lt"/>
              <a:buAutoNum type="arabicPeriod"/>
            </a:pPr>
            <a:r>
              <a:rPr lang="en-US" sz="3600" dirty="0" smtClean="0"/>
              <a:t>Scholarship that promotes civic responsibility &amp; personal liberty = Civic Humanism</a:t>
            </a:r>
          </a:p>
          <a:p>
            <a:pPr marL="560070" indent="-514350">
              <a:buFont typeface="+mj-lt"/>
              <a:buAutoNum type="arabicPeriod"/>
            </a:pPr>
            <a:r>
              <a:rPr lang="en-US" sz="3600" dirty="0" smtClean="0"/>
              <a:t>Simply an educational program based on rhetoric and sound scholarship</a:t>
            </a:r>
          </a:p>
          <a:p>
            <a:endParaRPr lang="en-US" sz="3600" dirty="0"/>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dissolve">
                                      <p:cBhvr>
                                        <p:cTn id="7" dur="5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dissolve">
                                      <p:cBhvr>
                                        <p:cTn id="12" dur="500"/>
                                        <p:tgtEl>
                                          <p:spTgt spid="3">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dissolve">
                                      <p:cBhvr>
                                        <p:cTn id="17" dur="500"/>
                                        <p:tgtEl>
                                          <p:spTgt spid="3">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nodeType="click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dissolve">
                                      <p:cBhvr>
                                        <p:cTn id="2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Characteristics of Humanist Scholarship</a:t>
            </a:r>
            <a:endParaRPr lang="en-US" dirty="0"/>
          </a:p>
        </p:txBody>
      </p:sp>
      <p:sp>
        <p:nvSpPr>
          <p:cNvPr id="3" name="Content Placeholder 2"/>
          <p:cNvSpPr>
            <a:spLocks noGrp="1"/>
          </p:cNvSpPr>
          <p:nvPr>
            <p:ph sz="quarter" idx="1"/>
          </p:nvPr>
        </p:nvSpPr>
        <p:spPr>
          <a:xfrm>
            <a:off x="914400" y="1447800"/>
            <a:ext cx="7772400" cy="5105400"/>
          </a:xfrm>
        </p:spPr>
        <p:txBody>
          <a:bodyPr>
            <a:normAutofit/>
          </a:bodyPr>
          <a:lstStyle/>
          <a:p>
            <a:r>
              <a:rPr lang="en-US" dirty="0" smtClean="0"/>
              <a:t>Critical study of classics and Church fathers in original languages (Greek &amp; Latin)</a:t>
            </a:r>
          </a:p>
          <a:p>
            <a:r>
              <a:rPr lang="en-US" dirty="0" smtClean="0"/>
              <a:t>Study of the liberal arts</a:t>
            </a:r>
          </a:p>
          <a:p>
            <a:pPr lvl="1"/>
            <a:r>
              <a:rPr lang="en-US" dirty="0" smtClean="0"/>
              <a:t>Grammar</a:t>
            </a:r>
          </a:p>
          <a:p>
            <a:pPr lvl="1"/>
            <a:r>
              <a:rPr lang="en-US" dirty="0" smtClean="0"/>
              <a:t>Rhetoric</a:t>
            </a:r>
          </a:p>
          <a:p>
            <a:pPr lvl="1"/>
            <a:r>
              <a:rPr lang="en-US" dirty="0" smtClean="0"/>
              <a:t>Poetry</a:t>
            </a:r>
          </a:p>
          <a:p>
            <a:pPr lvl="1"/>
            <a:r>
              <a:rPr lang="en-US" dirty="0" smtClean="0"/>
              <a:t>History</a:t>
            </a:r>
          </a:p>
          <a:p>
            <a:pPr lvl="1"/>
            <a:r>
              <a:rPr lang="en-US" dirty="0" smtClean="0"/>
              <a:t>Politics</a:t>
            </a:r>
          </a:p>
          <a:p>
            <a:pPr lvl="1"/>
            <a:r>
              <a:rPr lang="en-US" dirty="0" smtClean="0"/>
              <a:t>Moral Philosophy</a:t>
            </a:r>
          </a:p>
          <a:p>
            <a:r>
              <a:rPr lang="en-US" dirty="0" smtClean="0"/>
              <a:t>Study of primary sources instead of received wisdom</a:t>
            </a:r>
          </a:p>
          <a:p>
            <a:r>
              <a:rPr lang="en-US" dirty="0" smtClean="0"/>
              <a:t>Why important?  What are the effects?</a:t>
            </a:r>
            <a:endParaRPr lang="en-US" dirty="0"/>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dissolv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dissolve">
                                      <p:cBhvr>
                                        <p:cTn id="12" dur="500"/>
                                        <p:tgtEl>
                                          <p:spTgt spid="3">
                                            <p:txEl>
                                              <p:pRg st="1" end="1"/>
                                            </p:txEl>
                                          </p:spTgt>
                                        </p:tgtEl>
                                      </p:cBhvr>
                                    </p:animEffect>
                                  </p:childTnLst>
                                </p:cTn>
                              </p:par>
                              <p:par>
                                <p:cTn id="13" presetID="9" presetClass="entr" presetSubtype="0"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dissolve">
                                      <p:cBhvr>
                                        <p:cTn id="15" dur="500"/>
                                        <p:tgtEl>
                                          <p:spTgt spid="3">
                                            <p:txEl>
                                              <p:pRg st="2" end="2"/>
                                            </p:txEl>
                                          </p:spTgt>
                                        </p:tgtEl>
                                      </p:cBhvr>
                                    </p:animEffect>
                                  </p:childTnLst>
                                </p:cTn>
                              </p:par>
                              <p:par>
                                <p:cTn id="16" presetID="9" presetClass="entr" presetSubtype="0" fill="hold" nodeType="withEffect">
                                  <p:stCondLst>
                                    <p:cond delay="0"/>
                                  </p:stCondLst>
                                  <p:childTnLst>
                                    <p:set>
                                      <p:cBhvr>
                                        <p:cTn id="17" dur="1" fill="hold">
                                          <p:stCondLst>
                                            <p:cond delay="0"/>
                                          </p:stCondLst>
                                        </p:cTn>
                                        <p:tgtEl>
                                          <p:spTgt spid="3">
                                            <p:txEl>
                                              <p:pRg st="3" end="3"/>
                                            </p:txEl>
                                          </p:spTgt>
                                        </p:tgtEl>
                                        <p:attrNameLst>
                                          <p:attrName>style.visibility</p:attrName>
                                        </p:attrNameLst>
                                      </p:cBhvr>
                                      <p:to>
                                        <p:strVal val="visible"/>
                                      </p:to>
                                    </p:set>
                                    <p:animEffect transition="in" filter="dissolve">
                                      <p:cBhvr>
                                        <p:cTn id="18" dur="500"/>
                                        <p:tgtEl>
                                          <p:spTgt spid="3">
                                            <p:txEl>
                                              <p:pRg st="3" end="3"/>
                                            </p:txEl>
                                          </p:spTgt>
                                        </p:tgtEl>
                                      </p:cBhvr>
                                    </p:animEffect>
                                  </p:childTnLst>
                                </p:cTn>
                              </p:par>
                              <p:par>
                                <p:cTn id="19" presetID="9" presetClass="entr" presetSubtype="0" fill="hold" nodeType="with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dissolve">
                                      <p:cBhvr>
                                        <p:cTn id="21" dur="500"/>
                                        <p:tgtEl>
                                          <p:spTgt spid="3">
                                            <p:txEl>
                                              <p:pRg st="4" end="4"/>
                                            </p:txEl>
                                          </p:spTgt>
                                        </p:tgtEl>
                                      </p:cBhvr>
                                    </p:animEffect>
                                  </p:childTnLst>
                                </p:cTn>
                              </p:par>
                              <p:par>
                                <p:cTn id="22" presetID="9" presetClass="entr" presetSubtype="0" fill="hold" nodeType="withEffect">
                                  <p:stCondLst>
                                    <p:cond delay="0"/>
                                  </p:stCondLst>
                                  <p:childTnLst>
                                    <p:set>
                                      <p:cBhvr>
                                        <p:cTn id="23" dur="1" fill="hold">
                                          <p:stCondLst>
                                            <p:cond delay="0"/>
                                          </p:stCondLst>
                                        </p:cTn>
                                        <p:tgtEl>
                                          <p:spTgt spid="3">
                                            <p:txEl>
                                              <p:pRg st="5" end="5"/>
                                            </p:txEl>
                                          </p:spTgt>
                                        </p:tgtEl>
                                        <p:attrNameLst>
                                          <p:attrName>style.visibility</p:attrName>
                                        </p:attrNameLst>
                                      </p:cBhvr>
                                      <p:to>
                                        <p:strVal val="visible"/>
                                      </p:to>
                                    </p:set>
                                    <p:animEffect transition="in" filter="dissolve">
                                      <p:cBhvr>
                                        <p:cTn id="24" dur="500"/>
                                        <p:tgtEl>
                                          <p:spTgt spid="3">
                                            <p:txEl>
                                              <p:pRg st="5" end="5"/>
                                            </p:txEl>
                                          </p:spTgt>
                                        </p:tgtEl>
                                      </p:cBhvr>
                                    </p:animEffect>
                                  </p:childTnLst>
                                </p:cTn>
                              </p:par>
                              <p:par>
                                <p:cTn id="25" presetID="9" presetClass="entr" presetSubtype="0" fill="hold" nodeType="with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Effect transition="in" filter="dissolve">
                                      <p:cBhvr>
                                        <p:cTn id="27" dur="500"/>
                                        <p:tgtEl>
                                          <p:spTgt spid="3">
                                            <p:txEl>
                                              <p:pRg st="6" end="6"/>
                                            </p:txEl>
                                          </p:spTgt>
                                        </p:tgtEl>
                                      </p:cBhvr>
                                    </p:animEffect>
                                  </p:childTnLst>
                                </p:cTn>
                              </p:par>
                              <p:par>
                                <p:cTn id="28" presetID="9" presetClass="entr" presetSubtype="0" fill="hold" nodeType="withEffect">
                                  <p:stCondLst>
                                    <p:cond delay="0"/>
                                  </p:stCondLst>
                                  <p:childTnLst>
                                    <p:set>
                                      <p:cBhvr>
                                        <p:cTn id="29" dur="1" fill="hold">
                                          <p:stCondLst>
                                            <p:cond delay="0"/>
                                          </p:stCondLst>
                                        </p:cTn>
                                        <p:tgtEl>
                                          <p:spTgt spid="3">
                                            <p:txEl>
                                              <p:pRg st="7" end="7"/>
                                            </p:txEl>
                                          </p:spTgt>
                                        </p:tgtEl>
                                        <p:attrNameLst>
                                          <p:attrName>style.visibility</p:attrName>
                                        </p:attrNameLst>
                                      </p:cBhvr>
                                      <p:to>
                                        <p:strVal val="visible"/>
                                      </p:to>
                                    </p:set>
                                    <p:animEffect transition="in" filter="dissolve">
                                      <p:cBhvr>
                                        <p:cTn id="30" dur="500"/>
                                        <p:tgtEl>
                                          <p:spTgt spid="3">
                                            <p:txEl>
                                              <p:pRg st="7" end="7"/>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9" presetClass="entr" presetSubtype="0" fill="hold" nodeType="clickEffect">
                                  <p:stCondLst>
                                    <p:cond delay="0"/>
                                  </p:stCondLst>
                                  <p:childTnLst>
                                    <p:set>
                                      <p:cBhvr>
                                        <p:cTn id="34" dur="1" fill="hold">
                                          <p:stCondLst>
                                            <p:cond delay="0"/>
                                          </p:stCondLst>
                                        </p:cTn>
                                        <p:tgtEl>
                                          <p:spTgt spid="3">
                                            <p:txEl>
                                              <p:pRg st="8" end="8"/>
                                            </p:txEl>
                                          </p:spTgt>
                                        </p:tgtEl>
                                        <p:attrNameLst>
                                          <p:attrName>style.visibility</p:attrName>
                                        </p:attrNameLst>
                                      </p:cBhvr>
                                      <p:to>
                                        <p:strVal val="visible"/>
                                      </p:to>
                                    </p:set>
                                    <p:animEffect transition="in" filter="dissolve">
                                      <p:cBhvr>
                                        <p:cTn id="35" dur="500"/>
                                        <p:tgtEl>
                                          <p:spTgt spid="3">
                                            <p:txEl>
                                              <p:pRg st="8" end="8"/>
                                            </p:txEl>
                                          </p:spTgt>
                                        </p:tgtEl>
                                      </p:cBhvr>
                                    </p:animEffect>
                                  </p:childTnLst>
                                </p:cTn>
                              </p:par>
                              <p:par>
                                <p:cTn id="36" presetID="9" presetClass="entr" presetSubtype="0" fill="hold" nodeType="withEffect">
                                  <p:stCondLst>
                                    <p:cond delay="0"/>
                                  </p:stCondLst>
                                  <p:childTnLst>
                                    <p:set>
                                      <p:cBhvr>
                                        <p:cTn id="37" dur="1" fill="hold">
                                          <p:stCondLst>
                                            <p:cond delay="0"/>
                                          </p:stCondLst>
                                        </p:cTn>
                                        <p:tgtEl>
                                          <p:spTgt spid="3">
                                            <p:txEl>
                                              <p:pRg st="9" end="9"/>
                                            </p:txEl>
                                          </p:spTgt>
                                        </p:tgtEl>
                                        <p:attrNameLst>
                                          <p:attrName>style.visibility</p:attrName>
                                        </p:attrNameLst>
                                      </p:cBhvr>
                                      <p:to>
                                        <p:strVal val="visible"/>
                                      </p:to>
                                    </p:set>
                                    <p:animEffect transition="in" filter="dissolve">
                                      <p:cBhvr>
                                        <p:cTn id="38"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Humanism</a:t>
            </a:r>
            <a:endParaRPr lang="en-US" dirty="0"/>
          </a:p>
        </p:txBody>
      </p:sp>
      <p:pic>
        <p:nvPicPr>
          <p:cNvPr id="4" name="Humanism__The_Study_of_Latin__Greek_Texts__Ideas.mov">
            <a:hlinkClick r:id="" action="ppaction://media"/>
          </p:cNvPr>
          <p:cNvPicPr>
            <a:picLocks noGrp="1" noChangeAspect="1"/>
          </p:cNvPicPr>
          <p:nvPr>
            <p:ph sz="quarter" idx="1"/>
            <a:videoFile r:link="rId2"/>
            <p:extLst>
              <p:ext uri="{DAA4B4D4-6D71-4841-9C94-3DE7FCFB9230}">
                <p14:media xmlns:p14="http://schemas.microsoft.com/office/powerpoint/2010/main" r:embed="rId1"/>
              </p:ext>
            </p:extLst>
          </p:nvPr>
        </p:nvPicPr>
        <p:blipFill>
          <a:blip r:embed="rId5"/>
          <a:stretch>
            <a:fillRect/>
          </a:stretch>
        </p:blipFill>
        <p:spPr>
          <a:xfrm>
            <a:off x="1371600" y="1371600"/>
            <a:ext cx="6578600" cy="4933950"/>
          </a:xfrm>
        </p:spPr>
      </p:pic>
    </p:spTree>
    <p:extLst>
      <p:ext uri="{BB962C8B-B14F-4D97-AF65-F5344CB8AC3E}">
        <p14:creationId xmlns:p14="http://schemas.microsoft.com/office/powerpoint/2010/main" val="1912028297"/>
      </p:ext>
    </p:extLst>
  </p:cSld>
  <p:clrMapOvr>
    <a:masterClrMapping/>
  </p:clrMapOvr>
  <p:transition>
    <p:fade thruBlk="1"/>
  </p:transition>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4"/>
                                        </p:tgtEl>
                                      </p:cBhvr>
                                    </p:cmd>
                                  </p:childTnLst>
                                </p:cTn>
                              </p:par>
                            </p:childTnLst>
                          </p:cTn>
                        </p:par>
                      </p:childTnLst>
                    </p:cTn>
                  </p:par>
                </p:childTnLst>
              </p:cTn>
              <p:nextCondLst>
                <p:cond evt="onClick" delay="0">
                  <p:tgtEl>
                    <p:spTgt spid="4"/>
                  </p:tgtEl>
                </p:cond>
              </p:nextCondLst>
            </p:seq>
            <p:video>
              <p:cMediaNode vol="80000">
                <p:cTn id="7" fill="hold" display="0">
                  <p:stCondLst>
                    <p:cond delay="indefinite"/>
                  </p:stCondLst>
                </p:cTn>
                <p:tgtEl>
                  <p:spTgt spid="4"/>
                </p:tgtEl>
              </p:cMediaNode>
            </p:vide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Key early Italian humanist thinkers</a:t>
            </a:r>
            <a:endParaRPr lang="en-US" dirty="0"/>
          </a:p>
        </p:txBody>
      </p:sp>
      <p:sp>
        <p:nvSpPr>
          <p:cNvPr id="3" name="Content Placeholder 2"/>
          <p:cNvSpPr>
            <a:spLocks noGrp="1"/>
          </p:cNvSpPr>
          <p:nvPr>
            <p:ph sz="quarter" idx="1"/>
          </p:nvPr>
        </p:nvSpPr>
        <p:spPr>
          <a:xfrm>
            <a:off x="914400" y="1447800"/>
            <a:ext cx="7772400" cy="5105400"/>
          </a:xfrm>
        </p:spPr>
        <p:txBody>
          <a:bodyPr>
            <a:normAutofit fontScale="92500"/>
          </a:bodyPr>
          <a:lstStyle/>
          <a:p>
            <a:r>
              <a:rPr lang="en-US" dirty="0" smtClean="0"/>
              <a:t>*Petrarch (1304-1374)</a:t>
            </a:r>
          </a:p>
          <a:p>
            <a:pPr lvl="1"/>
            <a:r>
              <a:rPr lang="en-US" dirty="0" smtClean="0"/>
              <a:t>“Father of humanism”, sonnets to Laura</a:t>
            </a:r>
          </a:p>
          <a:p>
            <a:r>
              <a:rPr lang="en-US" dirty="0" smtClean="0"/>
              <a:t>*Dante (</a:t>
            </a:r>
            <a:r>
              <a:rPr lang="en-US" i="1" dirty="0" smtClean="0"/>
              <a:t>Divine Comedy</a:t>
            </a:r>
            <a:r>
              <a:rPr lang="en-US" dirty="0" smtClean="0"/>
              <a:t>), Boccaccio (</a:t>
            </a:r>
            <a:r>
              <a:rPr lang="en-US" i="1" dirty="0" smtClean="0"/>
              <a:t>Decameron</a:t>
            </a:r>
            <a:r>
              <a:rPr lang="en-US" dirty="0" smtClean="0"/>
              <a:t>) (Both medieval…)</a:t>
            </a:r>
          </a:p>
          <a:p>
            <a:pPr lvl="1"/>
            <a:r>
              <a:rPr lang="en-US" dirty="0" smtClean="0"/>
              <a:t>Vernacular literature</a:t>
            </a:r>
          </a:p>
          <a:p>
            <a:r>
              <a:rPr lang="en-US" dirty="0" smtClean="0"/>
              <a:t>*Christine de </a:t>
            </a:r>
            <a:r>
              <a:rPr lang="en-US" dirty="0" err="1" smtClean="0"/>
              <a:t>Pisan</a:t>
            </a:r>
            <a:r>
              <a:rPr lang="en-US" dirty="0" smtClean="0"/>
              <a:t> (1364-1430)  </a:t>
            </a:r>
          </a:p>
          <a:p>
            <a:r>
              <a:rPr lang="en-US" dirty="0" smtClean="0"/>
              <a:t>Lorenzo Valla (1406-1457)</a:t>
            </a:r>
          </a:p>
          <a:p>
            <a:pPr lvl="1"/>
            <a:r>
              <a:rPr lang="en-US" dirty="0" smtClean="0"/>
              <a:t>Disproval of </a:t>
            </a:r>
            <a:r>
              <a:rPr lang="en-US" i="1" dirty="0" smtClean="0"/>
              <a:t>Donation of </a:t>
            </a:r>
            <a:r>
              <a:rPr lang="en-US" i="1" dirty="0" err="1" smtClean="0"/>
              <a:t>Canstantine</a:t>
            </a:r>
            <a:endParaRPr lang="en-US" dirty="0" smtClean="0"/>
          </a:p>
          <a:p>
            <a:r>
              <a:rPr lang="en-US" dirty="0" smtClean="0"/>
              <a:t>Pico </a:t>
            </a:r>
            <a:r>
              <a:rPr lang="en-US" dirty="0" err="1" smtClean="0"/>
              <a:t>della</a:t>
            </a:r>
            <a:r>
              <a:rPr lang="en-US" dirty="0" smtClean="0"/>
              <a:t> </a:t>
            </a:r>
            <a:r>
              <a:rPr lang="en-US" dirty="0" err="1" smtClean="0"/>
              <a:t>Mirandola</a:t>
            </a:r>
            <a:r>
              <a:rPr lang="en-US" dirty="0" smtClean="0"/>
              <a:t> (1463-1494)</a:t>
            </a:r>
          </a:p>
          <a:p>
            <a:pPr lvl="1"/>
            <a:r>
              <a:rPr lang="en-US" dirty="0" smtClean="0"/>
              <a:t>Founds Florentine Platonic Academy</a:t>
            </a:r>
          </a:p>
          <a:p>
            <a:pPr lvl="1"/>
            <a:r>
              <a:rPr lang="en-US" i="1" dirty="0" smtClean="0"/>
              <a:t>Oration on the Dignity of Man </a:t>
            </a:r>
            <a:r>
              <a:rPr lang="en-US" dirty="0" smtClean="0"/>
              <a:t>(1486)</a:t>
            </a:r>
          </a:p>
          <a:p>
            <a:r>
              <a:rPr lang="en-US" dirty="0" smtClean="0"/>
              <a:t>Castiglione (1478-1529)</a:t>
            </a:r>
          </a:p>
          <a:p>
            <a:pPr lvl="1"/>
            <a:r>
              <a:rPr lang="en-US" i="1" dirty="0" smtClean="0"/>
              <a:t>Book of the Courtier</a:t>
            </a:r>
          </a:p>
          <a:p>
            <a:endParaRPr lang="en-US" dirty="0" smtClean="0"/>
          </a:p>
          <a:p>
            <a:pPr lvl="1"/>
            <a:endParaRPr lang="en-US" dirty="0" smtClean="0"/>
          </a:p>
          <a:p>
            <a:endParaRPr lang="en-US" i="1" dirty="0" smtClean="0"/>
          </a:p>
          <a:p>
            <a:pPr lvl="1"/>
            <a:endParaRPr lang="en-US" dirty="0" smtClean="0"/>
          </a:p>
          <a:p>
            <a:pPr lvl="1"/>
            <a:endParaRPr lang="en-US" dirty="0"/>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dissolve">
                                      <p:cBhvr>
                                        <p:cTn id="7" dur="500"/>
                                        <p:tgtEl>
                                          <p:spTgt spid="3">
                                            <p:txEl>
                                              <p:pRg st="0" end="0"/>
                                            </p:txEl>
                                          </p:spTgt>
                                        </p:tgtEl>
                                      </p:cBhvr>
                                    </p:animEffect>
                                  </p:childTnLst>
                                </p:cTn>
                              </p:par>
                              <p:par>
                                <p:cTn id="8" presetID="9" presetClass="entr" presetSubtype="0"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dissolve">
                                      <p:cBhvr>
                                        <p:cTn id="10" dur="5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9"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dissolve">
                                      <p:cBhvr>
                                        <p:cTn id="15" dur="500"/>
                                        <p:tgtEl>
                                          <p:spTgt spid="3">
                                            <p:txEl>
                                              <p:pRg st="2" end="2"/>
                                            </p:txEl>
                                          </p:spTgt>
                                        </p:tgtEl>
                                      </p:cBhvr>
                                    </p:animEffect>
                                  </p:childTnLst>
                                </p:cTn>
                              </p:par>
                              <p:par>
                                <p:cTn id="16" presetID="9" presetClass="entr" presetSubtype="0" fill="hold" nodeType="withEffect">
                                  <p:stCondLst>
                                    <p:cond delay="0"/>
                                  </p:stCondLst>
                                  <p:childTnLst>
                                    <p:set>
                                      <p:cBhvr>
                                        <p:cTn id="17" dur="1" fill="hold">
                                          <p:stCondLst>
                                            <p:cond delay="0"/>
                                          </p:stCondLst>
                                        </p:cTn>
                                        <p:tgtEl>
                                          <p:spTgt spid="3">
                                            <p:txEl>
                                              <p:pRg st="3" end="3"/>
                                            </p:txEl>
                                          </p:spTgt>
                                        </p:tgtEl>
                                        <p:attrNameLst>
                                          <p:attrName>style.visibility</p:attrName>
                                        </p:attrNameLst>
                                      </p:cBhvr>
                                      <p:to>
                                        <p:strVal val="visible"/>
                                      </p:to>
                                    </p:set>
                                    <p:animEffect transition="in" filter="dissolve">
                                      <p:cBhvr>
                                        <p:cTn id="18" dur="500"/>
                                        <p:tgtEl>
                                          <p:spTgt spid="3">
                                            <p:txEl>
                                              <p:pRg st="3" end="3"/>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9"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dissolve">
                                      <p:cBhvr>
                                        <p:cTn id="23" dur="500"/>
                                        <p:tgtEl>
                                          <p:spTgt spid="3">
                                            <p:txEl>
                                              <p:pRg st="4" end="4"/>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9" presetClass="entr" presetSubtype="0" fill="hold" nodeType="clickEffect">
                                  <p:stCondLst>
                                    <p:cond delay="0"/>
                                  </p:stCondLst>
                                  <p:childTnLst>
                                    <p:set>
                                      <p:cBhvr>
                                        <p:cTn id="27" dur="1" fill="hold">
                                          <p:stCondLst>
                                            <p:cond delay="0"/>
                                          </p:stCondLst>
                                        </p:cTn>
                                        <p:tgtEl>
                                          <p:spTgt spid="3">
                                            <p:txEl>
                                              <p:pRg st="5" end="5"/>
                                            </p:txEl>
                                          </p:spTgt>
                                        </p:tgtEl>
                                        <p:attrNameLst>
                                          <p:attrName>style.visibility</p:attrName>
                                        </p:attrNameLst>
                                      </p:cBhvr>
                                      <p:to>
                                        <p:strVal val="visible"/>
                                      </p:to>
                                    </p:set>
                                    <p:animEffect transition="in" filter="dissolve">
                                      <p:cBhvr>
                                        <p:cTn id="28" dur="500"/>
                                        <p:tgtEl>
                                          <p:spTgt spid="3">
                                            <p:txEl>
                                              <p:pRg st="5" end="5"/>
                                            </p:txEl>
                                          </p:spTgt>
                                        </p:tgtEl>
                                      </p:cBhvr>
                                    </p:animEffect>
                                  </p:childTnLst>
                                </p:cTn>
                              </p:par>
                              <p:par>
                                <p:cTn id="29" presetID="9" presetClass="entr" presetSubtype="0" fill="hold" nodeType="with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Effect transition="in" filter="dissolve">
                                      <p:cBhvr>
                                        <p:cTn id="31" dur="500"/>
                                        <p:tgtEl>
                                          <p:spTgt spid="3">
                                            <p:txEl>
                                              <p:pRg st="6" end="6"/>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9" presetClass="entr" presetSubtype="0" fill="hold" nodeType="clickEffect">
                                  <p:stCondLst>
                                    <p:cond delay="0"/>
                                  </p:stCondLst>
                                  <p:childTnLst>
                                    <p:set>
                                      <p:cBhvr>
                                        <p:cTn id="35" dur="1" fill="hold">
                                          <p:stCondLst>
                                            <p:cond delay="0"/>
                                          </p:stCondLst>
                                        </p:cTn>
                                        <p:tgtEl>
                                          <p:spTgt spid="3">
                                            <p:txEl>
                                              <p:pRg st="7" end="7"/>
                                            </p:txEl>
                                          </p:spTgt>
                                        </p:tgtEl>
                                        <p:attrNameLst>
                                          <p:attrName>style.visibility</p:attrName>
                                        </p:attrNameLst>
                                      </p:cBhvr>
                                      <p:to>
                                        <p:strVal val="visible"/>
                                      </p:to>
                                    </p:set>
                                    <p:animEffect transition="in" filter="dissolve">
                                      <p:cBhvr>
                                        <p:cTn id="36" dur="500"/>
                                        <p:tgtEl>
                                          <p:spTgt spid="3">
                                            <p:txEl>
                                              <p:pRg st="7" end="7"/>
                                            </p:txEl>
                                          </p:spTgt>
                                        </p:tgtEl>
                                      </p:cBhvr>
                                    </p:animEffect>
                                  </p:childTnLst>
                                </p:cTn>
                              </p:par>
                              <p:par>
                                <p:cTn id="37" presetID="9" presetClass="entr" presetSubtype="0" fill="hold" nodeType="with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animEffect transition="in" filter="dissolve">
                                      <p:cBhvr>
                                        <p:cTn id="39" dur="500"/>
                                        <p:tgtEl>
                                          <p:spTgt spid="3">
                                            <p:txEl>
                                              <p:pRg st="8" end="8"/>
                                            </p:txEl>
                                          </p:spTgt>
                                        </p:tgtEl>
                                      </p:cBhvr>
                                    </p:animEffect>
                                  </p:childTnLst>
                                </p:cTn>
                              </p:par>
                              <p:par>
                                <p:cTn id="40" presetID="9" presetClass="entr" presetSubtype="0" fill="hold" nodeType="withEffect">
                                  <p:stCondLst>
                                    <p:cond delay="0"/>
                                  </p:stCondLst>
                                  <p:childTnLst>
                                    <p:set>
                                      <p:cBhvr>
                                        <p:cTn id="41" dur="1" fill="hold">
                                          <p:stCondLst>
                                            <p:cond delay="0"/>
                                          </p:stCondLst>
                                        </p:cTn>
                                        <p:tgtEl>
                                          <p:spTgt spid="3">
                                            <p:txEl>
                                              <p:pRg st="9" end="9"/>
                                            </p:txEl>
                                          </p:spTgt>
                                        </p:tgtEl>
                                        <p:attrNameLst>
                                          <p:attrName>style.visibility</p:attrName>
                                        </p:attrNameLst>
                                      </p:cBhvr>
                                      <p:to>
                                        <p:strVal val="visible"/>
                                      </p:to>
                                    </p:set>
                                    <p:animEffect transition="in" filter="dissolve">
                                      <p:cBhvr>
                                        <p:cTn id="42" dur="500"/>
                                        <p:tgtEl>
                                          <p:spTgt spid="3">
                                            <p:txEl>
                                              <p:pRg st="9" end="9"/>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9" presetClass="entr" presetSubtype="0" fill="hold" nodeType="clickEffect">
                                  <p:stCondLst>
                                    <p:cond delay="0"/>
                                  </p:stCondLst>
                                  <p:childTnLst>
                                    <p:set>
                                      <p:cBhvr>
                                        <p:cTn id="46" dur="1" fill="hold">
                                          <p:stCondLst>
                                            <p:cond delay="0"/>
                                          </p:stCondLst>
                                        </p:cTn>
                                        <p:tgtEl>
                                          <p:spTgt spid="3">
                                            <p:txEl>
                                              <p:pRg st="10" end="10"/>
                                            </p:txEl>
                                          </p:spTgt>
                                        </p:tgtEl>
                                        <p:attrNameLst>
                                          <p:attrName>style.visibility</p:attrName>
                                        </p:attrNameLst>
                                      </p:cBhvr>
                                      <p:to>
                                        <p:strVal val="visible"/>
                                      </p:to>
                                    </p:set>
                                    <p:animEffect transition="in" filter="dissolve">
                                      <p:cBhvr>
                                        <p:cTn id="47" dur="500"/>
                                        <p:tgtEl>
                                          <p:spTgt spid="3">
                                            <p:txEl>
                                              <p:pRg st="10" end="10"/>
                                            </p:txEl>
                                          </p:spTgt>
                                        </p:tgtEl>
                                      </p:cBhvr>
                                    </p:animEffect>
                                  </p:childTnLst>
                                </p:cTn>
                              </p:par>
                              <p:par>
                                <p:cTn id="48" presetID="9" presetClass="entr" presetSubtype="0" fill="hold" nodeType="withEffect">
                                  <p:stCondLst>
                                    <p:cond delay="0"/>
                                  </p:stCondLst>
                                  <p:childTnLst>
                                    <p:set>
                                      <p:cBhvr>
                                        <p:cTn id="49" dur="1" fill="hold">
                                          <p:stCondLst>
                                            <p:cond delay="0"/>
                                          </p:stCondLst>
                                        </p:cTn>
                                        <p:tgtEl>
                                          <p:spTgt spid="3">
                                            <p:txEl>
                                              <p:pRg st="11" end="11"/>
                                            </p:txEl>
                                          </p:spTgt>
                                        </p:tgtEl>
                                        <p:attrNameLst>
                                          <p:attrName>style.visibility</p:attrName>
                                        </p:attrNameLst>
                                      </p:cBhvr>
                                      <p:to>
                                        <p:strVal val="visible"/>
                                      </p:to>
                                    </p:set>
                                    <p:animEffect transition="in" filter="dissolve">
                                      <p:cBhvr>
                                        <p:cTn id="50" dur="500"/>
                                        <p:tgtEl>
                                          <p:spTgt spid="3">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Rot="1" noChangeArrowheads="1"/>
          </p:cNvSpPr>
          <p:nvPr>
            <p:ph type="title"/>
          </p:nvPr>
        </p:nvSpPr>
        <p:spPr>
          <a:xfrm>
            <a:off x="914400" y="274638"/>
            <a:ext cx="7772400" cy="792162"/>
          </a:xfrm>
        </p:spPr>
        <p:txBody>
          <a:bodyPr/>
          <a:lstStyle/>
          <a:p>
            <a:r>
              <a:rPr lang="en-US" sz="4000" dirty="0"/>
              <a:t>Renaissance Society</a:t>
            </a:r>
          </a:p>
        </p:txBody>
      </p:sp>
      <p:sp>
        <p:nvSpPr>
          <p:cNvPr id="26627" name="Rectangle 3"/>
          <p:cNvSpPr>
            <a:spLocks noGrp="1" noChangeArrowheads="1"/>
          </p:cNvSpPr>
          <p:nvPr>
            <p:ph type="body" idx="1"/>
          </p:nvPr>
        </p:nvSpPr>
        <p:spPr>
          <a:xfrm>
            <a:off x="381000" y="990600"/>
            <a:ext cx="8229600" cy="5867400"/>
          </a:xfrm>
        </p:spPr>
        <p:txBody>
          <a:bodyPr/>
          <a:lstStyle/>
          <a:p>
            <a:pPr>
              <a:lnSpc>
                <a:spcPct val="80000"/>
              </a:lnSpc>
            </a:pPr>
            <a:r>
              <a:rPr lang="en-US" dirty="0"/>
              <a:t>Nobles:</a:t>
            </a:r>
          </a:p>
          <a:p>
            <a:pPr lvl="1">
              <a:lnSpc>
                <a:spcPct val="80000"/>
              </a:lnSpc>
            </a:pPr>
            <a:r>
              <a:rPr lang="en-US" dirty="0" err="1"/>
              <a:t>Baldassare</a:t>
            </a:r>
            <a:r>
              <a:rPr lang="en-US" dirty="0"/>
              <a:t>: </a:t>
            </a:r>
            <a:r>
              <a:rPr lang="en-US" i="1" dirty="0"/>
              <a:t>Book of the Courtier</a:t>
            </a:r>
          </a:p>
          <a:p>
            <a:pPr lvl="1">
              <a:lnSpc>
                <a:spcPct val="80000"/>
              </a:lnSpc>
            </a:pPr>
            <a:r>
              <a:rPr lang="en-US" dirty="0"/>
              <a:t>Show achievements and grace</a:t>
            </a:r>
          </a:p>
          <a:p>
            <a:pPr lvl="1">
              <a:lnSpc>
                <a:spcPct val="80000"/>
              </a:lnSpc>
            </a:pPr>
            <a:r>
              <a:rPr lang="en-US" dirty="0"/>
              <a:t>Sets standards for centuries</a:t>
            </a:r>
          </a:p>
          <a:p>
            <a:pPr>
              <a:lnSpc>
                <a:spcPct val="80000"/>
              </a:lnSpc>
            </a:pPr>
            <a:r>
              <a:rPr lang="en-US" dirty="0"/>
              <a:t>Peasants (85-90% of population): </a:t>
            </a:r>
          </a:p>
          <a:p>
            <a:pPr lvl="1">
              <a:lnSpc>
                <a:spcPct val="80000"/>
              </a:lnSpc>
            </a:pPr>
            <a:r>
              <a:rPr lang="en-US" dirty="0"/>
              <a:t>Serfdom disappears in Western Europe</a:t>
            </a:r>
          </a:p>
          <a:p>
            <a:pPr>
              <a:lnSpc>
                <a:spcPct val="80000"/>
              </a:lnSpc>
            </a:pPr>
            <a:r>
              <a:rPr lang="en-US" dirty="0"/>
              <a:t>Townspeople</a:t>
            </a:r>
          </a:p>
          <a:p>
            <a:pPr lvl="1">
              <a:lnSpc>
                <a:spcPct val="80000"/>
              </a:lnSpc>
            </a:pPr>
            <a:r>
              <a:rPr lang="en-US" dirty="0"/>
              <a:t>Patricians</a:t>
            </a:r>
          </a:p>
          <a:p>
            <a:pPr lvl="1">
              <a:lnSpc>
                <a:spcPct val="80000"/>
              </a:lnSpc>
            </a:pPr>
            <a:r>
              <a:rPr lang="en-US" dirty="0"/>
              <a:t>Burghers</a:t>
            </a:r>
          </a:p>
          <a:p>
            <a:pPr lvl="1">
              <a:lnSpc>
                <a:spcPct val="80000"/>
              </a:lnSpc>
            </a:pPr>
            <a:r>
              <a:rPr lang="en-US" dirty="0"/>
              <a:t>Workers</a:t>
            </a:r>
          </a:p>
          <a:p>
            <a:pPr lvl="2">
              <a:lnSpc>
                <a:spcPct val="80000"/>
              </a:lnSpc>
            </a:pPr>
            <a:r>
              <a:rPr lang="en-US" dirty="0"/>
              <a:t>Very low wages</a:t>
            </a:r>
          </a:p>
          <a:p>
            <a:pPr>
              <a:lnSpc>
                <a:spcPct val="80000"/>
              </a:lnSpc>
            </a:pPr>
            <a:r>
              <a:rPr lang="en-US" dirty="0"/>
              <a:t>Family life: Arranged marriages—dowries</a:t>
            </a:r>
          </a:p>
          <a:p>
            <a:pPr lvl="1">
              <a:lnSpc>
                <a:spcPct val="80000"/>
              </a:lnSpc>
            </a:pPr>
            <a:r>
              <a:rPr lang="en-US" dirty="0"/>
              <a:t>Father-centered </a:t>
            </a:r>
            <a:r>
              <a:rPr lang="en-US" dirty="0" smtClean="0"/>
              <a:t>family</a:t>
            </a:r>
          </a:p>
          <a:p>
            <a:pPr>
              <a:lnSpc>
                <a:spcPct val="80000"/>
              </a:lnSpc>
            </a:pPr>
            <a:r>
              <a:rPr lang="en-US" dirty="0" smtClean="0"/>
              <a:t>Women: Perhaps even more repressed, few rights.  </a:t>
            </a:r>
          </a:p>
          <a:p>
            <a:pPr lvl="1">
              <a:lnSpc>
                <a:spcPct val="80000"/>
              </a:lnSpc>
            </a:pPr>
            <a:r>
              <a:rPr lang="en-US" dirty="0" smtClean="0"/>
              <a:t>Why?  What was their one place to have social significance?</a:t>
            </a:r>
          </a:p>
          <a:p>
            <a:pPr lvl="1">
              <a:lnSpc>
                <a:spcPct val="80000"/>
              </a:lnSpc>
            </a:pPr>
            <a:r>
              <a:rPr lang="en-US" dirty="0" smtClean="0"/>
              <a:t>Still, rule within many homes.</a:t>
            </a:r>
            <a:endParaRPr lang="en-US" dirty="0"/>
          </a:p>
        </p:txBody>
      </p:sp>
      <p:pic>
        <p:nvPicPr>
          <p:cNvPr id="26629" name="Picture 5" descr="cosimovrs">
            <a:hlinkClick r:id="rId3"/>
          </p:cNvPr>
          <p:cNvPicPr>
            <a:picLocks noChangeAspect="1" noChangeArrowheads="1"/>
          </p:cNvPicPr>
          <p:nvPr/>
        </p:nvPicPr>
        <p:blipFill>
          <a:blip r:embed="rId4" cstate="print"/>
          <a:srcRect/>
          <a:stretch>
            <a:fillRect/>
          </a:stretch>
        </p:blipFill>
        <p:spPr bwMode="auto">
          <a:xfrm>
            <a:off x="7010400" y="304800"/>
            <a:ext cx="1635125" cy="2343150"/>
          </a:xfrm>
          <a:prstGeom prst="rect">
            <a:avLst/>
          </a:prstGeom>
          <a:noFill/>
          <a:ln w="9525">
            <a:solidFill>
              <a:schemeClr val="tx1"/>
            </a:solidFill>
            <a:miter lim="800000"/>
            <a:headEnd/>
            <a:tailEnd/>
          </a:ln>
        </p:spPr>
      </p:pic>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26627">
                                            <p:txEl>
                                              <p:pRg st="0" end="0"/>
                                            </p:txEl>
                                          </p:spTgt>
                                        </p:tgtEl>
                                        <p:attrNameLst>
                                          <p:attrName>style.visibility</p:attrName>
                                        </p:attrNameLst>
                                      </p:cBhvr>
                                      <p:to>
                                        <p:strVal val="visible"/>
                                      </p:to>
                                    </p:set>
                                    <p:animEffect transition="in" filter="dissolve">
                                      <p:cBhvr>
                                        <p:cTn id="7" dur="500"/>
                                        <p:tgtEl>
                                          <p:spTgt spid="26627">
                                            <p:txEl>
                                              <p:pRg st="0" end="0"/>
                                            </p:txEl>
                                          </p:spTgt>
                                        </p:tgtEl>
                                      </p:cBhvr>
                                    </p:animEffect>
                                  </p:childTnLst>
                                </p:cTn>
                              </p:par>
                              <p:par>
                                <p:cTn id="8" presetID="9" presetClass="entr" presetSubtype="0" fill="hold" nodeType="withEffect">
                                  <p:stCondLst>
                                    <p:cond delay="0"/>
                                  </p:stCondLst>
                                  <p:childTnLst>
                                    <p:set>
                                      <p:cBhvr>
                                        <p:cTn id="9" dur="1" fill="hold">
                                          <p:stCondLst>
                                            <p:cond delay="0"/>
                                          </p:stCondLst>
                                        </p:cTn>
                                        <p:tgtEl>
                                          <p:spTgt spid="26627">
                                            <p:txEl>
                                              <p:pRg st="1" end="1"/>
                                            </p:txEl>
                                          </p:spTgt>
                                        </p:tgtEl>
                                        <p:attrNameLst>
                                          <p:attrName>style.visibility</p:attrName>
                                        </p:attrNameLst>
                                      </p:cBhvr>
                                      <p:to>
                                        <p:strVal val="visible"/>
                                      </p:to>
                                    </p:set>
                                    <p:animEffect transition="in" filter="dissolve">
                                      <p:cBhvr>
                                        <p:cTn id="10" dur="500"/>
                                        <p:tgtEl>
                                          <p:spTgt spid="26627">
                                            <p:txEl>
                                              <p:pRg st="1" end="1"/>
                                            </p:txEl>
                                          </p:spTgt>
                                        </p:tgtEl>
                                      </p:cBhvr>
                                    </p:animEffect>
                                  </p:childTnLst>
                                </p:cTn>
                              </p:par>
                              <p:par>
                                <p:cTn id="11" presetID="9" presetClass="entr" presetSubtype="0" fill="hold" nodeType="withEffect">
                                  <p:stCondLst>
                                    <p:cond delay="0"/>
                                  </p:stCondLst>
                                  <p:childTnLst>
                                    <p:set>
                                      <p:cBhvr>
                                        <p:cTn id="12" dur="1" fill="hold">
                                          <p:stCondLst>
                                            <p:cond delay="0"/>
                                          </p:stCondLst>
                                        </p:cTn>
                                        <p:tgtEl>
                                          <p:spTgt spid="26627">
                                            <p:txEl>
                                              <p:pRg st="2" end="2"/>
                                            </p:txEl>
                                          </p:spTgt>
                                        </p:tgtEl>
                                        <p:attrNameLst>
                                          <p:attrName>style.visibility</p:attrName>
                                        </p:attrNameLst>
                                      </p:cBhvr>
                                      <p:to>
                                        <p:strVal val="visible"/>
                                      </p:to>
                                    </p:set>
                                    <p:animEffect transition="in" filter="dissolve">
                                      <p:cBhvr>
                                        <p:cTn id="13" dur="500"/>
                                        <p:tgtEl>
                                          <p:spTgt spid="26627">
                                            <p:txEl>
                                              <p:pRg st="2" end="2"/>
                                            </p:txEl>
                                          </p:spTgt>
                                        </p:tgtEl>
                                      </p:cBhvr>
                                    </p:animEffect>
                                  </p:childTnLst>
                                </p:cTn>
                              </p:par>
                              <p:par>
                                <p:cTn id="14" presetID="9" presetClass="entr" presetSubtype="0" fill="hold" nodeType="withEffect">
                                  <p:stCondLst>
                                    <p:cond delay="0"/>
                                  </p:stCondLst>
                                  <p:childTnLst>
                                    <p:set>
                                      <p:cBhvr>
                                        <p:cTn id="15" dur="1" fill="hold">
                                          <p:stCondLst>
                                            <p:cond delay="0"/>
                                          </p:stCondLst>
                                        </p:cTn>
                                        <p:tgtEl>
                                          <p:spTgt spid="26627">
                                            <p:txEl>
                                              <p:pRg st="3" end="3"/>
                                            </p:txEl>
                                          </p:spTgt>
                                        </p:tgtEl>
                                        <p:attrNameLst>
                                          <p:attrName>style.visibility</p:attrName>
                                        </p:attrNameLst>
                                      </p:cBhvr>
                                      <p:to>
                                        <p:strVal val="visible"/>
                                      </p:to>
                                    </p:set>
                                    <p:animEffect transition="in" filter="dissolve">
                                      <p:cBhvr>
                                        <p:cTn id="16" dur="500"/>
                                        <p:tgtEl>
                                          <p:spTgt spid="26627">
                                            <p:txEl>
                                              <p:pRg st="3" end="3"/>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9" presetClass="entr" presetSubtype="0" fill="hold" nodeType="clickEffect">
                                  <p:stCondLst>
                                    <p:cond delay="0"/>
                                  </p:stCondLst>
                                  <p:childTnLst>
                                    <p:set>
                                      <p:cBhvr>
                                        <p:cTn id="20" dur="1" fill="hold">
                                          <p:stCondLst>
                                            <p:cond delay="0"/>
                                          </p:stCondLst>
                                        </p:cTn>
                                        <p:tgtEl>
                                          <p:spTgt spid="26627">
                                            <p:txEl>
                                              <p:pRg st="4" end="4"/>
                                            </p:txEl>
                                          </p:spTgt>
                                        </p:tgtEl>
                                        <p:attrNameLst>
                                          <p:attrName>style.visibility</p:attrName>
                                        </p:attrNameLst>
                                      </p:cBhvr>
                                      <p:to>
                                        <p:strVal val="visible"/>
                                      </p:to>
                                    </p:set>
                                    <p:animEffect transition="in" filter="dissolve">
                                      <p:cBhvr>
                                        <p:cTn id="21" dur="500"/>
                                        <p:tgtEl>
                                          <p:spTgt spid="26627">
                                            <p:txEl>
                                              <p:pRg st="4" end="4"/>
                                            </p:txEl>
                                          </p:spTgt>
                                        </p:tgtEl>
                                      </p:cBhvr>
                                    </p:animEffect>
                                  </p:childTnLst>
                                </p:cTn>
                              </p:par>
                              <p:par>
                                <p:cTn id="22" presetID="9" presetClass="entr" presetSubtype="0" fill="hold" nodeType="withEffect">
                                  <p:stCondLst>
                                    <p:cond delay="0"/>
                                  </p:stCondLst>
                                  <p:childTnLst>
                                    <p:set>
                                      <p:cBhvr>
                                        <p:cTn id="23" dur="1" fill="hold">
                                          <p:stCondLst>
                                            <p:cond delay="0"/>
                                          </p:stCondLst>
                                        </p:cTn>
                                        <p:tgtEl>
                                          <p:spTgt spid="26627">
                                            <p:txEl>
                                              <p:pRg st="5" end="5"/>
                                            </p:txEl>
                                          </p:spTgt>
                                        </p:tgtEl>
                                        <p:attrNameLst>
                                          <p:attrName>style.visibility</p:attrName>
                                        </p:attrNameLst>
                                      </p:cBhvr>
                                      <p:to>
                                        <p:strVal val="visible"/>
                                      </p:to>
                                    </p:set>
                                    <p:animEffect transition="in" filter="dissolve">
                                      <p:cBhvr>
                                        <p:cTn id="24" dur="500"/>
                                        <p:tgtEl>
                                          <p:spTgt spid="26627">
                                            <p:txEl>
                                              <p:pRg st="5" end="5"/>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9" presetClass="entr" presetSubtype="0" fill="hold" nodeType="clickEffect">
                                  <p:stCondLst>
                                    <p:cond delay="0"/>
                                  </p:stCondLst>
                                  <p:childTnLst>
                                    <p:set>
                                      <p:cBhvr>
                                        <p:cTn id="28" dur="1" fill="hold">
                                          <p:stCondLst>
                                            <p:cond delay="0"/>
                                          </p:stCondLst>
                                        </p:cTn>
                                        <p:tgtEl>
                                          <p:spTgt spid="26627">
                                            <p:txEl>
                                              <p:pRg st="6" end="6"/>
                                            </p:txEl>
                                          </p:spTgt>
                                        </p:tgtEl>
                                        <p:attrNameLst>
                                          <p:attrName>style.visibility</p:attrName>
                                        </p:attrNameLst>
                                      </p:cBhvr>
                                      <p:to>
                                        <p:strVal val="visible"/>
                                      </p:to>
                                    </p:set>
                                    <p:animEffect transition="in" filter="dissolve">
                                      <p:cBhvr>
                                        <p:cTn id="29" dur="500"/>
                                        <p:tgtEl>
                                          <p:spTgt spid="26627">
                                            <p:txEl>
                                              <p:pRg st="6" end="6"/>
                                            </p:txEl>
                                          </p:spTgt>
                                        </p:tgtEl>
                                      </p:cBhvr>
                                    </p:animEffect>
                                  </p:childTnLst>
                                </p:cTn>
                              </p:par>
                              <p:par>
                                <p:cTn id="30" presetID="9" presetClass="entr" presetSubtype="0" fill="hold" nodeType="withEffect">
                                  <p:stCondLst>
                                    <p:cond delay="0"/>
                                  </p:stCondLst>
                                  <p:childTnLst>
                                    <p:set>
                                      <p:cBhvr>
                                        <p:cTn id="31" dur="1" fill="hold">
                                          <p:stCondLst>
                                            <p:cond delay="0"/>
                                          </p:stCondLst>
                                        </p:cTn>
                                        <p:tgtEl>
                                          <p:spTgt spid="26627">
                                            <p:txEl>
                                              <p:pRg st="7" end="7"/>
                                            </p:txEl>
                                          </p:spTgt>
                                        </p:tgtEl>
                                        <p:attrNameLst>
                                          <p:attrName>style.visibility</p:attrName>
                                        </p:attrNameLst>
                                      </p:cBhvr>
                                      <p:to>
                                        <p:strVal val="visible"/>
                                      </p:to>
                                    </p:set>
                                    <p:animEffect transition="in" filter="dissolve">
                                      <p:cBhvr>
                                        <p:cTn id="32" dur="500"/>
                                        <p:tgtEl>
                                          <p:spTgt spid="26627">
                                            <p:txEl>
                                              <p:pRg st="7" end="7"/>
                                            </p:txEl>
                                          </p:spTgt>
                                        </p:tgtEl>
                                      </p:cBhvr>
                                    </p:animEffect>
                                  </p:childTnLst>
                                </p:cTn>
                              </p:par>
                              <p:par>
                                <p:cTn id="33" presetID="9" presetClass="entr" presetSubtype="0" fill="hold" nodeType="withEffect">
                                  <p:stCondLst>
                                    <p:cond delay="0"/>
                                  </p:stCondLst>
                                  <p:childTnLst>
                                    <p:set>
                                      <p:cBhvr>
                                        <p:cTn id="34" dur="1" fill="hold">
                                          <p:stCondLst>
                                            <p:cond delay="0"/>
                                          </p:stCondLst>
                                        </p:cTn>
                                        <p:tgtEl>
                                          <p:spTgt spid="26627">
                                            <p:txEl>
                                              <p:pRg st="8" end="8"/>
                                            </p:txEl>
                                          </p:spTgt>
                                        </p:tgtEl>
                                        <p:attrNameLst>
                                          <p:attrName>style.visibility</p:attrName>
                                        </p:attrNameLst>
                                      </p:cBhvr>
                                      <p:to>
                                        <p:strVal val="visible"/>
                                      </p:to>
                                    </p:set>
                                    <p:animEffect transition="in" filter="dissolve">
                                      <p:cBhvr>
                                        <p:cTn id="35" dur="500"/>
                                        <p:tgtEl>
                                          <p:spTgt spid="26627">
                                            <p:txEl>
                                              <p:pRg st="8" end="8"/>
                                            </p:txEl>
                                          </p:spTgt>
                                        </p:tgtEl>
                                      </p:cBhvr>
                                    </p:animEffect>
                                  </p:childTnLst>
                                </p:cTn>
                              </p:par>
                              <p:par>
                                <p:cTn id="36" presetID="9" presetClass="entr" presetSubtype="0" fill="hold" nodeType="withEffect">
                                  <p:stCondLst>
                                    <p:cond delay="0"/>
                                  </p:stCondLst>
                                  <p:childTnLst>
                                    <p:set>
                                      <p:cBhvr>
                                        <p:cTn id="37" dur="1" fill="hold">
                                          <p:stCondLst>
                                            <p:cond delay="0"/>
                                          </p:stCondLst>
                                        </p:cTn>
                                        <p:tgtEl>
                                          <p:spTgt spid="26627">
                                            <p:txEl>
                                              <p:pRg st="9" end="9"/>
                                            </p:txEl>
                                          </p:spTgt>
                                        </p:tgtEl>
                                        <p:attrNameLst>
                                          <p:attrName>style.visibility</p:attrName>
                                        </p:attrNameLst>
                                      </p:cBhvr>
                                      <p:to>
                                        <p:strVal val="visible"/>
                                      </p:to>
                                    </p:set>
                                    <p:animEffect transition="in" filter="dissolve">
                                      <p:cBhvr>
                                        <p:cTn id="38" dur="500"/>
                                        <p:tgtEl>
                                          <p:spTgt spid="26627">
                                            <p:txEl>
                                              <p:pRg st="9" end="9"/>
                                            </p:txEl>
                                          </p:spTgt>
                                        </p:tgtEl>
                                      </p:cBhvr>
                                    </p:animEffect>
                                  </p:childTnLst>
                                </p:cTn>
                              </p:par>
                              <p:par>
                                <p:cTn id="39" presetID="9" presetClass="entr" presetSubtype="0" fill="hold" nodeType="withEffect">
                                  <p:stCondLst>
                                    <p:cond delay="0"/>
                                  </p:stCondLst>
                                  <p:childTnLst>
                                    <p:set>
                                      <p:cBhvr>
                                        <p:cTn id="40" dur="1" fill="hold">
                                          <p:stCondLst>
                                            <p:cond delay="0"/>
                                          </p:stCondLst>
                                        </p:cTn>
                                        <p:tgtEl>
                                          <p:spTgt spid="26627">
                                            <p:txEl>
                                              <p:pRg st="10" end="10"/>
                                            </p:txEl>
                                          </p:spTgt>
                                        </p:tgtEl>
                                        <p:attrNameLst>
                                          <p:attrName>style.visibility</p:attrName>
                                        </p:attrNameLst>
                                      </p:cBhvr>
                                      <p:to>
                                        <p:strVal val="visible"/>
                                      </p:to>
                                    </p:set>
                                    <p:animEffect transition="in" filter="dissolve">
                                      <p:cBhvr>
                                        <p:cTn id="41" dur="500"/>
                                        <p:tgtEl>
                                          <p:spTgt spid="26627">
                                            <p:txEl>
                                              <p:pRg st="10" end="10"/>
                                            </p:txEl>
                                          </p:spTgt>
                                        </p:tgtEl>
                                      </p:cBhvr>
                                    </p:animEffect>
                                  </p:childTnLst>
                                </p:cTn>
                              </p:par>
                            </p:childTnLst>
                          </p:cTn>
                        </p:par>
                      </p:childTnLst>
                    </p:cTn>
                  </p:par>
                  <p:par>
                    <p:cTn id="42" fill="hold">
                      <p:stCondLst>
                        <p:cond delay="indefinite"/>
                      </p:stCondLst>
                      <p:childTnLst>
                        <p:par>
                          <p:cTn id="43" fill="hold">
                            <p:stCondLst>
                              <p:cond delay="0"/>
                            </p:stCondLst>
                            <p:childTnLst>
                              <p:par>
                                <p:cTn id="44" presetID="9" presetClass="entr" presetSubtype="0" fill="hold" nodeType="clickEffect">
                                  <p:stCondLst>
                                    <p:cond delay="0"/>
                                  </p:stCondLst>
                                  <p:childTnLst>
                                    <p:set>
                                      <p:cBhvr>
                                        <p:cTn id="45" dur="1" fill="hold">
                                          <p:stCondLst>
                                            <p:cond delay="0"/>
                                          </p:stCondLst>
                                        </p:cTn>
                                        <p:tgtEl>
                                          <p:spTgt spid="26627">
                                            <p:txEl>
                                              <p:pRg st="11" end="11"/>
                                            </p:txEl>
                                          </p:spTgt>
                                        </p:tgtEl>
                                        <p:attrNameLst>
                                          <p:attrName>style.visibility</p:attrName>
                                        </p:attrNameLst>
                                      </p:cBhvr>
                                      <p:to>
                                        <p:strVal val="visible"/>
                                      </p:to>
                                    </p:set>
                                    <p:animEffect transition="in" filter="dissolve">
                                      <p:cBhvr>
                                        <p:cTn id="46" dur="500"/>
                                        <p:tgtEl>
                                          <p:spTgt spid="26627">
                                            <p:txEl>
                                              <p:pRg st="11" end="11"/>
                                            </p:txEl>
                                          </p:spTgt>
                                        </p:tgtEl>
                                      </p:cBhvr>
                                    </p:animEffect>
                                  </p:childTnLst>
                                </p:cTn>
                              </p:par>
                              <p:par>
                                <p:cTn id="47" presetID="9" presetClass="entr" presetSubtype="0" fill="hold" nodeType="withEffect">
                                  <p:stCondLst>
                                    <p:cond delay="0"/>
                                  </p:stCondLst>
                                  <p:childTnLst>
                                    <p:set>
                                      <p:cBhvr>
                                        <p:cTn id="48" dur="1" fill="hold">
                                          <p:stCondLst>
                                            <p:cond delay="0"/>
                                          </p:stCondLst>
                                        </p:cTn>
                                        <p:tgtEl>
                                          <p:spTgt spid="26627">
                                            <p:txEl>
                                              <p:pRg st="12" end="12"/>
                                            </p:txEl>
                                          </p:spTgt>
                                        </p:tgtEl>
                                        <p:attrNameLst>
                                          <p:attrName>style.visibility</p:attrName>
                                        </p:attrNameLst>
                                      </p:cBhvr>
                                      <p:to>
                                        <p:strVal val="visible"/>
                                      </p:to>
                                    </p:set>
                                    <p:animEffect transition="in" filter="dissolve">
                                      <p:cBhvr>
                                        <p:cTn id="49" dur="500"/>
                                        <p:tgtEl>
                                          <p:spTgt spid="26627">
                                            <p:txEl>
                                              <p:pRg st="12" end="12"/>
                                            </p:txEl>
                                          </p:spTgt>
                                        </p:tgtEl>
                                      </p:cBhvr>
                                    </p:animEffect>
                                  </p:childTnLst>
                                </p:cTn>
                              </p:par>
                            </p:childTnLst>
                          </p:cTn>
                        </p:par>
                      </p:childTnLst>
                    </p:cTn>
                  </p:par>
                  <p:par>
                    <p:cTn id="50" fill="hold">
                      <p:stCondLst>
                        <p:cond delay="indefinite"/>
                      </p:stCondLst>
                      <p:childTnLst>
                        <p:par>
                          <p:cTn id="51" fill="hold">
                            <p:stCondLst>
                              <p:cond delay="0"/>
                            </p:stCondLst>
                            <p:childTnLst>
                              <p:par>
                                <p:cTn id="52" presetID="9" presetClass="entr" presetSubtype="0" fill="hold" nodeType="clickEffect">
                                  <p:stCondLst>
                                    <p:cond delay="0"/>
                                  </p:stCondLst>
                                  <p:childTnLst>
                                    <p:set>
                                      <p:cBhvr>
                                        <p:cTn id="53" dur="1" fill="hold">
                                          <p:stCondLst>
                                            <p:cond delay="0"/>
                                          </p:stCondLst>
                                        </p:cTn>
                                        <p:tgtEl>
                                          <p:spTgt spid="26627">
                                            <p:txEl>
                                              <p:pRg st="13" end="13"/>
                                            </p:txEl>
                                          </p:spTgt>
                                        </p:tgtEl>
                                        <p:attrNameLst>
                                          <p:attrName>style.visibility</p:attrName>
                                        </p:attrNameLst>
                                      </p:cBhvr>
                                      <p:to>
                                        <p:strVal val="visible"/>
                                      </p:to>
                                    </p:set>
                                    <p:animEffect transition="in" filter="dissolve">
                                      <p:cBhvr>
                                        <p:cTn id="54" dur="500"/>
                                        <p:tgtEl>
                                          <p:spTgt spid="26627">
                                            <p:txEl>
                                              <p:pRg st="13" end="13"/>
                                            </p:txEl>
                                          </p:spTgt>
                                        </p:tgtEl>
                                      </p:cBhvr>
                                    </p:animEffect>
                                  </p:childTnLst>
                                </p:cTn>
                              </p:par>
                              <p:par>
                                <p:cTn id="55" presetID="9" presetClass="entr" presetSubtype="0" fill="hold" nodeType="withEffect">
                                  <p:stCondLst>
                                    <p:cond delay="0"/>
                                  </p:stCondLst>
                                  <p:childTnLst>
                                    <p:set>
                                      <p:cBhvr>
                                        <p:cTn id="56" dur="1" fill="hold">
                                          <p:stCondLst>
                                            <p:cond delay="0"/>
                                          </p:stCondLst>
                                        </p:cTn>
                                        <p:tgtEl>
                                          <p:spTgt spid="26627">
                                            <p:txEl>
                                              <p:pRg st="14" end="14"/>
                                            </p:txEl>
                                          </p:spTgt>
                                        </p:tgtEl>
                                        <p:attrNameLst>
                                          <p:attrName>style.visibility</p:attrName>
                                        </p:attrNameLst>
                                      </p:cBhvr>
                                      <p:to>
                                        <p:strVal val="visible"/>
                                      </p:to>
                                    </p:set>
                                    <p:animEffect transition="in" filter="dissolve">
                                      <p:cBhvr>
                                        <p:cTn id="57" dur="500"/>
                                        <p:tgtEl>
                                          <p:spTgt spid="26627">
                                            <p:txEl>
                                              <p:pRg st="14" end="14"/>
                                            </p:txEl>
                                          </p:spTgt>
                                        </p:tgtEl>
                                      </p:cBhvr>
                                    </p:animEffect>
                                  </p:childTnLst>
                                </p:cTn>
                              </p:par>
                              <p:par>
                                <p:cTn id="58" presetID="9" presetClass="entr" presetSubtype="0" fill="hold" nodeType="withEffect">
                                  <p:stCondLst>
                                    <p:cond delay="0"/>
                                  </p:stCondLst>
                                  <p:childTnLst>
                                    <p:set>
                                      <p:cBhvr>
                                        <p:cTn id="59" dur="1" fill="hold">
                                          <p:stCondLst>
                                            <p:cond delay="0"/>
                                          </p:stCondLst>
                                        </p:cTn>
                                        <p:tgtEl>
                                          <p:spTgt spid="26627">
                                            <p:txEl>
                                              <p:pRg st="15" end="15"/>
                                            </p:txEl>
                                          </p:spTgt>
                                        </p:tgtEl>
                                        <p:attrNameLst>
                                          <p:attrName>style.visibility</p:attrName>
                                        </p:attrNameLst>
                                      </p:cBhvr>
                                      <p:to>
                                        <p:strVal val="visible"/>
                                      </p:to>
                                    </p:set>
                                    <p:animEffect transition="in" filter="dissolve">
                                      <p:cBhvr>
                                        <p:cTn id="60" dur="500"/>
                                        <p:tgtEl>
                                          <p:spTgt spid="26627">
                                            <p:txEl>
                                              <p:pRg st="15" end="1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r>
              <a:rPr lang="en-US" dirty="0" smtClean="0"/>
              <a:t>Renaissance Conclusion: Northern Renaissance, Discovery, and Art</a:t>
            </a:r>
            <a:endParaRPr lang="en-US" dirty="0"/>
          </a:p>
        </p:txBody>
      </p:sp>
      <p:sp>
        <p:nvSpPr>
          <p:cNvPr id="2" name="Title 1"/>
          <p:cNvSpPr>
            <a:spLocks noGrp="1"/>
          </p:cNvSpPr>
          <p:nvPr>
            <p:ph type="ctrTitle"/>
          </p:nvPr>
        </p:nvSpPr>
        <p:spPr/>
        <p:txBody>
          <a:bodyPr/>
          <a:lstStyle/>
          <a:p>
            <a:r>
              <a:rPr lang="en-US" dirty="0" smtClean="0"/>
              <a:t>The Renaissance and Discovery</a:t>
            </a:r>
            <a:endParaRPr lang="en-US" dirty="0"/>
          </a:p>
        </p:txBody>
      </p:sp>
    </p:spTree>
    <p:extLst>
      <p:ext uri="{BB962C8B-B14F-4D97-AF65-F5344CB8AC3E}">
        <p14:creationId xmlns:p14="http://schemas.microsoft.com/office/powerpoint/2010/main" val="1004992627"/>
      </p:ext>
    </p:extLst>
  </p:cSld>
  <p:clrMapOvr>
    <a:masterClrMapping/>
  </p:clrMapOvr>
  <p:transition>
    <p:fade thruBlk="1"/>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a:stretch>
            <a:fillRect/>
          </a:stretch>
        </p:blipFill>
        <p:spPr>
          <a:xfrm>
            <a:off x="2171700" y="0"/>
            <a:ext cx="4789170" cy="6858000"/>
          </a:xfrm>
          <a:prstGeom prst="rect">
            <a:avLst/>
          </a:prstGeom>
        </p:spPr>
      </p:pic>
    </p:spTree>
    <p:extLst>
      <p:ext uri="{BB962C8B-B14F-4D97-AF65-F5344CB8AC3E}">
        <p14:creationId xmlns:p14="http://schemas.microsoft.com/office/powerpoint/2010/main" val="3576190990"/>
      </p:ext>
    </p:extLst>
  </p:cSld>
  <p:clrMapOvr>
    <a:masterClrMapping/>
  </p:clrMapOvr>
  <p:transition>
    <p:fade thruBlk="1"/>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Italian Diplomacy &amp; External Wars in the High Renaissance</a:t>
            </a:r>
            <a:endParaRPr lang="en-US" dirty="0"/>
          </a:p>
        </p:txBody>
      </p:sp>
      <p:sp>
        <p:nvSpPr>
          <p:cNvPr id="3" name="Content Placeholder 2"/>
          <p:cNvSpPr>
            <a:spLocks noGrp="1"/>
          </p:cNvSpPr>
          <p:nvPr>
            <p:ph sz="quarter" idx="1"/>
          </p:nvPr>
        </p:nvSpPr>
        <p:spPr/>
        <p:txBody>
          <a:bodyPr>
            <a:normAutofit fontScale="70000" lnSpcReduction="20000"/>
          </a:bodyPr>
          <a:lstStyle/>
          <a:p>
            <a:r>
              <a:rPr lang="en-US" dirty="0" smtClean="0"/>
              <a:t>Late 1400s = Economic &amp; political decline = French &amp; Spanish dominance of peninsula</a:t>
            </a:r>
          </a:p>
          <a:p>
            <a:pPr lvl="1"/>
            <a:r>
              <a:rPr lang="en-US" dirty="0" smtClean="0"/>
              <a:t>Fall of Constantinople</a:t>
            </a:r>
          </a:p>
          <a:p>
            <a:pPr lvl="1"/>
            <a:r>
              <a:rPr lang="en-US" dirty="0" smtClean="0"/>
              <a:t>Portuguese fleets &amp; Atlantic trade</a:t>
            </a:r>
          </a:p>
          <a:p>
            <a:pPr lvl="1"/>
            <a:r>
              <a:rPr lang="en-US" dirty="0" smtClean="0"/>
              <a:t>Increased competition</a:t>
            </a:r>
          </a:p>
          <a:p>
            <a:r>
              <a:rPr lang="en-US" dirty="0" smtClean="0"/>
              <a:t>Peace of Lodi (1454)</a:t>
            </a:r>
          </a:p>
          <a:p>
            <a:r>
              <a:rPr lang="en-US" dirty="0"/>
              <a:t>French, </a:t>
            </a:r>
            <a:r>
              <a:rPr lang="en-US" dirty="0" smtClean="0"/>
              <a:t>Spanish, German </a:t>
            </a:r>
            <a:r>
              <a:rPr lang="en-US" dirty="0"/>
              <a:t>conflict over Italy</a:t>
            </a:r>
          </a:p>
          <a:p>
            <a:pPr lvl="1"/>
            <a:r>
              <a:rPr lang="en-US" dirty="0"/>
              <a:t>First French invasion (1494) on </a:t>
            </a:r>
            <a:r>
              <a:rPr lang="en-US" dirty="0" err="1"/>
              <a:t>Ludovico’s</a:t>
            </a:r>
            <a:r>
              <a:rPr lang="en-US" dirty="0"/>
              <a:t> </a:t>
            </a:r>
            <a:r>
              <a:rPr lang="en-US" dirty="0" smtClean="0"/>
              <a:t>request</a:t>
            </a:r>
          </a:p>
          <a:p>
            <a:pPr lvl="2"/>
            <a:r>
              <a:rPr lang="en-US" dirty="0" smtClean="0"/>
              <a:t>Charles VIII plummets through peninsula toward Naples</a:t>
            </a:r>
          </a:p>
          <a:p>
            <a:pPr lvl="1"/>
            <a:r>
              <a:rPr lang="en-US" dirty="0" smtClean="0"/>
              <a:t>Spanish/HRE intervene</a:t>
            </a:r>
          </a:p>
          <a:p>
            <a:pPr lvl="1"/>
            <a:endParaRPr lang="en-US" dirty="0"/>
          </a:p>
          <a:p>
            <a:endParaRPr lang="en-US" dirty="0" smtClean="0"/>
          </a:p>
          <a:p>
            <a:pPr marL="0" indent="0">
              <a:buNone/>
            </a:pPr>
            <a:endParaRPr lang="en-US" dirty="0" smtClean="0"/>
          </a:p>
          <a:p>
            <a:endParaRPr lang="en-US" dirty="0" smtClean="0"/>
          </a:p>
        </p:txBody>
      </p:sp>
      <p:sp>
        <p:nvSpPr>
          <p:cNvPr id="4" name="Content Placeholder 3"/>
          <p:cNvSpPr>
            <a:spLocks noGrp="1"/>
          </p:cNvSpPr>
          <p:nvPr>
            <p:ph sz="quarter" idx="2"/>
          </p:nvPr>
        </p:nvSpPr>
        <p:spPr/>
        <p:txBody>
          <a:bodyPr>
            <a:normAutofit fontScale="70000" lnSpcReduction="20000"/>
          </a:bodyPr>
          <a:lstStyle/>
          <a:p>
            <a:pPr lvl="1"/>
            <a:r>
              <a:rPr lang="en-US" dirty="0"/>
              <a:t>Florence</a:t>
            </a:r>
          </a:p>
          <a:p>
            <a:pPr lvl="2"/>
            <a:r>
              <a:rPr lang="en-US" dirty="0"/>
              <a:t>1494-1498: </a:t>
            </a:r>
            <a:r>
              <a:rPr lang="en-US" dirty="0" err="1"/>
              <a:t>Savanarola</a:t>
            </a:r>
            <a:r>
              <a:rPr lang="en-US" dirty="0"/>
              <a:t> (1452-1498) sets up religious dictatorship opposing Medici, French, Popes</a:t>
            </a:r>
            <a:br>
              <a:rPr lang="en-US" dirty="0"/>
            </a:br>
            <a:r>
              <a:rPr lang="en-US" dirty="0"/>
              <a:t>Excommunicated, executed</a:t>
            </a:r>
          </a:p>
          <a:p>
            <a:pPr lvl="2"/>
            <a:r>
              <a:rPr lang="en-US" dirty="0" err="1"/>
              <a:t>Medicis</a:t>
            </a:r>
            <a:r>
              <a:rPr lang="en-US" dirty="0"/>
              <a:t> returned </a:t>
            </a:r>
          </a:p>
          <a:p>
            <a:r>
              <a:rPr lang="en-US" dirty="0" smtClean="0"/>
              <a:t>Louis XII invades with Pope Alexander VI’s support</a:t>
            </a:r>
          </a:p>
          <a:p>
            <a:r>
              <a:rPr lang="en-US" dirty="0" smtClean="0"/>
              <a:t>Wars </a:t>
            </a:r>
            <a:r>
              <a:rPr lang="en-US" dirty="0"/>
              <a:t>in Italy until 1559</a:t>
            </a:r>
          </a:p>
          <a:p>
            <a:r>
              <a:rPr lang="en-US" dirty="0"/>
              <a:t>Emperor Charles V sacks Rome in </a:t>
            </a:r>
            <a:r>
              <a:rPr lang="en-US" dirty="0" smtClean="0"/>
              <a:t>1527</a:t>
            </a:r>
          </a:p>
          <a:p>
            <a:pPr lvl="1"/>
            <a:r>
              <a:rPr lang="en-US" dirty="0" smtClean="0"/>
              <a:t>HRE dominates most of peninsula</a:t>
            </a:r>
          </a:p>
          <a:p>
            <a:pPr lvl="1"/>
            <a:r>
              <a:rPr lang="en-US" dirty="0" smtClean="0"/>
              <a:t>Pope depends on HRE for defense against Turks</a:t>
            </a:r>
            <a:endParaRPr lang="en-US" dirty="0"/>
          </a:p>
          <a:p>
            <a:r>
              <a:rPr lang="en-US" dirty="0"/>
              <a:t>Results?</a:t>
            </a:r>
          </a:p>
          <a:p>
            <a:pPr lvl="1"/>
            <a:r>
              <a:rPr lang="en-US" dirty="0"/>
              <a:t>End of High Renaissance</a:t>
            </a:r>
          </a:p>
          <a:p>
            <a:pPr lvl="1"/>
            <a:r>
              <a:rPr lang="en-US" dirty="0"/>
              <a:t>Division of </a:t>
            </a:r>
            <a:r>
              <a:rPr lang="en-US" dirty="0" smtClean="0"/>
              <a:t>Italy</a:t>
            </a:r>
          </a:p>
          <a:p>
            <a:pPr lvl="1"/>
            <a:r>
              <a:rPr lang="en-US" dirty="0" smtClean="0"/>
              <a:t>Increasing </a:t>
            </a:r>
            <a:r>
              <a:rPr lang="en-US" dirty="0"/>
              <a:t>secular/military involvement of popes (Esp. Alexander VI (Borgia) and Julius II )</a:t>
            </a:r>
          </a:p>
          <a:p>
            <a:pPr lvl="2"/>
            <a:endParaRPr lang="en-US" dirty="0"/>
          </a:p>
          <a:p>
            <a:endParaRPr lang="en-US" dirty="0"/>
          </a:p>
        </p:txBody>
      </p:sp>
    </p:spTree>
    <p:extLst>
      <p:ext uri="{BB962C8B-B14F-4D97-AF65-F5344CB8AC3E}">
        <p14:creationId xmlns:p14="http://schemas.microsoft.com/office/powerpoint/2010/main" val="2318859515"/>
      </p:ext>
    </p:extLst>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dissolve">
                                      <p:cBhvr>
                                        <p:cTn id="7" dur="500"/>
                                        <p:tgtEl>
                                          <p:spTgt spid="3">
                                            <p:txEl>
                                              <p:pRg st="0" end="0"/>
                                            </p:txEl>
                                          </p:spTgt>
                                        </p:tgtEl>
                                      </p:cBhvr>
                                    </p:animEffect>
                                  </p:childTnLst>
                                </p:cTn>
                              </p:par>
                              <p:par>
                                <p:cTn id="8" presetID="9" presetClass="entr" presetSubtype="0"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dissolve">
                                      <p:cBhvr>
                                        <p:cTn id="10" dur="500"/>
                                        <p:tgtEl>
                                          <p:spTgt spid="3">
                                            <p:txEl>
                                              <p:pRg st="1" end="1"/>
                                            </p:txEl>
                                          </p:spTgt>
                                        </p:tgtEl>
                                      </p:cBhvr>
                                    </p:animEffect>
                                  </p:childTnLst>
                                </p:cTn>
                              </p:par>
                              <p:par>
                                <p:cTn id="11" presetID="9"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dissolve">
                                      <p:cBhvr>
                                        <p:cTn id="13" dur="500"/>
                                        <p:tgtEl>
                                          <p:spTgt spid="3">
                                            <p:txEl>
                                              <p:pRg st="2" end="2"/>
                                            </p:txEl>
                                          </p:spTgt>
                                        </p:tgtEl>
                                      </p:cBhvr>
                                    </p:animEffect>
                                  </p:childTnLst>
                                </p:cTn>
                              </p:par>
                              <p:par>
                                <p:cTn id="14" presetID="9" presetClass="entr" presetSubtype="0" fill="hold"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dissolve">
                                      <p:cBhvr>
                                        <p:cTn id="16" dur="500"/>
                                        <p:tgtEl>
                                          <p:spTgt spid="3">
                                            <p:txEl>
                                              <p:pRg st="3" end="3"/>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9" presetClass="entr" presetSubtype="0" fill="hold"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dissolve">
                                      <p:cBhvr>
                                        <p:cTn id="21" dur="500"/>
                                        <p:tgtEl>
                                          <p:spTgt spid="3">
                                            <p:txEl>
                                              <p:pRg st="4" end="4"/>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9" presetClass="entr" presetSubtype="0" fill="hold" nodeType="clickEffect">
                                  <p:stCondLst>
                                    <p:cond delay="0"/>
                                  </p:stCondLst>
                                  <p:childTnLst>
                                    <p:set>
                                      <p:cBhvr>
                                        <p:cTn id="25" dur="1" fill="hold">
                                          <p:stCondLst>
                                            <p:cond delay="0"/>
                                          </p:stCondLst>
                                        </p:cTn>
                                        <p:tgtEl>
                                          <p:spTgt spid="3">
                                            <p:txEl>
                                              <p:pRg st="5" end="5"/>
                                            </p:txEl>
                                          </p:spTgt>
                                        </p:tgtEl>
                                        <p:attrNameLst>
                                          <p:attrName>style.visibility</p:attrName>
                                        </p:attrNameLst>
                                      </p:cBhvr>
                                      <p:to>
                                        <p:strVal val="visible"/>
                                      </p:to>
                                    </p:set>
                                    <p:animEffect transition="in" filter="dissolve">
                                      <p:cBhvr>
                                        <p:cTn id="26" dur="500"/>
                                        <p:tgtEl>
                                          <p:spTgt spid="3">
                                            <p:txEl>
                                              <p:pRg st="5" end="5"/>
                                            </p:txEl>
                                          </p:spTgt>
                                        </p:tgtEl>
                                      </p:cBhvr>
                                    </p:animEffect>
                                  </p:childTnLst>
                                </p:cTn>
                              </p:par>
                              <p:par>
                                <p:cTn id="27" presetID="9" presetClass="entr" presetSubtype="0" fill="hold" nodeType="withEffect">
                                  <p:stCondLst>
                                    <p:cond delay="0"/>
                                  </p:stCondLst>
                                  <p:childTnLst>
                                    <p:set>
                                      <p:cBhvr>
                                        <p:cTn id="28" dur="1" fill="hold">
                                          <p:stCondLst>
                                            <p:cond delay="0"/>
                                          </p:stCondLst>
                                        </p:cTn>
                                        <p:tgtEl>
                                          <p:spTgt spid="3">
                                            <p:txEl>
                                              <p:pRg st="6" end="6"/>
                                            </p:txEl>
                                          </p:spTgt>
                                        </p:tgtEl>
                                        <p:attrNameLst>
                                          <p:attrName>style.visibility</p:attrName>
                                        </p:attrNameLst>
                                      </p:cBhvr>
                                      <p:to>
                                        <p:strVal val="visible"/>
                                      </p:to>
                                    </p:set>
                                    <p:animEffect transition="in" filter="dissolve">
                                      <p:cBhvr>
                                        <p:cTn id="29" dur="500"/>
                                        <p:tgtEl>
                                          <p:spTgt spid="3">
                                            <p:txEl>
                                              <p:pRg st="6" end="6"/>
                                            </p:txEl>
                                          </p:spTgt>
                                        </p:tgtEl>
                                      </p:cBhvr>
                                    </p:animEffect>
                                  </p:childTnLst>
                                </p:cTn>
                              </p:par>
                              <p:par>
                                <p:cTn id="30" presetID="9" presetClass="entr" presetSubtype="0" fill="hold" nodeType="withEffect">
                                  <p:stCondLst>
                                    <p:cond delay="0"/>
                                  </p:stCondLst>
                                  <p:childTnLst>
                                    <p:set>
                                      <p:cBhvr>
                                        <p:cTn id="31" dur="1" fill="hold">
                                          <p:stCondLst>
                                            <p:cond delay="0"/>
                                          </p:stCondLst>
                                        </p:cTn>
                                        <p:tgtEl>
                                          <p:spTgt spid="3">
                                            <p:txEl>
                                              <p:pRg st="7" end="7"/>
                                            </p:txEl>
                                          </p:spTgt>
                                        </p:tgtEl>
                                        <p:attrNameLst>
                                          <p:attrName>style.visibility</p:attrName>
                                        </p:attrNameLst>
                                      </p:cBhvr>
                                      <p:to>
                                        <p:strVal val="visible"/>
                                      </p:to>
                                    </p:set>
                                    <p:animEffect transition="in" filter="dissolve">
                                      <p:cBhvr>
                                        <p:cTn id="32" dur="500"/>
                                        <p:tgtEl>
                                          <p:spTgt spid="3">
                                            <p:txEl>
                                              <p:pRg st="7" end="7"/>
                                            </p:txEl>
                                          </p:spTgt>
                                        </p:tgtEl>
                                      </p:cBhvr>
                                    </p:animEffect>
                                  </p:childTnLst>
                                </p:cTn>
                              </p:par>
                              <p:par>
                                <p:cTn id="33" presetID="9" presetClass="entr" presetSubtype="0" fill="hold" nodeType="withEffect">
                                  <p:stCondLst>
                                    <p:cond delay="0"/>
                                  </p:stCondLst>
                                  <p:childTnLst>
                                    <p:set>
                                      <p:cBhvr>
                                        <p:cTn id="34" dur="1" fill="hold">
                                          <p:stCondLst>
                                            <p:cond delay="0"/>
                                          </p:stCondLst>
                                        </p:cTn>
                                        <p:tgtEl>
                                          <p:spTgt spid="3">
                                            <p:txEl>
                                              <p:pRg st="8" end="8"/>
                                            </p:txEl>
                                          </p:spTgt>
                                        </p:tgtEl>
                                        <p:attrNameLst>
                                          <p:attrName>style.visibility</p:attrName>
                                        </p:attrNameLst>
                                      </p:cBhvr>
                                      <p:to>
                                        <p:strVal val="visible"/>
                                      </p:to>
                                    </p:set>
                                    <p:animEffect transition="in" filter="dissolve">
                                      <p:cBhvr>
                                        <p:cTn id="35" dur="500"/>
                                        <p:tgtEl>
                                          <p:spTgt spid="3">
                                            <p:txEl>
                                              <p:pRg st="8" end="8"/>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9" presetClass="entr" presetSubtype="0" fill="hold" nodeType="clickEffect">
                                  <p:stCondLst>
                                    <p:cond delay="0"/>
                                  </p:stCondLst>
                                  <p:childTnLst>
                                    <p:set>
                                      <p:cBhvr>
                                        <p:cTn id="39" dur="1" fill="hold">
                                          <p:stCondLst>
                                            <p:cond delay="0"/>
                                          </p:stCondLst>
                                        </p:cTn>
                                        <p:tgtEl>
                                          <p:spTgt spid="4">
                                            <p:txEl>
                                              <p:pRg st="0" end="0"/>
                                            </p:txEl>
                                          </p:spTgt>
                                        </p:tgtEl>
                                        <p:attrNameLst>
                                          <p:attrName>style.visibility</p:attrName>
                                        </p:attrNameLst>
                                      </p:cBhvr>
                                      <p:to>
                                        <p:strVal val="visible"/>
                                      </p:to>
                                    </p:set>
                                    <p:animEffect transition="in" filter="dissolve">
                                      <p:cBhvr>
                                        <p:cTn id="40" dur="500"/>
                                        <p:tgtEl>
                                          <p:spTgt spid="4">
                                            <p:txEl>
                                              <p:pRg st="0" end="0"/>
                                            </p:txEl>
                                          </p:spTgt>
                                        </p:tgtEl>
                                      </p:cBhvr>
                                    </p:animEffect>
                                  </p:childTnLst>
                                </p:cTn>
                              </p:par>
                              <p:par>
                                <p:cTn id="41" presetID="9" presetClass="entr" presetSubtype="0" fill="hold" nodeType="withEffect">
                                  <p:stCondLst>
                                    <p:cond delay="0"/>
                                  </p:stCondLst>
                                  <p:childTnLst>
                                    <p:set>
                                      <p:cBhvr>
                                        <p:cTn id="42" dur="1" fill="hold">
                                          <p:stCondLst>
                                            <p:cond delay="0"/>
                                          </p:stCondLst>
                                        </p:cTn>
                                        <p:tgtEl>
                                          <p:spTgt spid="4">
                                            <p:txEl>
                                              <p:pRg st="1" end="1"/>
                                            </p:txEl>
                                          </p:spTgt>
                                        </p:tgtEl>
                                        <p:attrNameLst>
                                          <p:attrName>style.visibility</p:attrName>
                                        </p:attrNameLst>
                                      </p:cBhvr>
                                      <p:to>
                                        <p:strVal val="visible"/>
                                      </p:to>
                                    </p:set>
                                    <p:animEffect transition="in" filter="dissolve">
                                      <p:cBhvr>
                                        <p:cTn id="43" dur="500"/>
                                        <p:tgtEl>
                                          <p:spTgt spid="4">
                                            <p:txEl>
                                              <p:pRg st="1" end="1"/>
                                            </p:txEl>
                                          </p:spTgt>
                                        </p:tgtEl>
                                      </p:cBhvr>
                                    </p:animEffect>
                                  </p:childTnLst>
                                </p:cTn>
                              </p:par>
                              <p:par>
                                <p:cTn id="44" presetID="9" presetClass="entr" presetSubtype="0" fill="hold" nodeType="withEffect">
                                  <p:stCondLst>
                                    <p:cond delay="0"/>
                                  </p:stCondLst>
                                  <p:childTnLst>
                                    <p:set>
                                      <p:cBhvr>
                                        <p:cTn id="45" dur="1" fill="hold">
                                          <p:stCondLst>
                                            <p:cond delay="0"/>
                                          </p:stCondLst>
                                        </p:cTn>
                                        <p:tgtEl>
                                          <p:spTgt spid="4">
                                            <p:txEl>
                                              <p:pRg st="2" end="2"/>
                                            </p:txEl>
                                          </p:spTgt>
                                        </p:tgtEl>
                                        <p:attrNameLst>
                                          <p:attrName>style.visibility</p:attrName>
                                        </p:attrNameLst>
                                      </p:cBhvr>
                                      <p:to>
                                        <p:strVal val="visible"/>
                                      </p:to>
                                    </p:set>
                                    <p:animEffect transition="in" filter="dissolve">
                                      <p:cBhvr>
                                        <p:cTn id="46" dur="500"/>
                                        <p:tgtEl>
                                          <p:spTgt spid="4">
                                            <p:txEl>
                                              <p:pRg st="2" end="2"/>
                                            </p:txEl>
                                          </p:spTgt>
                                        </p:tgtEl>
                                      </p:cBhvr>
                                    </p:animEffect>
                                  </p:childTnLst>
                                </p:cTn>
                              </p:par>
                            </p:childTnLst>
                          </p:cTn>
                        </p:par>
                      </p:childTnLst>
                    </p:cTn>
                  </p:par>
                  <p:par>
                    <p:cTn id="47" fill="hold">
                      <p:stCondLst>
                        <p:cond delay="indefinite"/>
                      </p:stCondLst>
                      <p:childTnLst>
                        <p:par>
                          <p:cTn id="48" fill="hold">
                            <p:stCondLst>
                              <p:cond delay="0"/>
                            </p:stCondLst>
                            <p:childTnLst>
                              <p:par>
                                <p:cTn id="49" presetID="9" presetClass="entr" presetSubtype="0" fill="hold" nodeType="clickEffect">
                                  <p:stCondLst>
                                    <p:cond delay="0"/>
                                  </p:stCondLst>
                                  <p:childTnLst>
                                    <p:set>
                                      <p:cBhvr>
                                        <p:cTn id="50" dur="1" fill="hold">
                                          <p:stCondLst>
                                            <p:cond delay="0"/>
                                          </p:stCondLst>
                                        </p:cTn>
                                        <p:tgtEl>
                                          <p:spTgt spid="4">
                                            <p:txEl>
                                              <p:pRg st="3" end="3"/>
                                            </p:txEl>
                                          </p:spTgt>
                                        </p:tgtEl>
                                        <p:attrNameLst>
                                          <p:attrName>style.visibility</p:attrName>
                                        </p:attrNameLst>
                                      </p:cBhvr>
                                      <p:to>
                                        <p:strVal val="visible"/>
                                      </p:to>
                                    </p:set>
                                    <p:animEffect transition="in" filter="dissolve">
                                      <p:cBhvr>
                                        <p:cTn id="51" dur="500"/>
                                        <p:tgtEl>
                                          <p:spTgt spid="4">
                                            <p:txEl>
                                              <p:pRg st="3" end="3"/>
                                            </p:txEl>
                                          </p:spTgt>
                                        </p:tgtEl>
                                      </p:cBhvr>
                                    </p:animEffect>
                                  </p:childTnLst>
                                </p:cTn>
                              </p:par>
                            </p:childTnLst>
                          </p:cTn>
                        </p:par>
                      </p:childTnLst>
                    </p:cTn>
                  </p:par>
                  <p:par>
                    <p:cTn id="52" fill="hold">
                      <p:stCondLst>
                        <p:cond delay="indefinite"/>
                      </p:stCondLst>
                      <p:childTnLst>
                        <p:par>
                          <p:cTn id="53" fill="hold">
                            <p:stCondLst>
                              <p:cond delay="0"/>
                            </p:stCondLst>
                            <p:childTnLst>
                              <p:par>
                                <p:cTn id="54" presetID="9" presetClass="entr" presetSubtype="0" fill="hold" nodeType="clickEffect">
                                  <p:stCondLst>
                                    <p:cond delay="0"/>
                                  </p:stCondLst>
                                  <p:childTnLst>
                                    <p:set>
                                      <p:cBhvr>
                                        <p:cTn id="55" dur="1" fill="hold">
                                          <p:stCondLst>
                                            <p:cond delay="0"/>
                                          </p:stCondLst>
                                        </p:cTn>
                                        <p:tgtEl>
                                          <p:spTgt spid="4">
                                            <p:txEl>
                                              <p:pRg st="4" end="4"/>
                                            </p:txEl>
                                          </p:spTgt>
                                        </p:tgtEl>
                                        <p:attrNameLst>
                                          <p:attrName>style.visibility</p:attrName>
                                        </p:attrNameLst>
                                      </p:cBhvr>
                                      <p:to>
                                        <p:strVal val="visible"/>
                                      </p:to>
                                    </p:set>
                                    <p:animEffect transition="in" filter="dissolve">
                                      <p:cBhvr>
                                        <p:cTn id="56" dur="500"/>
                                        <p:tgtEl>
                                          <p:spTgt spid="4">
                                            <p:txEl>
                                              <p:pRg st="4" end="4"/>
                                            </p:txEl>
                                          </p:spTgt>
                                        </p:tgtEl>
                                      </p:cBhvr>
                                    </p:animEffect>
                                  </p:childTnLst>
                                </p:cTn>
                              </p:par>
                            </p:childTnLst>
                          </p:cTn>
                        </p:par>
                      </p:childTnLst>
                    </p:cTn>
                  </p:par>
                  <p:par>
                    <p:cTn id="57" fill="hold">
                      <p:stCondLst>
                        <p:cond delay="indefinite"/>
                      </p:stCondLst>
                      <p:childTnLst>
                        <p:par>
                          <p:cTn id="58" fill="hold">
                            <p:stCondLst>
                              <p:cond delay="0"/>
                            </p:stCondLst>
                            <p:childTnLst>
                              <p:par>
                                <p:cTn id="59" presetID="9" presetClass="entr" presetSubtype="0" fill="hold" nodeType="clickEffect">
                                  <p:stCondLst>
                                    <p:cond delay="0"/>
                                  </p:stCondLst>
                                  <p:childTnLst>
                                    <p:set>
                                      <p:cBhvr>
                                        <p:cTn id="60" dur="1" fill="hold">
                                          <p:stCondLst>
                                            <p:cond delay="0"/>
                                          </p:stCondLst>
                                        </p:cTn>
                                        <p:tgtEl>
                                          <p:spTgt spid="4">
                                            <p:txEl>
                                              <p:pRg st="5" end="5"/>
                                            </p:txEl>
                                          </p:spTgt>
                                        </p:tgtEl>
                                        <p:attrNameLst>
                                          <p:attrName>style.visibility</p:attrName>
                                        </p:attrNameLst>
                                      </p:cBhvr>
                                      <p:to>
                                        <p:strVal val="visible"/>
                                      </p:to>
                                    </p:set>
                                    <p:animEffect transition="in" filter="dissolve">
                                      <p:cBhvr>
                                        <p:cTn id="61" dur="500"/>
                                        <p:tgtEl>
                                          <p:spTgt spid="4">
                                            <p:txEl>
                                              <p:pRg st="5" end="5"/>
                                            </p:txEl>
                                          </p:spTgt>
                                        </p:tgtEl>
                                      </p:cBhvr>
                                    </p:animEffect>
                                  </p:childTnLst>
                                </p:cTn>
                              </p:par>
                              <p:par>
                                <p:cTn id="62" presetID="9" presetClass="entr" presetSubtype="0" fill="hold" nodeType="withEffect">
                                  <p:stCondLst>
                                    <p:cond delay="0"/>
                                  </p:stCondLst>
                                  <p:childTnLst>
                                    <p:set>
                                      <p:cBhvr>
                                        <p:cTn id="63" dur="1" fill="hold">
                                          <p:stCondLst>
                                            <p:cond delay="0"/>
                                          </p:stCondLst>
                                        </p:cTn>
                                        <p:tgtEl>
                                          <p:spTgt spid="4">
                                            <p:txEl>
                                              <p:pRg st="6" end="6"/>
                                            </p:txEl>
                                          </p:spTgt>
                                        </p:tgtEl>
                                        <p:attrNameLst>
                                          <p:attrName>style.visibility</p:attrName>
                                        </p:attrNameLst>
                                      </p:cBhvr>
                                      <p:to>
                                        <p:strVal val="visible"/>
                                      </p:to>
                                    </p:set>
                                    <p:animEffect transition="in" filter="dissolve">
                                      <p:cBhvr>
                                        <p:cTn id="64" dur="500"/>
                                        <p:tgtEl>
                                          <p:spTgt spid="4">
                                            <p:txEl>
                                              <p:pRg st="6" end="6"/>
                                            </p:txEl>
                                          </p:spTgt>
                                        </p:tgtEl>
                                      </p:cBhvr>
                                    </p:animEffect>
                                  </p:childTnLst>
                                </p:cTn>
                              </p:par>
                              <p:par>
                                <p:cTn id="65" presetID="9" presetClass="entr" presetSubtype="0" fill="hold" nodeType="withEffect">
                                  <p:stCondLst>
                                    <p:cond delay="0"/>
                                  </p:stCondLst>
                                  <p:childTnLst>
                                    <p:set>
                                      <p:cBhvr>
                                        <p:cTn id="66" dur="1" fill="hold">
                                          <p:stCondLst>
                                            <p:cond delay="0"/>
                                          </p:stCondLst>
                                        </p:cTn>
                                        <p:tgtEl>
                                          <p:spTgt spid="4">
                                            <p:txEl>
                                              <p:pRg st="7" end="7"/>
                                            </p:txEl>
                                          </p:spTgt>
                                        </p:tgtEl>
                                        <p:attrNameLst>
                                          <p:attrName>style.visibility</p:attrName>
                                        </p:attrNameLst>
                                      </p:cBhvr>
                                      <p:to>
                                        <p:strVal val="visible"/>
                                      </p:to>
                                    </p:set>
                                    <p:animEffect transition="in" filter="dissolve">
                                      <p:cBhvr>
                                        <p:cTn id="67" dur="500"/>
                                        <p:tgtEl>
                                          <p:spTgt spid="4">
                                            <p:txEl>
                                              <p:pRg st="7" end="7"/>
                                            </p:txEl>
                                          </p:spTgt>
                                        </p:tgtEl>
                                      </p:cBhvr>
                                    </p:animEffect>
                                  </p:childTnLst>
                                </p:cTn>
                              </p:par>
                            </p:childTnLst>
                          </p:cTn>
                        </p:par>
                      </p:childTnLst>
                    </p:cTn>
                  </p:par>
                  <p:par>
                    <p:cTn id="68" fill="hold">
                      <p:stCondLst>
                        <p:cond delay="indefinite"/>
                      </p:stCondLst>
                      <p:childTnLst>
                        <p:par>
                          <p:cTn id="69" fill="hold">
                            <p:stCondLst>
                              <p:cond delay="0"/>
                            </p:stCondLst>
                            <p:childTnLst>
                              <p:par>
                                <p:cTn id="70" presetID="9" presetClass="entr" presetSubtype="0" fill="hold" nodeType="clickEffect">
                                  <p:stCondLst>
                                    <p:cond delay="0"/>
                                  </p:stCondLst>
                                  <p:childTnLst>
                                    <p:set>
                                      <p:cBhvr>
                                        <p:cTn id="71" dur="1" fill="hold">
                                          <p:stCondLst>
                                            <p:cond delay="0"/>
                                          </p:stCondLst>
                                        </p:cTn>
                                        <p:tgtEl>
                                          <p:spTgt spid="4">
                                            <p:txEl>
                                              <p:pRg st="8" end="8"/>
                                            </p:txEl>
                                          </p:spTgt>
                                        </p:tgtEl>
                                        <p:attrNameLst>
                                          <p:attrName>style.visibility</p:attrName>
                                        </p:attrNameLst>
                                      </p:cBhvr>
                                      <p:to>
                                        <p:strVal val="visible"/>
                                      </p:to>
                                    </p:set>
                                    <p:animEffect transition="in" filter="dissolve">
                                      <p:cBhvr>
                                        <p:cTn id="72" dur="500"/>
                                        <p:tgtEl>
                                          <p:spTgt spid="4">
                                            <p:txEl>
                                              <p:pRg st="8" end="8"/>
                                            </p:txEl>
                                          </p:spTgt>
                                        </p:tgtEl>
                                      </p:cBhvr>
                                    </p:animEffect>
                                  </p:childTnLst>
                                </p:cTn>
                              </p:par>
                              <p:par>
                                <p:cTn id="73" presetID="9" presetClass="entr" presetSubtype="0" fill="hold" nodeType="withEffect">
                                  <p:stCondLst>
                                    <p:cond delay="0"/>
                                  </p:stCondLst>
                                  <p:childTnLst>
                                    <p:set>
                                      <p:cBhvr>
                                        <p:cTn id="74" dur="1" fill="hold">
                                          <p:stCondLst>
                                            <p:cond delay="0"/>
                                          </p:stCondLst>
                                        </p:cTn>
                                        <p:tgtEl>
                                          <p:spTgt spid="4">
                                            <p:txEl>
                                              <p:pRg st="9" end="9"/>
                                            </p:txEl>
                                          </p:spTgt>
                                        </p:tgtEl>
                                        <p:attrNameLst>
                                          <p:attrName>style.visibility</p:attrName>
                                        </p:attrNameLst>
                                      </p:cBhvr>
                                      <p:to>
                                        <p:strVal val="visible"/>
                                      </p:to>
                                    </p:set>
                                    <p:animEffect transition="in" filter="dissolve">
                                      <p:cBhvr>
                                        <p:cTn id="75" dur="500"/>
                                        <p:tgtEl>
                                          <p:spTgt spid="4">
                                            <p:txEl>
                                              <p:pRg st="9" end="9"/>
                                            </p:txEl>
                                          </p:spTgt>
                                        </p:tgtEl>
                                      </p:cBhvr>
                                    </p:animEffect>
                                  </p:childTnLst>
                                </p:cTn>
                              </p:par>
                              <p:par>
                                <p:cTn id="76" presetID="9" presetClass="entr" presetSubtype="0" fill="hold" nodeType="withEffect">
                                  <p:stCondLst>
                                    <p:cond delay="0"/>
                                  </p:stCondLst>
                                  <p:childTnLst>
                                    <p:set>
                                      <p:cBhvr>
                                        <p:cTn id="77" dur="1" fill="hold">
                                          <p:stCondLst>
                                            <p:cond delay="0"/>
                                          </p:stCondLst>
                                        </p:cTn>
                                        <p:tgtEl>
                                          <p:spTgt spid="4">
                                            <p:txEl>
                                              <p:pRg st="10" end="10"/>
                                            </p:txEl>
                                          </p:spTgt>
                                        </p:tgtEl>
                                        <p:attrNameLst>
                                          <p:attrName>style.visibility</p:attrName>
                                        </p:attrNameLst>
                                      </p:cBhvr>
                                      <p:to>
                                        <p:strVal val="visible"/>
                                      </p:to>
                                    </p:set>
                                    <p:animEffect transition="in" filter="dissolve">
                                      <p:cBhvr>
                                        <p:cTn id="78" dur="500"/>
                                        <p:tgtEl>
                                          <p:spTgt spid="4">
                                            <p:txEl>
                                              <p:pRg st="10" end="10"/>
                                            </p:txEl>
                                          </p:spTgt>
                                        </p:tgtEl>
                                      </p:cBhvr>
                                    </p:animEffect>
                                  </p:childTnLst>
                                </p:cTn>
                              </p:par>
                              <p:par>
                                <p:cTn id="79" presetID="9" presetClass="entr" presetSubtype="0" fill="hold" nodeType="withEffect">
                                  <p:stCondLst>
                                    <p:cond delay="0"/>
                                  </p:stCondLst>
                                  <p:childTnLst>
                                    <p:set>
                                      <p:cBhvr>
                                        <p:cTn id="80" dur="1" fill="hold">
                                          <p:stCondLst>
                                            <p:cond delay="0"/>
                                          </p:stCondLst>
                                        </p:cTn>
                                        <p:tgtEl>
                                          <p:spTgt spid="4">
                                            <p:txEl>
                                              <p:pRg st="11" end="11"/>
                                            </p:txEl>
                                          </p:spTgt>
                                        </p:tgtEl>
                                        <p:attrNameLst>
                                          <p:attrName>style.visibility</p:attrName>
                                        </p:attrNameLst>
                                      </p:cBhvr>
                                      <p:to>
                                        <p:strVal val="visible"/>
                                      </p:to>
                                    </p:set>
                                    <p:animEffect transition="in" filter="dissolve">
                                      <p:cBhvr>
                                        <p:cTn id="81" dur="500"/>
                                        <p:tgtEl>
                                          <p:spTgt spid="4">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Rot="1" noChangeArrowheads="1"/>
          </p:cNvSpPr>
          <p:nvPr>
            <p:ph type="title"/>
          </p:nvPr>
        </p:nvSpPr>
        <p:spPr/>
        <p:txBody>
          <a:bodyPr/>
          <a:lstStyle/>
          <a:p>
            <a:r>
              <a:rPr lang="en-US"/>
              <a:t>Machiavelli</a:t>
            </a:r>
          </a:p>
        </p:txBody>
      </p:sp>
      <p:sp>
        <p:nvSpPr>
          <p:cNvPr id="25603" name="Rectangle 3"/>
          <p:cNvSpPr>
            <a:spLocks noGrp="1" noChangeArrowheads="1"/>
          </p:cNvSpPr>
          <p:nvPr>
            <p:ph type="body" idx="1"/>
          </p:nvPr>
        </p:nvSpPr>
        <p:spPr/>
        <p:txBody>
          <a:bodyPr>
            <a:normAutofit/>
          </a:bodyPr>
          <a:lstStyle/>
          <a:p>
            <a:r>
              <a:rPr lang="en-US" dirty="0" smtClean="0"/>
              <a:t>Florentine diplomat in France and Rome</a:t>
            </a:r>
          </a:p>
          <a:p>
            <a:r>
              <a:rPr lang="en-US" dirty="0" smtClean="0"/>
              <a:t>Believed Italians lacked “civic virtue”</a:t>
            </a:r>
          </a:p>
          <a:p>
            <a:r>
              <a:rPr lang="en-US" u="sng" dirty="0" smtClean="0"/>
              <a:t>The Prince (1513)</a:t>
            </a:r>
            <a:endParaRPr lang="en-US" u="sng" dirty="0"/>
          </a:p>
          <a:p>
            <a:pPr lvl="1"/>
            <a:r>
              <a:rPr lang="en-US" dirty="0">
                <a:effectLst/>
              </a:rPr>
              <a:t>Pragmatic guide to obtaining &amp; keeping power</a:t>
            </a:r>
            <a:r>
              <a:rPr lang="en-US" dirty="0" smtClean="0">
                <a:effectLst/>
              </a:rPr>
              <a:t>.</a:t>
            </a:r>
          </a:p>
          <a:p>
            <a:pPr lvl="1"/>
            <a:r>
              <a:rPr lang="en-US" dirty="0" smtClean="0"/>
              <a:t>Strong prince could end instability, bring moral regeneration</a:t>
            </a:r>
          </a:p>
          <a:p>
            <a:pPr lvl="1"/>
            <a:r>
              <a:rPr lang="en-US" dirty="0" smtClean="0">
                <a:effectLst/>
              </a:rPr>
              <a:t>Faith in political leadership</a:t>
            </a:r>
          </a:p>
          <a:p>
            <a:pPr lvl="1"/>
            <a:r>
              <a:rPr lang="en-US" dirty="0" smtClean="0"/>
              <a:t>Government’s goal = Stability</a:t>
            </a:r>
            <a:endParaRPr lang="en-US" dirty="0">
              <a:effectLst/>
            </a:endParaRPr>
          </a:p>
          <a:p>
            <a:pPr lvl="1"/>
            <a:r>
              <a:rPr lang="en-US" dirty="0">
                <a:effectLst/>
              </a:rPr>
              <a:t>Not guide to dictatorship; merely observation</a:t>
            </a:r>
            <a:r>
              <a:rPr lang="en-US" dirty="0" smtClean="0">
                <a:effectLst/>
              </a:rPr>
              <a:t>.</a:t>
            </a:r>
          </a:p>
          <a:p>
            <a:pPr lvl="1"/>
            <a:r>
              <a:rPr lang="en-US" dirty="0" smtClean="0"/>
              <a:t>“Reasons of state” justification for political action</a:t>
            </a:r>
            <a:endParaRPr lang="en-US" dirty="0">
              <a:effectLst/>
            </a:endParaRPr>
          </a:p>
          <a:p>
            <a:pPr lvl="1"/>
            <a:r>
              <a:rPr lang="en-US" i="1" dirty="0" smtClean="0">
                <a:effectLst/>
              </a:rPr>
              <a:t>Realpolitik</a:t>
            </a:r>
            <a:endParaRPr lang="en-US" i="1" dirty="0">
              <a:effectLst/>
            </a:endParaRPr>
          </a:p>
        </p:txBody>
      </p:sp>
      <p:pic>
        <p:nvPicPr>
          <p:cNvPr id="25605" name="Picture 5" descr="machiavelli">
            <a:hlinkClick r:id="rId3"/>
          </p:cNvPr>
          <p:cNvPicPr>
            <a:picLocks noChangeAspect="1" noChangeArrowheads="1"/>
          </p:cNvPicPr>
          <p:nvPr/>
        </p:nvPicPr>
        <p:blipFill>
          <a:blip r:embed="rId4" cstate="print"/>
          <a:srcRect/>
          <a:stretch>
            <a:fillRect/>
          </a:stretch>
        </p:blipFill>
        <p:spPr bwMode="auto">
          <a:xfrm>
            <a:off x="6981825" y="161925"/>
            <a:ext cx="1517650" cy="1971675"/>
          </a:xfrm>
          <a:prstGeom prst="rect">
            <a:avLst/>
          </a:prstGeom>
          <a:noFill/>
          <a:ln w="9525">
            <a:solidFill>
              <a:schemeClr val="tx1"/>
            </a:solidFill>
            <a:miter lim="800000"/>
            <a:headEnd/>
            <a:tailEnd/>
          </a:ln>
        </p:spPr>
      </p:pic>
    </p:spTree>
    <p:extLst>
      <p:ext uri="{BB962C8B-B14F-4D97-AF65-F5344CB8AC3E}">
        <p14:creationId xmlns:p14="http://schemas.microsoft.com/office/powerpoint/2010/main" val="2672834334"/>
      </p:ext>
    </p:extLst>
  </p:cSld>
  <p:clrMapOvr>
    <a:masterClrMapping/>
  </p:clrMapOvr>
  <p:transition>
    <p:fade thruBlk="1"/>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“New Monarchies”</a:t>
            </a:r>
            <a:endParaRPr lang="en-US" dirty="0"/>
          </a:p>
        </p:txBody>
      </p:sp>
      <p:sp>
        <p:nvSpPr>
          <p:cNvPr id="3" name="Text Placeholder 2"/>
          <p:cNvSpPr>
            <a:spLocks noGrp="1"/>
          </p:cNvSpPr>
          <p:nvPr>
            <p:ph type="body" idx="1"/>
          </p:nvPr>
        </p:nvSpPr>
        <p:spPr/>
        <p:txBody>
          <a:bodyPr/>
          <a:lstStyle/>
          <a:p>
            <a:r>
              <a:rPr lang="en-US" dirty="0" smtClean="0"/>
              <a:t>Monarchy strengthens in England, France, and Spain</a:t>
            </a:r>
            <a:endParaRPr lang="en-US" dirty="0"/>
          </a:p>
        </p:txBody>
      </p:sp>
    </p:spTree>
    <p:extLst>
      <p:ext uri="{BB962C8B-B14F-4D97-AF65-F5344CB8AC3E}">
        <p14:creationId xmlns:p14="http://schemas.microsoft.com/office/powerpoint/2010/main" val="4287044142"/>
      </p:ext>
    </p:extLst>
  </p:cSld>
  <p:clrMapOvr>
    <a:masterClrMapping/>
  </p:clrMapOvr>
  <p:transition>
    <p:fade thruBlk="1"/>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355600" y="0"/>
            <a:ext cx="8419265" cy="6858000"/>
          </a:xfrm>
          <a:prstGeom prst="rect">
            <a:avLst/>
          </a:prstGeom>
        </p:spPr>
      </p:pic>
    </p:spTree>
    <p:extLst>
      <p:ext uri="{BB962C8B-B14F-4D97-AF65-F5344CB8AC3E}">
        <p14:creationId xmlns:p14="http://schemas.microsoft.com/office/powerpoint/2010/main" val="2913383527"/>
      </p:ext>
    </p:extLst>
  </p:cSld>
  <p:clrMapOvr>
    <a:masterClrMapping/>
  </p:clrMapOvr>
  <p:transition>
    <p:fade thruBlk="1"/>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914400" y="228600"/>
            <a:ext cx="7772400" cy="715962"/>
          </a:xfrm>
        </p:spPr>
        <p:txBody>
          <a:bodyPr>
            <a:normAutofit fontScale="90000"/>
          </a:bodyPr>
          <a:lstStyle/>
          <a:p>
            <a:r>
              <a:rPr lang="en-US" dirty="0" smtClean="0"/>
              <a:t>The “New Monarchies”</a:t>
            </a:r>
            <a:endParaRPr lang="en-US" dirty="0"/>
          </a:p>
        </p:txBody>
      </p:sp>
      <p:sp>
        <p:nvSpPr>
          <p:cNvPr id="7" name="Content Placeholder 6"/>
          <p:cNvSpPr>
            <a:spLocks noGrp="1"/>
          </p:cNvSpPr>
          <p:nvPr>
            <p:ph sz="quarter" idx="1"/>
          </p:nvPr>
        </p:nvSpPr>
        <p:spPr>
          <a:xfrm>
            <a:off x="381000" y="838200"/>
            <a:ext cx="8305800" cy="6019800"/>
          </a:xfrm>
        </p:spPr>
        <p:txBody>
          <a:bodyPr>
            <a:normAutofit fontScale="92500" lnSpcReduction="10000"/>
          </a:bodyPr>
          <a:lstStyle/>
          <a:p>
            <a:pPr lvl="1"/>
            <a:r>
              <a:rPr lang="en-US" dirty="0" smtClean="0"/>
              <a:t>After 1450 – Shift from feudal to unified national monarchies</a:t>
            </a:r>
          </a:p>
          <a:p>
            <a:pPr lvl="2"/>
            <a:r>
              <a:rPr lang="en-US" dirty="0" smtClean="0"/>
              <a:t>Royal burghers become royal advisors</a:t>
            </a:r>
          </a:p>
          <a:p>
            <a:pPr lvl="2"/>
            <a:r>
              <a:rPr lang="en-US" dirty="0" smtClean="0"/>
              <a:t>Towns ally with king.  Why?</a:t>
            </a:r>
          </a:p>
          <a:p>
            <a:pPr lvl="1"/>
            <a:r>
              <a:rPr lang="en-US" dirty="0" smtClean="0"/>
              <a:t>Representative assemblies begin to emerge</a:t>
            </a:r>
          </a:p>
          <a:p>
            <a:pPr lvl="2"/>
            <a:r>
              <a:rPr lang="en-US" dirty="0" smtClean="0"/>
              <a:t>England: Parliament</a:t>
            </a:r>
          </a:p>
          <a:p>
            <a:pPr lvl="2"/>
            <a:r>
              <a:rPr lang="en-US" dirty="0" smtClean="0"/>
              <a:t>France: Estates General</a:t>
            </a:r>
          </a:p>
          <a:p>
            <a:pPr lvl="2"/>
            <a:r>
              <a:rPr lang="en-US" dirty="0" smtClean="0"/>
              <a:t>Spain: Cortes</a:t>
            </a:r>
          </a:p>
          <a:p>
            <a:pPr lvl="1"/>
            <a:r>
              <a:rPr lang="en-US" dirty="0" smtClean="0"/>
              <a:t>New states = Sovereign</a:t>
            </a:r>
          </a:p>
          <a:p>
            <a:pPr lvl="2"/>
            <a:r>
              <a:rPr lang="en-US" dirty="0" smtClean="0"/>
              <a:t>Taxes, war-making, law enforcement become NATIONAL</a:t>
            </a:r>
          </a:p>
          <a:p>
            <a:pPr lvl="1"/>
            <a:r>
              <a:rPr lang="en-US" dirty="0" smtClean="0"/>
              <a:t>Factors leading to monarchical dominance</a:t>
            </a:r>
          </a:p>
          <a:p>
            <a:pPr lvl="2"/>
            <a:r>
              <a:rPr lang="en-US" dirty="0" smtClean="0"/>
              <a:t>Appointments &amp; bureaucracies</a:t>
            </a:r>
          </a:p>
          <a:p>
            <a:pPr lvl="2"/>
            <a:r>
              <a:rPr lang="en-US" dirty="0" smtClean="0"/>
              <a:t>Standing national, more professional, armies</a:t>
            </a:r>
          </a:p>
          <a:p>
            <a:pPr lvl="2"/>
            <a:r>
              <a:rPr lang="en-US" dirty="0" smtClean="0"/>
              <a:t>Raising money: </a:t>
            </a:r>
          </a:p>
          <a:p>
            <a:pPr lvl="3"/>
            <a:r>
              <a:rPr lang="en-US" dirty="0" smtClean="0"/>
              <a:t>Rent from domains</a:t>
            </a:r>
          </a:p>
          <a:p>
            <a:pPr lvl="3"/>
            <a:r>
              <a:rPr lang="en-US" dirty="0" smtClean="0"/>
              <a:t>National taxes on food, clothing</a:t>
            </a:r>
          </a:p>
          <a:p>
            <a:pPr lvl="3"/>
            <a:r>
              <a:rPr lang="en-US" dirty="0" smtClean="0"/>
              <a:t>Direct taxes on peasants</a:t>
            </a:r>
          </a:p>
          <a:p>
            <a:pPr lvl="3"/>
            <a:r>
              <a:rPr lang="en-US" dirty="0" smtClean="0"/>
              <a:t>Sale of offices</a:t>
            </a:r>
          </a:p>
          <a:p>
            <a:pPr lvl="3"/>
            <a:r>
              <a:rPr lang="en-US" dirty="0" smtClean="0"/>
              <a:t>Borrowing from Italian, German bankers</a:t>
            </a:r>
          </a:p>
          <a:p>
            <a:pPr lvl="2"/>
            <a:endParaRPr lang="en-US" dirty="0"/>
          </a:p>
        </p:txBody>
      </p:sp>
    </p:spTree>
    <p:extLst>
      <p:ext uri="{BB962C8B-B14F-4D97-AF65-F5344CB8AC3E}">
        <p14:creationId xmlns:p14="http://schemas.microsoft.com/office/powerpoint/2010/main" val="3224205385"/>
      </p:ext>
    </p:extLst>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additive="base">
                                        <p:cTn id="7"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7">
                                            <p:txEl>
                                              <p:pRg st="1" end="1"/>
                                            </p:txEl>
                                          </p:spTgt>
                                        </p:tgtEl>
                                        <p:attrNameLst>
                                          <p:attrName>style.visibility</p:attrName>
                                        </p:attrNameLst>
                                      </p:cBhvr>
                                      <p:to>
                                        <p:strVal val="visible"/>
                                      </p:to>
                                    </p:set>
                                    <p:anim calcmode="lin" valueType="num">
                                      <p:cBhvr additive="base">
                                        <p:cTn id="11" dur="500" fill="hold"/>
                                        <p:tgtEl>
                                          <p:spTgt spid="7">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7">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7">
                                            <p:txEl>
                                              <p:pRg st="2" end="2"/>
                                            </p:txEl>
                                          </p:spTgt>
                                        </p:tgtEl>
                                        <p:attrNameLst>
                                          <p:attrName>style.visibility</p:attrName>
                                        </p:attrNameLst>
                                      </p:cBhvr>
                                      <p:to>
                                        <p:strVal val="visible"/>
                                      </p:to>
                                    </p:set>
                                    <p:anim calcmode="lin" valueType="num">
                                      <p:cBhvr additive="base">
                                        <p:cTn id="15" dur="500" fill="hold"/>
                                        <p:tgtEl>
                                          <p:spTgt spid="7">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7">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9" presetClass="entr" presetSubtype="0" fill="hold" nodeType="clickEffect">
                                  <p:stCondLst>
                                    <p:cond delay="0"/>
                                  </p:stCondLst>
                                  <p:childTnLst>
                                    <p:set>
                                      <p:cBhvr>
                                        <p:cTn id="20" dur="1" fill="hold">
                                          <p:stCondLst>
                                            <p:cond delay="0"/>
                                          </p:stCondLst>
                                        </p:cTn>
                                        <p:tgtEl>
                                          <p:spTgt spid="7">
                                            <p:txEl>
                                              <p:pRg st="3" end="3"/>
                                            </p:txEl>
                                          </p:spTgt>
                                        </p:tgtEl>
                                        <p:attrNameLst>
                                          <p:attrName>style.visibility</p:attrName>
                                        </p:attrNameLst>
                                      </p:cBhvr>
                                      <p:to>
                                        <p:strVal val="visible"/>
                                      </p:to>
                                    </p:set>
                                    <p:animEffect transition="in" filter="dissolve">
                                      <p:cBhvr>
                                        <p:cTn id="21" dur="500"/>
                                        <p:tgtEl>
                                          <p:spTgt spid="7">
                                            <p:txEl>
                                              <p:pRg st="3" end="3"/>
                                            </p:txEl>
                                          </p:spTgt>
                                        </p:tgtEl>
                                      </p:cBhvr>
                                    </p:animEffect>
                                  </p:childTnLst>
                                </p:cTn>
                              </p:par>
                              <p:par>
                                <p:cTn id="22" presetID="9" presetClass="entr" presetSubtype="0" fill="hold" nodeType="withEffect">
                                  <p:stCondLst>
                                    <p:cond delay="0"/>
                                  </p:stCondLst>
                                  <p:childTnLst>
                                    <p:set>
                                      <p:cBhvr>
                                        <p:cTn id="23" dur="1" fill="hold">
                                          <p:stCondLst>
                                            <p:cond delay="0"/>
                                          </p:stCondLst>
                                        </p:cTn>
                                        <p:tgtEl>
                                          <p:spTgt spid="7">
                                            <p:txEl>
                                              <p:pRg st="4" end="4"/>
                                            </p:txEl>
                                          </p:spTgt>
                                        </p:tgtEl>
                                        <p:attrNameLst>
                                          <p:attrName>style.visibility</p:attrName>
                                        </p:attrNameLst>
                                      </p:cBhvr>
                                      <p:to>
                                        <p:strVal val="visible"/>
                                      </p:to>
                                    </p:set>
                                    <p:animEffect transition="in" filter="dissolve">
                                      <p:cBhvr>
                                        <p:cTn id="24" dur="500"/>
                                        <p:tgtEl>
                                          <p:spTgt spid="7">
                                            <p:txEl>
                                              <p:pRg st="4" end="4"/>
                                            </p:txEl>
                                          </p:spTgt>
                                        </p:tgtEl>
                                      </p:cBhvr>
                                    </p:animEffect>
                                  </p:childTnLst>
                                </p:cTn>
                              </p:par>
                              <p:par>
                                <p:cTn id="25" presetID="9" presetClass="entr" presetSubtype="0" fill="hold" nodeType="withEffect">
                                  <p:stCondLst>
                                    <p:cond delay="0"/>
                                  </p:stCondLst>
                                  <p:childTnLst>
                                    <p:set>
                                      <p:cBhvr>
                                        <p:cTn id="26" dur="1" fill="hold">
                                          <p:stCondLst>
                                            <p:cond delay="0"/>
                                          </p:stCondLst>
                                        </p:cTn>
                                        <p:tgtEl>
                                          <p:spTgt spid="7">
                                            <p:txEl>
                                              <p:pRg st="5" end="5"/>
                                            </p:txEl>
                                          </p:spTgt>
                                        </p:tgtEl>
                                        <p:attrNameLst>
                                          <p:attrName>style.visibility</p:attrName>
                                        </p:attrNameLst>
                                      </p:cBhvr>
                                      <p:to>
                                        <p:strVal val="visible"/>
                                      </p:to>
                                    </p:set>
                                    <p:animEffect transition="in" filter="dissolve">
                                      <p:cBhvr>
                                        <p:cTn id="27" dur="500"/>
                                        <p:tgtEl>
                                          <p:spTgt spid="7">
                                            <p:txEl>
                                              <p:pRg st="5" end="5"/>
                                            </p:txEl>
                                          </p:spTgt>
                                        </p:tgtEl>
                                      </p:cBhvr>
                                    </p:animEffect>
                                  </p:childTnLst>
                                </p:cTn>
                              </p:par>
                              <p:par>
                                <p:cTn id="28" presetID="9" presetClass="entr" presetSubtype="0" fill="hold" nodeType="withEffect">
                                  <p:stCondLst>
                                    <p:cond delay="0"/>
                                  </p:stCondLst>
                                  <p:childTnLst>
                                    <p:set>
                                      <p:cBhvr>
                                        <p:cTn id="29" dur="1" fill="hold">
                                          <p:stCondLst>
                                            <p:cond delay="0"/>
                                          </p:stCondLst>
                                        </p:cTn>
                                        <p:tgtEl>
                                          <p:spTgt spid="7">
                                            <p:txEl>
                                              <p:pRg st="6" end="6"/>
                                            </p:txEl>
                                          </p:spTgt>
                                        </p:tgtEl>
                                        <p:attrNameLst>
                                          <p:attrName>style.visibility</p:attrName>
                                        </p:attrNameLst>
                                      </p:cBhvr>
                                      <p:to>
                                        <p:strVal val="visible"/>
                                      </p:to>
                                    </p:set>
                                    <p:animEffect transition="in" filter="dissolve">
                                      <p:cBhvr>
                                        <p:cTn id="30" dur="500"/>
                                        <p:tgtEl>
                                          <p:spTgt spid="7">
                                            <p:txEl>
                                              <p:pRg st="6" end="6"/>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9" presetClass="entr" presetSubtype="0" fill="hold" nodeType="clickEffect">
                                  <p:stCondLst>
                                    <p:cond delay="0"/>
                                  </p:stCondLst>
                                  <p:childTnLst>
                                    <p:set>
                                      <p:cBhvr>
                                        <p:cTn id="34" dur="1" fill="hold">
                                          <p:stCondLst>
                                            <p:cond delay="0"/>
                                          </p:stCondLst>
                                        </p:cTn>
                                        <p:tgtEl>
                                          <p:spTgt spid="7">
                                            <p:txEl>
                                              <p:pRg st="7" end="7"/>
                                            </p:txEl>
                                          </p:spTgt>
                                        </p:tgtEl>
                                        <p:attrNameLst>
                                          <p:attrName>style.visibility</p:attrName>
                                        </p:attrNameLst>
                                      </p:cBhvr>
                                      <p:to>
                                        <p:strVal val="visible"/>
                                      </p:to>
                                    </p:set>
                                    <p:animEffect transition="in" filter="dissolve">
                                      <p:cBhvr>
                                        <p:cTn id="35" dur="500"/>
                                        <p:tgtEl>
                                          <p:spTgt spid="7">
                                            <p:txEl>
                                              <p:pRg st="7" end="7"/>
                                            </p:txEl>
                                          </p:spTgt>
                                        </p:tgtEl>
                                      </p:cBhvr>
                                    </p:animEffect>
                                  </p:childTnLst>
                                </p:cTn>
                              </p:par>
                              <p:par>
                                <p:cTn id="36" presetID="9" presetClass="entr" presetSubtype="0" fill="hold" nodeType="withEffect">
                                  <p:stCondLst>
                                    <p:cond delay="0"/>
                                  </p:stCondLst>
                                  <p:childTnLst>
                                    <p:set>
                                      <p:cBhvr>
                                        <p:cTn id="37" dur="1" fill="hold">
                                          <p:stCondLst>
                                            <p:cond delay="0"/>
                                          </p:stCondLst>
                                        </p:cTn>
                                        <p:tgtEl>
                                          <p:spTgt spid="7">
                                            <p:txEl>
                                              <p:pRg st="8" end="8"/>
                                            </p:txEl>
                                          </p:spTgt>
                                        </p:tgtEl>
                                        <p:attrNameLst>
                                          <p:attrName>style.visibility</p:attrName>
                                        </p:attrNameLst>
                                      </p:cBhvr>
                                      <p:to>
                                        <p:strVal val="visible"/>
                                      </p:to>
                                    </p:set>
                                    <p:animEffect transition="in" filter="dissolve">
                                      <p:cBhvr>
                                        <p:cTn id="38" dur="500"/>
                                        <p:tgtEl>
                                          <p:spTgt spid="7">
                                            <p:txEl>
                                              <p:pRg st="8" end="8"/>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9" presetClass="entr" presetSubtype="0" fill="hold" nodeType="clickEffect">
                                  <p:stCondLst>
                                    <p:cond delay="0"/>
                                  </p:stCondLst>
                                  <p:childTnLst>
                                    <p:set>
                                      <p:cBhvr>
                                        <p:cTn id="42" dur="1" fill="hold">
                                          <p:stCondLst>
                                            <p:cond delay="0"/>
                                          </p:stCondLst>
                                        </p:cTn>
                                        <p:tgtEl>
                                          <p:spTgt spid="7">
                                            <p:txEl>
                                              <p:pRg st="9" end="9"/>
                                            </p:txEl>
                                          </p:spTgt>
                                        </p:tgtEl>
                                        <p:attrNameLst>
                                          <p:attrName>style.visibility</p:attrName>
                                        </p:attrNameLst>
                                      </p:cBhvr>
                                      <p:to>
                                        <p:strVal val="visible"/>
                                      </p:to>
                                    </p:set>
                                    <p:animEffect transition="in" filter="dissolve">
                                      <p:cBhvr>
                                        <p:cTn id="43" dur="500"/>
                                        <p:tgtEl>
                                          <p:spTgt spid="7">
                                            <p:txEl>
                                              <p:pRg st="9" end="9"/>
                                            </p:txEl>
                                          </p:spTgt>
                                        </p:tgtEl>
                                      </p:cBhvr>
                                    </p:animEffect>
                                  </p:childTnLst>
                                </p:cTn>
                              </p:par>
                              <p:par>
                                <p:cTn id="44" presetID="9" presetClass="entr" presetSubtype="0" fill="hold" nodeType="withEffect">
                                  <p:stCondLst>
                                    <p:cond delay="0"/>
                                  </p:stCondLst>
                                  <p:childTnLst>
                                    <p:set>
                                      <p:cBhvr>
                                        <p:cTn id="45" dur="1" fill="hold">
                                          <p:stCondLst>
                                            <p:cond delay="0"/>
                                          </p:stCondLst>
                                        </p:cTn>
                                        <p:tgtEl>
                                          <p:spTgt spid="7">
                                            <p:txEl>
                                              <p:pRg st="10" end="10"/>
                                            </p:txEl>
                                          </p:spTgt>
                                        </p:tgtEl>
                                        <p:attrNameLst>
                                          <p:attrName>style.visibility</p:attrName>
                                        </p:attrNameLst>
                                      </p:cBhvr>
                                      <p:to>
                                        <p:strVal val="visible"/>
                                      </p:to>
                                    </p:set>
                                    <p:animEffect transition="in" filter="dissolve">
                                      <p:cBhvr>
                                        <p:cTn id="46" dur="500"/>
                                        <p:tgtEl>
                                          <p:spTgt spid="7">
                                            <p:txEl>
                                              <p:pRg st="10" end="10"/>
                                            </p:txEl>
                                          </p:spTgt>
                                        </p:tgtEl>
                                      </p:cBhvr>
                                    </p:animEffect>
                                  </p:childTnLst>
                                </p:cTn>
                              </p:par>
                              <p:par>
                                <p:cTn id="47" presetID="9" presetClass="entr" presetSubtype="0" fill="hold" nodeType="withEffect">
                                  <p:stCondLst>
                                    <p:cond delay="0"/>
                                  </p:stCondLst>
                                  <p:childTnLst>
                                    <p:set>
                                      <p:cBhvr>
                                        <p:cTn id="48" dur="1" fill="hold">
                                          <p:stCondLst>
                                            <p:cond delay="0"/>
                                          </p:stCondLst>
                                        </p:cTn>
                                        <p:tgtEl>
                                          <p:spTgt spid="7">
                                            <p:txEl>
                                              <p:pRg st="11" end="11"/>
                                            </p:txEl>
                                          </p:spTgt>
                                        </p:tgtEl>
                                        <p:attrNameLst>
                                          <p:attrName>style.visibility</p:attrName>
                                        </p:attrNameLst>
                                      </p:cBhvr>
                                      <p:to>
                                        <p:strVal val="visible"/>
                                      </p:to>
                                    </p:set>
                                    <p:animEffect transition="in" filter="dissolve">
                                      <p:cBhvr>
                                        <p:cTn id="49" dur="500"/>
                                        <p:tgtEl>
                                          <p:spTgt spid="7">
                                            <p:txEl>
                                              <p:pRg st="11" end="11"/>
                                            </p:txEl>
                                          </p:spTgt>
                                        </p:tgtEl>
                                      </p:cBhvr>
                                    </p:animEffect>
                                  </p:childTnLst>
                                </p:cTn>
                              </p:par>
                              <p:par>
                                <p:cTn id="50" presetID="9" presetClass="entr" presetSubtype="0" fill="hold" nodeType="withEffect">
                                  <p:stCondLst>
                                    <p:cond delay="0"/>
                                  </p:stCondLst>
                                  <p:childTnLst>
                                    <p:set>
                                      <p:cBhvr>
                                        <p:cTn id="51" dur="1" fill="hold">
                                          <p:stCondLst>
                                            <p:cond delay="0"/>
                                          </p:stCondLst>
                                        </p:cTn>
                                        <p:tgtEl>
                                          <p:spTgt spid="7">
                                            <p:txEl>
                                              <p:pRg st="12" end="12"/>
                                            </p:txEl>
                                          </p:spTgt>
                                        </p:tgtEl>
                                        <p:attrNameLst>
                                          <p:attrName>style.visibility</p:attrName>
                                        </p:attrNameLst>
                                      </p:cBhvr>
                                      <p:to>
                                        <p:strVal val="visible"/>
                                      </p:to>
                                    </p:set>
                                    <p:animEffect transition="in" filter="dissolve">
                                      <p:cBhvr>
                                        <p:cTn id="52" dur="500"/>
                                        <p:tgtEl>
                                          <p:spTgt spid="7">
                                            <p:txEl>
                                              <p:pRg st="12" end="12"/>
                                            </p:txEl>
                                          </p:spTgt>
                                        </p:tgtEl>
                                      </p:cBhvr>
                                    </p:animEffect>
                                  </p:childTnLst>
                                </p:cTn>
                              </p:par>
                              <p:par>
                                <p:cTn id="53" presetID="9" presetClass="entr" presetSubtype="0" fill="hold" nodeType="withEffect">
                                  <p:stCondLst>
                                    <p:cond delay="0"/>
                                  </p:stCondLst>
                                  <p:childTnLst>
                                    <p:set>
                                      <p:cBhvr>
                                        <p:cTn id="54" dur="1" fill="hold">
                                          <p:stCondLst>
                                            <p:cond delay="0"/>
                                          </p:stCondLst>
                                        </p:cTn>
                                        <p:tgtEl>
                                          <p:spTgt spid="7">
                                            <p:txEl>
                                              <p:pRg st="13" end="13"/>
                                            </p:txEl>
                                          </p:spTgt>
                                        </p:tgtEl>
                                        <p:attrNameLst>
                                          <p:attrName>style.visibility</p:attrName>
                                        </p:attrNameLst>
                                      </p:cBhvr>
                                      <p:to>
                                        <p:strVal val="visible"/>
                                      </p:to>
                                    </p:set>
                                    <p:animEffect transition="in" filter="dissolve">
                                      <p:cBhvr>
                                        <p:cTn id="55" dur="500"/>
                                        <p:tgtEl>
                                          <p:spTgt spid="7">
                                            <p:txEl>
                                              <p:pRg st="13" end="13"/>
                                            </p:txEl>
                                          </p:spTgt>
                                        </p:tgtEl>
                                      </p:cBhvr>
                                    </p:animEffect>
                                  </p:childTnLst>
                                </p:cTn>
                              </p:par>
                              <p:par>
                                <p:cTn id="56" presetID="9" presetClass="entr" presetSubtype="0" fill="hold" nodeType="withEffect">
                                  <p:stCondLst>
                                    <p:cond delay="0"/>
                                  </p:stCondLst>
                                  <p:childTnLst>
                                    <p:set>
                                      <p:cBhvr>
                                        <p:cTn id="57" dur="1" fill="hold">
                                          <p:stCondLst>
                                            <p:cond delay="0"/>
                                          </p:stCondLst>
                                        </p:cTn>
                                        <p:tgtEl>
                                          <p:spTgt spid="7">
                                            <p:txEl>
                                              <p:pRg st="14" end="14"/>
                                            </p:txEl>
                                          </p:spTgt>
                                        </p:tgtEl>
                                        <p:attrNameLst>
                                          <p:attrName>style.visibility</p:attrName>
                                        </p:attrNameLst>
                                      </p:cBhvr>
                                      <p:to>
                                        <p:strVal val="visible"/>
                                      </p:to>
                                    </p:set>
                                    <p:animEffect transition="in" filter="dissolve">
                                      <p:cBhvr>
                                        <p:cTn id="58" dur="500"/>
                                        <p:tgtEl>
                                          <p:spTgt spid="7">
                                            <p:txEl>
                                              <p:pRg st="14" end="14"/>
                                            </p:txEl>
                                          </p:spTgt>
                                        </p:tgtEl>
                                      </p:cBhvr>
                                    </p:animEffect>
                                  </p:childTnLst>
                                </p:cTn>
                              </p:par>
                              <p:par>
                                <p:cTn id="59" presetID="9" presetClass="entr" presetSubtype="0" fill="hold" nodeType="withEffect">
                                  <p:stCondLst>
                                    <p:cond delay="0"/>
                                  </p:stCondLst>
                                  <p:childTnLst>
                                    <p:set>
                                      <p:cBhvr>
                                        <p:cTn id="60" dur="1" fill="hold">
                                          <p:stCondLst>
                                            <p:cond delay="0"/>
                                          </p:stCondLst>
                                        </p:cTn>
                                        <p:tgtEl>
                                          <p:spTgt spid="7">
                                            <p:txEl>
                                              <p:pRg st="15" end="15"/>
                                            </p:txEl>
                                          </p:spTgt>
                                        </p:tgtEl>
                                        <p:attrNameLst>
                                          <p:attrName>style.visibility</p:attrName>
                                        </p:attrNameLst>
                                      </p:cBhvr>
                                      <p:to>
                                        <p:strVal val="visible"/>
                                      </p:to>
                                    </p:set>
                                    <p:animEffect transition="in" filter="dissolve">
                                      <p:cBhvr>
                                        <p:cTn id="61" dur="500"/>
                                        <p:tgtEl>
                                          <p:spTgt spid="7">
                                            <p:txEl>
                                              <p:pRg st="15" end="15"/>
                                            </p:txEl>
                                          </p:spTgt>
                                        </p:tgtEl>
                                      </p:cBhvr>
                                    </p:animEffect>
                                  </p:childTnLst>
                                </p:cTn>
                              </p:par>
                              <p:par>
                                <p:cTn id="62" presetID="9" presetClass="entr" presetSubtype="0" fill="hold" nodeType="withEffect">
                                  <p:stCondLst>
                                    <p:cond delay="0"/>
                                  </p:stCondLst>
                                  <p:childTnLst>
                                    <p:set>
                                      <p:cBhvr>
                                        <p:cTn id="63" dur="1" fill="hold">
                                          <p:stCondLst>
                                            <p:cond delay="0"/>
                                          </p:stCondLst>
                                        </p:cTn>
                                        <p:tgtEl>
                                          <p:spTgt spid="7">
                                            <p:txEl>
                                              <p:pRg st="16" end="16"/>
                                            </p:txEl>
                                          </p:spTgt>
                                        </p:tgtEl>
                                        <p:attrNameLst>
                                          <p:attrName>style.visibility</p:attrName>
                                        </p:attrNameLst>
                                      </p:cBhvr>
                                      <p:to>
                                        <p:strVal val="visible"/>
                                      </p:to>
                                    </p:set>
                                    <p:animEffect transition="in" filter="dissolve">
                                      <p:cBhvr>
                                        <p:cTn id="64" dur="500"/>
                                        <p:tgtEl>
                                          <p:spTgt spid="7">
                                            <p:txEl>
                                              <p:pRg st="16" end="16"/>
                                            </p:txEl>
                                          </p:spTgt>
                                        </p:tgtEl>
                                      </p:cBhvr>
                                    </p:animEffect>
                                  </p:childTnLst>
                                </p:cTn>
                              </p:par>
                              <p:par>
                                <p:cTn id="65" presetID="9" presetClass="entr" presetSubtype="0" fill="hold" nodeType="withEffect">
                                  <p:stCondLst>
                                    <p:cond delay="0"/>
                                  </p:stCondLst>
                                  <p:childTnLst>
                                    <p:set>
                                      <p:cBhvr>
                                        <p:cTn id="66" dur="1" fill="hold">
                                          <p:stCondLst>
                                            <p:cond delay="0"/>
                                          </p:stCondLst>
                                        </p:cTn>
                                        <p:tgtEl>
                                          <p:spTgt spid="7">
                                            <p:txEl>
                                              <p:pRg st="17" end="17"/>
                                            </p:txEl>
                                          </p:spTgt>
                                        </p:tgtEl>
                                        <p:attrNameLst>
                                          <p:attrName>style.visibility</p:attrName>
                                        </p:attrNameLst>
                                      </p:cBhvr>
                                      <p:to>
                                        <p:strVal val="visible"/>
                                      </p:to>
                                    </p:set>
                                    <p:animEffect transition="in" filter="dissolve">
                                      <p:cBhvr>
                                        <p:cTn id="67" dur="500"/>
                                        <p:tgtEl>
                                          <p:spTgt spid="7">
                                            <p:txEl>
                                              <p:pRg st="17" end="1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274638"/>
            <a:ext cx="7772400" cy="639762"/>
          </a:xfrm>
        </p:spPr>
        <p:txBody>
          <a:bodyPr>
            <a:normAutofit fontScale="90000"/>
          </a:bodyPr>
          <a:lstStyle/>
          <a:p>
            <a:r>
              <a:rPr lang="en-US" dirty="0" smtClean="0"/>
              <a:t>New Monarchy: France</a:t>
            </a:r>
            <a:endParaRPr lang="en-US" dirty="0"/>
          </a:p>
        </p:txBody>
      </p:sp>
      <p:sp>
        <p:nvSpPr>
          <p:cNvPr id="3" name="Content Placeholder 2"/>
          <p:cNvSpPr>
            <a:spLocks noGrp="1"/>
          </p:cNvSpPr>
          <p:nvPr>
            <p:ph sz="quarter" idx="1"/>
          </p:nvPr>
        </p:nvSpPr>
        <p:spPr>
          <a:xfrm>
            <a:off x="381000" y="838200"/>
            <a:ext cx="8305800" cy="5715000"/>
          </a:xfrm>
        </p:spPr>
        <p:txBody>
          <a:bodyPr>
            <a:normAutofit/>
          </a:bodyPr>
          <a:lstStyle/>
          <a:p>
            <a:r>
              <a:rPr lang="en-US" dirty="0" smtClean="0"/>
              <a:t>Charles VII (r. 1422-1461)</a:t>
            </a:r>
          </a:p>
          <a:p>
            <a:pPr lvl="1"/>
            <a:r>
              <a:rPr lang="en-US" dirty="0" smtClean="0"/>
              <a:t>Exceptional advisors</a:t>
            </a:r>
          </a:p>
          <a:p>
            <a:pPr lvl="1"/>
            <a:r>
              <a:rPr lang="en-US" dirty="0" smtClean="0"/>
              <a:t>Professionalization of the army: 100 Years’ War</a:t>
            </a:r>
          </a:p>
          <a:p>
            <a:pPr lvl="2"/>
            <a:r>
              <a:rPr lang="en-US" dirty="0" smtClean="0"/>
              <a:t>Defeat of Burgundy &amp; Charles the Bold</a:t>
            </a:r>
          </a:p>
          <a:p>
            <a:pPr lvl="1"/>
            <a:r>
              <a:rPr lang="en-US" dirty="0" smtClean="0"/>
              <a:t>Jacques Coeur</a:t>
            </a:r>
          </a:p>
          <a:p>
            <a:pPr lvl="2"/>
            <a:r>
              <a:rPr lang="en-US" dirty="0" smtClean="0"/>
              <a:t>Develops strong army</a:t>
            </a:r>
          </a:p>
          <a:p>
            <a:pPr lvl="2"/>
            <a:r>
              <a:rPr lang="en-US" dirty="0" smtClean="0"/>
              <a:t>Diplomatic corps</a:t>
            </a:r>
          </a:p>
          <a:p>
            <a:pPr lvl="2"/>
            <a:r>
              <a:rPr lang="en-US" dirty="0" smtClean="0"/>
              <a:t>National administration</a:t>
            </a:r>
          </a:p>
          <a:p>
            <a:r>
              <a:rPr lang="en-US" dirty="0" smtClean="0"/>
              <a:t>Louis XI (r. 1461-1483)</a:t>
            </a:r>
          </a:p>
          <a:p>
            <a:pPr lvl="1"/>
            <a:r>
              <a:rPr lang="en-US" dirty="0" smtClean="0"/>
              <a:t>Makes France a great power</a:t>
            </a:r>
          </a:p>
          <a:p>
            <a:pPr lvl="1"/>
            <a:r>
              <a:rPr lang="en-US" dirty="0" smtClean="0"/>
              <a:t>Final defeat of England and elimination of Burgundy</a:t>
            </a:r>
          </a:p>
          <a:p>
            <a:pPr lvl="1"/>
            <a:r>
              <a:rPr lang="en-US" dirty="0" smtClean="0"/>
              <a:t>2x size of France</a:t>
            </a:r>
          </a:p>
          <a:p>
            <a:pPr lvl="1"/>
            <a:r>
              <a:rPr lang="en-US" dirty="0" smtClean="0"/>
              <a:t>Harnesses nobility</a:t>
            </a:r>
          </a:p>
          <a:p>
            <a:pPr lvl="1"/>
            <a:r>
              <a:rPr lang="en-US" dirty="0" smtClean="0"/>
              <a:t>Expands trade &amp; industry</a:t>
            </a:r>
            <a:endParaRPr lang="en-US" dirty="0"/>
          </a:p>
        </p:txBody>
      </p:sp>
      <p:pic>
        <p:nvPicPr>
          <p:cNvPr id="51202" name="Picture 2" descr="File:Louis XI of France.jpg"/>
          <p:cNvPicPr>
            <a:picLocks noChangeAspect="1" noChangeArrowheads="1"/>
          </p:cNvPicPr>
          <p:nvPr/>
        </p:nvPicPr>
        <p:blipFill>
          <a:blip r:embed="rId3" cstate="print"/>
          <a:srcRect/>
          <a:stretch>
            <a:fillRect/>
          </a:stretch>
        </p:blipFill>
        <p:spPr bwMode="auto">
          <a:xfrm>
            <a:off x="6858000" y="3657600"/>
            <a:ext cx="1924050" cy="2771776"/>
          </a:xfrm>
          <a:prstGeom prst="rect">
            <a:avLst/>
          </a:prstGeom>
          <a:noFill/>
        </p:spPr>
      </p:pic>
      <p:pic>
        <p:nvPicPr>
          <p:cNvPr id="51204" name="Picture 4" descr="http://upload.wikimedia.org/wikipedia/commons/thumb/b/b4/Charles_VIII_Ecole_Francaise_16th_century_Musee_de_Conde_Chantilly.jpg/210px-Charles_VIII_Ecole_Francaise_16th_century_Musee_de_Conde_Chantilly.jpg"/>
          <p:cNvPicPr>
            <a:picLocks noChangeAspect="1" noChangeArrowheads="1"/>
          </p:cNvPicPr>
          <p:nvPr/>
        </p:nvPicPr>
        <p:blipFill>
          <a:blip r:embed="rId4" cstate="print"/>
          <a:srcRect/>
          <a:stretch>
            <a:fillRect/>
          </a:stretch>
        </p:blipFill>
        <p:spPr bwMode="auto">
          <a:xfrm>
            <a:off x="6823262" y="533400"/>
            <a:ext cx="1882588" cy="2438400"/>
          </a:xfrm>
          <a:prstGeom prst="rect">
            <a:avLst/>
          </a:prstGeom>
          <a:noFill/>
        </p:spPr>
      </p:pic>
    </p:spTree>
    <p:extLst>
      <p:ext uri="{BB962C8B-B14F-4D97-AF65-F5344CB8AC3E}">
        <p14:creationId xmlns:p14="http://schemas.microsoft.com/office/powerpoint/2010/main" val="2830329888"/>
      </p:ext>
    </p:extLst>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dissolve">
                                      <p:cBhvr>
                                        <p:cTn id="7" dur="500"/>
                                        <p:tgtEl>
                                          <p:spTgt spid="3">
                                            <p:txEl>
                                              <p:pRg st="0" end="0"/>
                                            </p:txEl>
                                          </p:spTgt>
                                        </p:tgtEl>
                                      </p:cBhvr>
                                    </p:animEffect>
                                  </p:childTnLst>
                                </p:cTn>
                              </p:par>
                              <p:par>
                                <p:cTn id="8" presetID="9" presetClass="entr" presetSubtype="0"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dissolve">
                                      <p:cBhvr>
                                        <p:cTn id="10" dur="500"/>
                                        <p:tgtEl>
                                          <p:spTgt spid="3">
                                            <p:txEl>
                                              <p:pRg st="1" end="1"/>
                                            </p:txEl>
                                          </p:spTgt>
                                        </p:tgtEl>
                                      </p:cBhvr>
                                    </p:animEffect>
                                  </p:childTnLst>
                                </p:cTn>
                              </p:par>
                              <p:par>
                                <p:cTn id="11" presetID="9"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dissolve">
                                      <p:cBhvr>
                                        <p:cTn id="13" dur="500"/>
                                        <p:tgtEl>
                                          <p:spTgt spid="3">
                                            <p:txEl>
                                              <p:pRg st="2" end="2"/>
                                            </p:txEl>
                                          </p:spTgt>
                                        </p:tgtEl>
                                      </p:cBhvr>
                                    </p:animEffect>
                                  </p:childTnLst>
                                </p:cTn>
                              </p:par>
                              <p:par>
                                <p:cTn id="14" presetID="9" presetClass="entr" presetSubtype="0" fill="hold"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dissolve">
                                      <p:cBhvr>
                                        <p:cTn id="16" dur="500"/>
                                        <p:tgtEl>
                                          <p:spTgt spid="3">
                                            <p:txEl>
                                              <p:pRg st="3" end="3"/>
                                            </p:txEl>
                                          </p:spTgt>
                                        </p:tgtEl>
                                      </p:cBhvr>
                                    </p:animEffect>
                                  </p:childTnLst>
                                </p:cTn>
                              </p:par>
                              <p:par>
                                <p:cTn id="17" presetID="9" presetClass="entr" presetSubtype="0" fill="hold"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Effect transition="in" filter="dissolve">
                                      <p:cBhvr>
                                        <p:cTn id="19" dur="500"/>
                                        <p:tgtEl>
                                          <p:spTgt spid="3">
                                            <p:txEl>
                                              <p:pRg st="4" end="4"/>
                                            </p:txEl>
                                          </p:spTgt>
                                        </p:tgtEl>
                                      </p:cBhvr>
                                    </p:animEffect>
                                  </p:childTnLst>
                                </p:cTn>
                              </p:par>
                              <p:par>
                                <p:cTn id="20" presetID="9" presetClass="entr" presetSubtype="0" fill="hold" nodeType="with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dissolve">
                                      <p:cBhvr>
                                        <p:cTn id="22" dur="500"/>
                                        <p:tgtEl>
                                          <p:spTgt spid="3">
                                            <p:txEl>
                                              <p:pRg st="5" end="5"/>
                                            </p:txEl>
                                          </p:spTgt>
                                        </p:tgtEl>
                                      </p:cBhvr>
                                    </p:animEffect>
                                  </p:childTnLst>
                                </p:cTn>
                              </p:par>
                              <p:par>
                                <p:cTn id="23" presetID="9" presetClass="entr" presetSubtype="0" fill="hold" nodeType="with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animEffect transition="in" filter="dissolve">
                                      <p:cBhvr>
                                        <p:cTn id="25" dur="500"/>
                                        <p:tgtEl>
                                          <p:spTgt spid="3">
                                            <p:txEl>
                                              <p:pRg st="6" end="6"/>
                                            </p:txEl>
                                          </p:spTgt>
                                        </p:tgtEl>
                                      </p:cBhvr>
                                    </p:animEffect>
                                  </p:childTnLst>
                                </p:cTn>
                              </p:par>
                              <p:par>
                                <p:cTn id="26" presetID="9" presetClass="entr" presetSubtype="0" fill="hold" nodeType="withEffect">
                                  <p:stCondLst>
                                    <p:cond delay="0"/>
                                  </p:stCondLst>
                                  <p:childTnLst>
                                    <p:set>
                                      <p:cBhvr>
                                        <p:cTn id="27" dur="1" fill="hold">
                                          <p:stCondLst>
                                            <p:cond delay="0"/>
                                          </p:stCondLst>
                                        </p:cTn>
                                        <p:tgtEl>
                                          <p:spTgt spid="3">
                                            <p:txEl>
                                              <p:pRg st="7" end="7"/>
                                            </p:txEl>
                                          </p:spTgt>
                                        </p:tgtEl>
                                        <p:attrNameLst>
                                          <p:attrName>style.visibility</p:attrName>
                                        </p:attrNameLst>
                                      </p:cBhvr>
                                      <p:to>
                                        <p:strVal val="visible"/>
                                      </p:to>
                                    </p:set>
                                    <p:animEffect transition="in" filter="dissolve">
                                      <p:cBhvr>
                                        <p:cTn id="28" dur="500"/>
                                        <p:tgtEl>
                                          <p:spTgt spid="3">
                                            <p:txEl>
                                              <p:pRg st="7" end="7"/>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9" presetClass="entr" presetSubtype="0" fill="hold" nodeType="clickEffect">
                                  <p:stCondLst>
                                    <p:cond delay="0"/>
                                  </p:stCondLst>
                                  <p:childTnLst>
                                    <p:set>
                                      <p:cBhvr>
                                        <p:cTn id="32" dur="1" fill="hold">
                                          <p:stCondLst>
                                            <p:cond delay="0"/>
                                          </p:stCondLst>
                                        </p:cTn>
                                        <p:tgtEl>
                                          <p:spTgt spid="3">
                                            <p:txEl>
                                              <p:pRg st="8" end="8"/>
                                            </p:txEl>
                                          </p:spTgt>
                                        </p:tgtEl>
                                        <p:attrNameLst>
                                          <p:attrName>style.visibility</p:attrName>
                                        </p:attrNameLst>
                                      </p:cBhvr>
                                      <p:to>
                                        <p:strVal val="visible"/>
                                      </p:to>
                                    </p:set>
                                    <p:animEffect transition="in" filter="dissolve">
                                      <p:cBhvr>
                                        <p:cTn id="33" dur="500"/>
                                        <p:tgtEl>
                                          <p:spTgt spid="3">
                                            <p:txEl>
                                              <p:pRg st="8" end="8"/>
                                            </p:txEl>
                                          </p:spTgt>
                                        </p:tgtEl>
                                      </p:cBhvr>
                                    </p:animEffect>
                                  </p:childTnLst>
                                </p:cTn>
                              </p:par>
                              <p:par>
                                <p:cTn id="34" presetID="9" presetClass="entr" presetSubtype="0" fill="hold" nodeType="withEffect">
                                  <p:stCondLst>
                                    <p:cond delay="0"/>
                                  </p:stCondLst>
                                  <p:childTnLst>
                                    <p:set>
                                      <p:cBhvr>
                                        <p:cTn id="35" dur="1" fill="hold">
                                          <p:stCondLst>
                                            <p:cond delay="0"/>
                                          </p:stCondLst>
                                        </p:cTn>
                                        <p:tgtEl>
                                          <p:spTgt spid="3">
                                            <p:txEl>
                                              <p:pRg st="9" end="9"/>
                                            </p:txEl>
                                          </p:spTgt>
                                        </p:tgtEl>
                                        <p:attrNameLst>
                                          <p:attrName>style.visibility</p:attrName>
                                        </p:attrNameLst>
                                      </p:cBhvr>
                                      <p:to>
                                        <p:strVal val="visible"/>
                                      </p:to>
                                    </p:set>
                                    <p:animEffect transition="in" filter="dissolve">
                                      <p:cBhvr>
                                        <p:cTn id="36" dur="500"/>
                                        <p:tgtEl>
                                          <p:spTgt spid="3">
                                            <p:txEl>
                                              <p:pRg st="9" end="9"/>
                                            </p:txEl>
                                          </p:spTgt>
                                        </p:tgtEl>
                                      </p:cBhvr>
                                    </p:animEffect>
                                  </p:childTnLst>
                                </p:cTn>
                              </p:par>
                              <p:par>
                                <p:cTn id="37" presetID="9" presetClass="entr" presetSubtype="0" fill="hold" nodeType="withEffect">
                                  <p:stCondLst>
                                    <p:cond delay="0"/>
                                  </p:stCondLst>
                                  <p:childTnLst>
                                    <p:set>
                                      <p:cBhvr>
                                        <p:cTn id="38" dur="1" fill="hold">
                                          <p:stCondLst>
                                            <p:cond delay="0"/>
                                          </p:stCondLst>
                                        </p:cTn>
                                        <p:tgtEl>
                                          <p:spTgt spid="3">
                                            <p:txEl>
                                              <p:pRg st="10" end="10"/>
                                            </p:txEl>
                                          </p:spTgt>
                                        </p:tgtEl>
                                        <p:attrNameLst>
                                          <p:attrName>style.visibility</p:attrName>
                                        </p:attrNameLst>
                                      </p:cBhvr>
                                      <p:to>
                                        <p:strVal val="visible"/>
                                      </p:to>
                                    </p:set>
                                    <p:animEffect transition="in" filter="dissolve">
                                      <p:cBhvr>
                                        <p:cTn id="39" dur="500"/>
                                        <p:tgtEl>
                                          <p:spTgt spid="3">
                                            <p:txEl>
                                              <p:pRg st="10" end="10"/>
                                            </p:txEl>
                                          </p:spTgt>
                                        </p:tgtEl>
                                      </p:cBhvr>
                                    </p:animEffect>
                                  </p:childTnLst>
                                </p:cTn>
                              </p:par>
                              <p:par>
                                <p:cTn id="40" presetID="9" presetClass="entr" presetSubtype="0" fill="hold" nodeType="withEffect">
                                  <p:stCondLst>
                                    <p:cond delay="0"/>
                                  </p:stCondLst>
                                  <p:childTnLst>
                                    <p:set>
                                      <p:cBhvr>
                                        <p:cTn id="41" dur="1" fill="hold">
                                          <p:stCondLst>
                                            <p:cond delay="0"/>
                                          </p:stCondLst>
                                        </p:cTn>
                                        <p:tgtEl>
                                          <p:spTgt spid="3">
                                            <p:txEl>
                                              <p:pRg st="11" end="11"/>
                                            </p:txEl>
                                          </p:spTgt>
                                        </p:tgtEl>
                                        <p:attrNameLst>
                                          <p:attrName>style.visibility</p:attrName>
                                        </p:attrNameLst>
                                      </p:cBhvr>
                                      <p:to>
                                        <p:strVal val="visible"/>
                                      </p:to>
                                    </p:set>
                                    <p:animEffect transition="in" filter="dissolve">
                                      <p:cBhvr>
                                        <p:cTn id="42" dur="500"/>
                                        <p:tgtEl>
                                          <p:spTgt spid="3">
                                            <p:txEl>
                                              <p:pRg st="11" end="11"/>
                                            </p:txEl>
                                          </p:spTgt>
                                        </p:tgtEl>
                                      </p:cBhvr>
                                    </p:animEffect>
                                  </p:childTnLst>
                                </p:cTn>
                              </p:par>
                              <p:par>
                                <p:cTn id="43" presetID="9" presetClass="entr" presetSubtype="0" fill="hold" nodeType="withEffect">
                                  <p:stCondLst>
                                    <p:cond delay="0"/>
                                  </p:stCondLst>
                                  <p:childTnLst>
                                    <p:set>
                                      <p:cBhvr>
                                        <p:cTn id="44" dur="1" fill="hold">
                                          <p:stCondLst>
                                            <p:cond delay="0"/>
                                          </p:stCondLst>
                                        </p:cTn>
                                        <p:tgtEl>
                                          <p:spTgt spid="3">
                                            <p:txEl>
                                              <p:pRg st="12" end="12"/>
                                            </p:txEl>
                                          </p:spTgt>
                                        </p:tgtEl>
                                        <p:attrNameLst>
                                          <p:attrName>style.visibility</p:attrName>
                                        </p:attrNameLst>
                                      </p:cBhvr>
                                      <p:to>
                                        <p:strVal val="visible"/>
                                      </p:to>
                                    </p:set>
                                    <p:animEffect transition="in" filter="dissolve">
                                      <p:cBhvr>
                                        <p:cTn id="45" dur="500"/>
                                        <p:tgtEl>
                                          <p:spTgt spid="3">
                                            <p:txEl>
                                              <p:pRg st="12" end="12"/>
                                            </p:txEl>
                                          </p:spTgt>
                                        </p:tgtEl>
                                      </p:cBhvr>
                                    </p:animEffect>
                                  </p:childTnLst>
                                </p:cTn>
                              </p:par>
                              <p:par>
                                <p:cTn id="46" presetID="9" presetClass="entr" presetSubtype="0" fill="hold" nodeType="withEffect">
                                  <p:stCondLst>
                                    <p:cond delay="0"/>
                                  </p:stCondLst>
                                  <p:childTnLst>
                                    <p:set>
                                      <p:cBhvr>
                                        <p:cTn id="47" dur="1" fill="hold">
                                          <p:stCondLst>
                                            <p:cond delay="0"/>
                                          </p:stCondLst>
                                        </p:cTn>
                                        <p:tgtEl>
                                          <p:spTgt spid="3">
                                            <p:txEl>
                                              <p:pRg st="13" end="13"/>
                                            </p:txEl>
                                          </p:spTgt>
                                        </p:tgtEl>
                                        <p:attrNameLst>
                                          <p:attrName>style.visibility</p:attrName>
                                        </p:attrNameLst>
                                      </p:cBhvr>
                                      <p:to>
                                        <p:strVal val="visible"/>
                                      </p:to>
                                    </p:set>
                                    <p:animEffect transition="in" filter="dissolve">
                                      <p:cBhvr>
                                        <p:cTn id="48" dur="500"/>
                                        <p:tgtEl>
                                          <p:spTgt spid="3">
                                            <p:txEl>
                                              <p:pRg st="13" end="1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274638"/>
            <a:ext cx="7772400" cy="715962"/>
          </a:xfrm>
        </p:spPr>
        <p:txBody>
          <a:bodyPr>
            <a:normAutofit fontScale="90000"/>
          </a:bodyPr>
          <a:lstStyle/>
          <a:p>
            <a:r>
              <a:rPr lang="en-US" dirty="0" smtClean="0"/>
              <a:t>New Monarchies: Spain</a:t>
            </a:r>
            <a:endParaRPr lang="en-US" dirty="0"/>
          </a:p>
        </p:txBody>
      </p:sp>
      <p:sp>
        <p:nvSpPr>
          <p:cNvPr id="3" name="Content Placeholder 2"/>
          <p:cNvSpPr>
            <a:spLocks noGrp="1"/>
          </p:cNvSpPr>
          <p:nvPr>
            <p:ph sz="quarter" idx="1"/>
          </p:nvPr>
        </p:nvSpPr>
        <p:spPr>
          <a:xfrm>
            <a:off x="381000" y="990600"/>
            <a:ext cx="8305800" cy="5562600"/>
          </a:xfrm>
        </p:spPr>
        <p:txBody>
          <a:bodyPr>
            <a:normAutofit fontScale="92500" lnSpcReduction="20000"/>
          </a:bodyPr>
          <a:lstStyle/>
          <a:p>
            <a:r>
              <a:rPr lang="en-US" dirty="0" smtClean="0"/>
              <a:t>Isabella of Castile (r. 1474-1504) &amp; Ferdinand of Aragon (1479-1516): Marry in 1469</a:t>
            </a:r>
          </a:p>
          <a:p>
            <a:r>
              <a:rPr lang="en-US" dirty="0" smtClean="0"/>
              <a:t>In 1492: Complete </a:t>
            </a:r>
            <a:r>
              <a:rPr lang="en-US" i="1" dirty="0" err="1" smtClean="0"/>
              <a:t>reconquista</a:t>
            </a:r>
            <a:r>
              <a:rPr lang="en-US" dirty="0" smtClean="0"/>
              <a:t> of Moors in Grenada</a:t>
            </a:r>
          </a:p>
          <a:p>
            <a:pPr lvl="1"/>
            <a:r>
              <a:rPr lang="en-US" dirty="0" smtClean="0"/>
              <a:t>Force conversions or exile of Jews and Muslims</a:t>
            </a:r>
          </a:p>
          <a:p>
            <a:pPr lvl="1"/>
            <a:r>
              <a:rPr lang="en-US" dirty="0" smtClean="0"/>
              <a:t>Later conquer Naples (1504) and Navarre (1512) – secure borders</a:t>
            </a:r>
          </a:p>
          <a:p>
            <a:r>
              <a:rPr lang="en-US" dirty="0" smtClean="0"/>
              <a:t>Nobility’s power reduced</a:t>
            </a:r>
          </a:p>
          <a:p>
            <a:pPr lvl="1"/>
            <a:r>
              <a:rPr lang="en-US" dirty="0" smtClean="0"/>
              <a:t>Town league (</a:t>
            </a:r>
            <a:r>
              <a:rPr lang="en-US" i="1" dirty="0" err="1" smtClean="0"/>
              <a:t>hermandad</a:t>
            </a:r>
            <a:r>
              <a:rPr lang="en-US" i="1" dirty="0" smtClean="0"/>
              <a:t>) </a:t>
            </a:r>
            <a:r>
              <a:rPr lang="en-US" dirty="0" smtClean="0"/>
              <a:t>supports king</a:t>
            </a:r>
          </a:p>
          <a:p>
            <a:pPr lvl="1"/>
            <a:r>
              <a:rPr lang="en-US" dirty="0" smtClean="0"/>
              <a:t>Townspeople replace nobility in administration</a:t>
            </a:r>
          </a:p>
          <a:p>
            <a:r>
              <a:rPr lang="en-US" dirty="0" smtClean="0"/>
              <a:t>Church power reduced</a:t>
            </a:r>
          </a:p>
          <a:p>
            <a:pPr lvl="1"/>
            <a:r>
              <a:rPr lang="en-US" dirty="0" smtClean="0"/>
              <a:t>Appointment of higher clergy</a:t>
            </a:r>
          </a:p>
          <a:p>
            <a:pPr lvl="1"/>
            <a:r>
              <a:rPr lang="en-US" dirty="0" smtClean="0"/>
              <a:t>Control Inquisition (Torquemada)</a:t>
            </a:r>
          </a:p>
          <a:p>
            <a:r>
              <a:rPr lang="en-US" dirty="0" smtClean="0"/>
              <a:t>Cardinal Cisneros: Solidifies bond to Catholic Church</a:t>
            </a:r>
          </a:p>
          <a:p>
            <a:r>
              <a:rPr lang="en-US" dirty="0" smtClean="0"/>
              <a:t>Marriage alliances: </a:t>
            </a:r>
          </a:p>
          <a:p>
            <a:pPr lvl="1"/>
            <a:r>
              <a:rPr lang="en-US" dirty="0" smtClean="0"/>
              <a:t>Joanna “the Mad” to </a:t>
            </a:r>
            <a:r>
              <a:rPr lang="en-US" dirty="0" err="1" smtClean="0"/>
              <a:t>Philp</a:t>
            </a:r>
            <a:r>
              <a:rPr lang="en-US" dirty="0" smtClean="0"/>
              <a:t> of Habsburg (son=HRE Charles I)</a:t>
            </a:r>
          </a:p>
          <a:p>
            <a:pPr lvl="1"/>
            <a:r>
              <a:rPr lang="en-US" dirty="0" smtClean="0"/>
              <a:t>Catherine of Aragon (eventually) to Henry VIII</a:t>
            </a:r>
          </a:p>
          <a:p>
            <a:pPr>
              <a:buNone/>
            </a:pPr>
            <a:endParaRPr lang="en-US" dirty="0"/>
          </a:p>
        </p:txBody>
      </p:sp>
      <p:pic>
        <p:nvPicPr>
          <p:cNvPr id="56322" name="Picture 2" descr="http://upload.wikimedia.org/wikipedia/commons/0/08/Fernando_e_Isabel.jpg"/>
          <p:cNvPicPr>
            <a:picLocks noChangeAspect="1" noChangeArrowheads="1"/>
          </p:cNvPicPr>
          <p:nvPr/>
        </p:nvPicPr>
        <p:blipFill>
          <a:blip r:embed="rId3" cstate="print"/>
          <a:srcRect/>
          <a:stretch>
            <a:fillRect/>
          </a:stretch>
        </p:blipFill>
        <p:spPr bwMode="auto">
          <a:xfrm>
            <a:off x="6400800" y="2971800"/>
            <a:ext cx="2438400" cy="1901952"/>
          </a:xfrm>
          <a:prstGeom prst="rect">
            <a:avLst/>
          </a:prstGeom>
          <a:noFill/>
        </p:spPr>
      </p:pic>
    </p:spTree>
    <p:extLst>
      <p:ext uri="{BB962C8B-B14F-4D97-AF65-F5344CB8AC3E}">
        <p14:creationId xmlns:p14="http://schemas.microsoft.com/office/powerpoint/2010/main" val="1549366849"/>
      </p:ext>
    </p:extLst>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dissolv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dissolve">
                                      <p:cBhvr>
                                        <p:cTn id="12" dur="500"/>
                                        <p:tgtEl>
                                          <p:spTgt spid="3">
                                            <p:txEl>
                                              <p:pRg st="1" end="1"/>
                                            </p:txEl>
                                          </p:spTgt>
                                        </p:tgtEl>
                                      </p:cBhvr>
                                    </p:animEffect>
                                  </p:childTnLst>
                                </p:cTn>
                              </p:par>
                              <p:par>
                                <p:cTn id="13" presetID="9" presetClass="entr" presetSubtype="0"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dissolve">
                                      <p:cBhvr>
                                        <p:cTn id="15" dur="500"/>
                                        <p:tgtEl>
                                          <p:spTgt spid="3">
                                            <p:txEl>
                                              <p:pRg st="2" end="2"/>
                                            </p:txEl>
                                          </p:spTgt>
                                        </p:tgtEl>
                                      </p:cBhvr>
                                    </p:animEffect>
                                  </p:childTnLst>
                                </p:cTn>
                              </p:par>
                              <p:par>
                                <p:cTn id="16" presetID="9" presetClass="entr" presetSubtype="0" fill="hold" nodeType="withEffect">
                                  <p:stCondLst>
                                    <p:cond delay="0"/>
                                  </p:stCondLst>
                                  <p:childTnLst>
                                    <p:set>
                                      <p:cBhvr>
                                        <p:cTn id="17" dur="1" fill="hold">
                                          <p:stCondLst>
                                            <p:cond delay="0"/>
                                          </p:stCondLst>
                                        </p:cTn>
                                        <p:tgtEl>
                                          <p:spTgt spid="3">
                                            <p:txEl>
                                              <p:pRg st="3" end="3"/>
                                            </p:txEl>
                                          </p:spTgt>
                                        </p:tgtEl>
                                        <p:attrNameLst>
                                          <p:attrName>style.visibility</p:attrName>
                                        </p:attrNameLst>
                                      </p:cBhvr>
                                      <p:to>
                                        <p:strVal val="visible"/>
                                      </p:to>
                                    </p:set>
                                    <p:animEffect transition="in" filter="dissolve">
                                      <p:cBhvr>
                                        <p:cTn id="18" dur="500"/>
                                        <p:tgtEl>
                                          <p:spTgt spid="3">
                                            <p:txEl>
                                              <p:pRg st="3" end="3"/>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9"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dissolve">
                                      <p:cBhvr>
                                        <p:cTn id="23" dur="500"/>
                                        <p:tgtEl>
                                          <p:spTgt spid="3">
                                            <p:txEl>
                                              <p:pRg st="4" end="4"/>
                                            </p:txEl>
                                          </p:spTgt>
                                        </p:tgtEl>
                                      </p:cBhvr>
                                    </p:animEffect>
                                  </p:childTnLst>
                                </p:cTn>
                              </p:par>
                              <p:par>
                                <p:cTn id="24" presetID="9" presetClass="entr" presetSubtype="0" fill="hold" nodeType="withEffect">
                                  <p:stCondLst>
                                    <p:cond delay="0"/>
                                  </p:stCondLst>
                                  <p:childTnLst>
                                    <p:set>
                                      <p:cBhvr>
                                        <p:cTn id="25" dur="1" fill="hold">
                                          <p:stCondLst>
                                            <p:cond delay="0"/>
                                          </p:stCondLst>
                                        </p:cTn>
                                        <p:tgtEl>
                                          <p:spTgt spid="3">
                                            <p:txEl>
                                              <p:pRg st="5" end="5"/>
                                            </p:txEl>
                                          </p:spTgt>
                                        </p:tgtEl>
                                        <p:attrNameLst>
                                          <p:attrName>style.visibility</p:attrName>
                                        </p:attrNameLst>
                                      </p:cBhvr>
                                      <p:to>
                                        <p:strVal val="visible"/>
                                      </p:to>
                                    </p:set>
                                    <p:animEffect transition="in" filter="dissolve">
                                      <p:cBhvr>
                                        <p:cTn id="26" dur="500"/>
                                        <p:tgtEl>
                                          <p:spTgt spid="3">
                                            <p:txEl>
                                              <p:pRg st="5" end="5"/>
                                            </p:txEl>
                                          </p:spTgt>
                                        </p:tgtEl>
                                      </p:cBhvr>
                                    </p:animEffect>
                                  </p:childTnLst>
                                </p:cTn>
                              </p:par>
                              <p:par>
                                <p:cTn id="27" presetID="9" presetClass="entr" presetSubtype="0" fill="hold" nodeType="withEffect">
                                  <p:stCondLst>
                                    <p:cond delay="0"/>
                                  </p:stCondLst>
                                  <p:childTnLst>
                                    <p:set>
                                      <p:cBhvr>
                                        <p:cTn id="28" dur="1" fill="hold">
                                          <p:stCondLst>
                                            <p:cond delay="0"/>
                                          </p:stCondLst>
                                        </p:cTn>
                                        <p:tgtEl>
                                          <p:spTgt spid="3">
                                            <p:txEl>
                                              <p:pRg st="6" end="6"/>
                                            </p:txEl>
                                          </p:spTgt>
                                        </p:tgtEl>
                                        <p:attrNameLst>
                                          <p:attrName>style.visibility</p:attrName>
                                        </p:attrNameLst>
                                      </p:cBhvr>
                                      <p:to>
                                        <p:strVal val="visible"/>
                                      </p:to>
                                    </p:set>
                                    <p:animEffect transition="in" filter="dissolve">
                                      <p:cBhvr>
                                        <p:cTn id="29" dur="500"/>
                                        <p:tgtEl>
                                          <p:spTgt spid="3">
                                            <p:txEl>
                                              <p:pRg st="6" end="6"/>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5" presetClass="entr" presetSubtype="10" fill="hold" nodeType="clickEffect">
                                  <p:stCondLst>
                                    <p:cond delay="0"/>
                                  </p:stCondLst>
                                  <p:childTnLst>
                                    <p:set>
                                      <p:cBhvr>
                                        <p:cTn id="33" dur="1" fill="hold">
                                          <p:stCondLst>
                                            <p:cond delay="0"/>
                                          </p:stCondLst>
                                        </p:cTn>
                                        <p:tgtEl>
                                          <p:spTgt spid="3">
                                            <p:txEl>
                                              <p:pRg st="7" end="7"/>
                                            </p:txEl>
                                          </p:spTgt>
                                        </p:tgtEl>
                                        <p:attrNameLst>
                                          <p:attrName>style.visibility</p:attrName>
                                        </p:attrNameLst>
                                      </p:cBhvr>
                                      <p:to>
                                        <p:strVal val="visible"/>
                                      </p:to>
                                    </p:set>
                                    <p:animEffect transition="in" filter="checkerboard(across)">
                                      <p:cBhvr>
                                        <p:cTn id="34" dur="500"/>
                                        <p:tgtEl>
                                          <p:spTgt spid="3">
                                            <p:txEl>
                                              <p:pRg st="7" end="7"/>
                                            </p:txEl>
                                          </p:spTgt>
                                        </p:tgtEl>
                                      </p:cBhvr>
                                    </p:animEffect>
                                  </p:childTnLst>
                                </p:cTn>
                              </p:par>
                              <p:par>
                                <p:cTn id="35" presetID="5" presetClass="entr" presetSubtype="10" fill="hold" nodeType="withEffect">
                                  <p:stCondLst>
                                    <p:cond delay="0"/>
                                  </p:stCondLst>
                                  <p:childTnLst>
                                    <p:set>
                                      <p:cBhvr>
                                        <p:cTn id="36" dur="1" fill="hold">
                                          <p:stCondLst>
                                            <p:cond delay="0"/>
                                          </p:stCondLst>
                                        </p:cTn>
                                        <p:tgtEl>
                                          <p:spTgt spid="3">
                                            <p:txEl>
                                              <p:pRg st="8" end="8"/>
                                            </p:txEl>
                                          </p:spTgt>
                                        </p:tgtEl>
                                        <p:attrNameLst>
                                          <p:attrName>style.visibility</p:attrName>
                                        </p:attrNameLst>
                                      </p:cBhvr>
                                      <p:to>
                                        <p:strVal val="visible"/>
                                      </p:to>
                                    </p:set>
                                    <p:animEffect transition="in" filter="checkerboard(across)">
                                      <p:cBhvr>
                                        <p:cTn id="37" dur="500"/>
                                        <p:tgtEl>
                                          <p:spTgt spid="3">
                                            <p:txEl>
                                              <p:pRg st="8" end="8"/>
                                            </p:txEl>
                                          </p:spTgt>
                                        </p:tgtEl>
                                      </p:cBhvr>
                                    </p:animEffect>
                                  </p:childTnLst>
                                </p:cTn>
                              </p:par>
                              <p:par>
                                <p:cTn id="38" presetID="5" presetClass="entr" presetSubtype="10" fill="hold" nodeType="withEffect">
                                  <p:stCondLst>
                                    <p:cond delay="0"/>
                                  </p:stCondLst>
                                  <p:childTnLst>
                                    <p:set>
                                      <p:cBhvr>
                                        <p:cTn id="39" dur="1" fill="hold">
                                          <p:stCondLst>
                                            <p:cond delay="0"/>
                                          </p:stCondLst>
                                        </p:cTn>
                                        <p:tgtEl>
                                          <p:spTgt spid="3">
                                            <p:txEl>
                                              <p:pRg st="9" end="9"/>
                                            </p:txEl>
                                          </p:spTgt>
                                        </p:tgtEl>
                                        <p:attrNameLst>
                                          <p:attrName>style.visibility</p:attrName>
                                        </p:attrNameLst>
                                      </p:cBhvr>
                                      <p:to>
                                        <p:strVal val="visible"/>
                                      </p:to>
                                    </p:set>
                                    <p:animEffect transition="in" filter="checkerboard(across)">
                                      <p:cBhvr>
                                        <p:cTn id="40" dur="500"/>
                                        <p:tgtEl>
                                          <p:spTgt spid="3">
                                            <p:txEl>
                                              <p:pRg st="9" end="9"/>
                                            </p:txEl>
                                          </p:spTgt>
                                        </p:tgtEl>
                                      </p:cBhvr>
                                    </p:animEffect>
                                  </p:childTnLst>
                                </p:cTn>
                              </p:par>
                            </p:childTnLst>
                          </p:cTn>
                        </p:par>
                      </p:childTnLst>
                    </p:cTn>
                  </p:par>
                  <p:par>
                    <p:cTn id="41" fill="hold">
                      <p:stCondLst>
                        <p:cond delay="indefinite"/>
                      </p:stCondLst>
                      <p:childTnLst>
                        <p:par>
                          <p:cTn id="42" fill="hold">
                            <p:stCondLst>
                              <p:cond delay="0"/>
                            </p:stCondLst>
                            <p:childTnLst>
                              <p:par>
                                <p:cTn id="43" presetID="9" presetClass="entr" presetSubtype="0" fill="hold" nodeType="clickEffect">
                                  <p:stCondLst>
                                    <p:cond delay="0"/>
                                  </p:stCondLst>
                                  <p:childTnLst>
                                    <p:set>
                                      <p:cBhvr>
                                        <p:cTn id="44" dur="1" fill="hold">
                                          <p:stCondLst>
                                            <p:cond delay="0"/>
                                          </p:stCondLst>
                                        </p:cTn>
                                        <p:tgtEl>
                                          <p:spTgt spid="3">
                                            <p:txEl>
                                              <p:pRg st="10" end="10"/>
                                            </p:txEl>
                                          </p:spTgt>
                                        </p:tgtEl>
                                        <p:attrNameLst>
                                          <p:attrName>style.visibility</p:attrName>
                                        </p:attrNameLst>
                                      </p:cBhvr>
                                      <p:to>
                                        <p:strVal val="visible"/>
                                      </p:to>
                                    </p:set>
                                    <p:animEffect transition="in" filter="dissolve">
                                      <p:cBhvr>
                                        <p:cTn id="45" dur="500"/>
                                        <p:tgtEl>
                                          <p:spTgt spid="3">
                                            <p:txEl>
                                              <p:pRg st="10" end="10"/>
                                            </p:txEl>
                                          </p:spTgt>
                                        </p:tgtEl>
                                      </p:cBhvr>
                                    </p:animEffect>
                                  </p:childTnLst>
                                </p:cTn>
                              </p:par>
                            </p:childTnLst>
                          </p:cTn>
                        </p:par>
                      </p:childTnLst>
                    </p:cTn>
                  </p:par>
                  <p:par>
                    <p:cTn id="46" fill="hold">
                      <p:stCondLst>
                        <p:cond delay="indefinite"/>
                      </p:stCondLst>
                      <p:childTnLst>
                        <p:par>
                          <p:cTn id="47" fill="hold">
                            <p:stCondLst>
                              <p:cond delay="0"/>
                            </p:stCondLst>
                            <p:childTnLst>
                              <p:par>
                                <p:cTn id="48" presetID="9" presetClass="entr" presetSubtype="0" fill="hold" nodeType="clickEffect">
                                  <p:stCondLst>
                                    <p:cond delay="0"/>
                                  </p:stCondLst>
                                  <p:childTnLst>
                                    <p:set>
                                      <p:cBhvr>
                                        <p:cTn id="49" dur="1" fill="hold">
                                          <p:stCondLst>
                                            <p:cond delay="0"/>
                                          </p:stCondLst>
                                        </p:cTn>
                                        <p:tgtEl>
                                          <p:spTgt spid="3">
                                            <p:txEl>
                                              <p:pRg st="11" end="11"/>
                                            </p:txEl>
                                          </p:spTgt>
                                        </p:tgtEl>
                                        <p:attrNameLst>
                                          <p:attrName>style.visibility</p:attrName>
                                        </p:attrNameLst>
                                      </p:cBhvr>
                                      <p:to>
                                        <p:strVal val="visible"/>
                                      </p:to>
                                    </p:set>
                                    <p:animEffect transition="in" filter="dissolve">
                                      <p:cBhvr>
                                        <p:cTn id="50" dur="500"/>
                                        <p:tgtEl>
                                          <p:spTgt spid="3">
                                            <p:txEl>
                                              <p:pRg st="11" end="11"/>
                                            </p:txEl>
                                          </p:spTgt>
                                        </p:tgtEl>
                                      </p:cBhvr>
                                    </p:animEffect>
                                  </p:childTnLst>
                                </p:cTn>
                              </p:par>
                              <p:par>
                                <p:cTn id="51" presetID="9" presetClass="entr" presetSubtype="0" fill="hold" nodeType="withEffect">
                                  <p:stCondLst>
                                    <p:cond delay="0"/>
                                  </p:stCondLst>
                                  <p:childTnLst>
                                    <p:set>
                                      <p:cBhvr>
                                        <p:cTn id="52" dur="1" fill="hold">
                                          <p:stCondLst>
                                            <p:cond delay="0"/>
                                          </p:stCondLst>
                                        </p:cTn>
                                        <p:tgtEl>
                                          <p:spTgt spid="3">
                                            <p:txEl>
                                              <p:pRg st="12" end="12"/>
                                            </p:txEl>
                                          </p:spTgt>
                                        </p:tgtEl>
                                        <p:attrNameLst>
                                          <p:attrName>style.visibility</p:attrName>
                                        </p:attrNameLst>
                                      </p:cBhvr>
                                      <p:to>
                                        <p:strVal val="visible"/>
                                      </p:to>
                                    </p:set>
                                    <p:animEffect transition="in" filter="dissolve">
                                      <p:cBhvr>
                                        <p:cTn id="53" dur="500"/>
                                        <p:tgtEl>
                                          <p:spTgt spid="3">
                                            <p:txEl>
                                              <p:pRg st="12" end="12"/>
                                            </p:txEl>
                                          </p:spTgt>
                                        </p:tgtEl>
                                      </p:cBhvr>
                                    </p:animEffect>
                                  </p:childTnLst>
                                </p:cTn>
                              </p:par>
                              <p:par>
                                <p:cTn id="54" presetID="9" presetClass="entr" presetSubtype="0" fill="hold" nodeType="withEffect">
                                  <p:stCondLst>
                                    <p:cond delay="0"/>
                                  </p:stCondLst>
                                  <p:childTnLst>
                                    <p:set>
                                      <p:cBhvr>
                                        <p:cTn id="55" dur="1" fill="hold">
                                          <p:stCondLst>
                                            <p:cond delay="0"/>
                                          </p:stCondLst>
                                        </p:cTn>
                                        <p:tgtEl>
                                          <p:spTgt spid="3">
                                            <p:txEl>
                                              <p:pRg st="13" end="13"/>
                                            </p:txEl>
                                          </p:spTgt>
                                        </p:tgtEl>
                                        <p:attrNameLst>
                                          <p:attrName>style.visibility</p:attrName>
                                        </p:attrNameLst>
                                      </p:cBhvr>
                                      <p:to>
                                        <p:strVal val="visible"/>
                                      </p:to>
                                    </p:set>
                                    <p:animEffect transition="in" filter="dissolve">
                                      <p:cBhvr>
                                        <p:cTn id="56" dur="500"/>
                                        <p:tgtEl>
                                          <p:spTgt spid="3">
                                            <p:txEl>
                                              <p:pRg st="13" end="1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274638"/>
            <a:ext cx="7772400" cy="715962"/>
          </a:xfrm>
        </p:spPr>
        <p:txBody>
          <a:bodyPr>
            <a:normAutofit fontScale="90000"/>
          </a:bodyPr>
          <a:lstStyle/>
          <a:p>
            <a:r>
              <a:rPr lang="en-US" dirty="0" smtClean="0"/>
              <a:t>New monarchies: England</a:t>
            </a:r>
            <a:endParaRPr lang="en-US" dirty="0"/>
          </a:p>
        </p:txBody>
      </p:sp>
      <p:sp>
        <p:nvSpPr>
          <p:cNvPr id="3" name="Content Placeholder 2"/>
          <p:cNvSpPr>
            <a:spLocks noGrp="1"/>
          </p:cNvSpPr>
          <p:nvPr>
            <p:ph sz="quarter" idx="1"/>
          </p:nvPr>
        </p:nvSpPr>
        <p:spPr>
          <a:xfrm>
            <a:off x="457200" y="914400"/>
            <a:ext cx="8229600" cy="5638800"/>
          </a:xfrm>
        </p:spPr>
        <p:txBody>
          <a:bodyPr/>
          <a:lstStyle/>
          <a:p>
            <a:r>
              <a:rPr lang="en-US" dirty="0" smtClean="0"/>
              <a:t>War of the Roses (1455-1485)</a:t>
            </a:r>
          </a:p>
          <a:p>
            <a:pPr lvl="1"/>
            <a:r>
              <a:rPr lang="en-US" dirty="0" smtClean="0"/>
              <a:t>Civil war between houses of  York (White) and Lancaster (Red)</a:t>
            </a:r>
          </a:p>
          <a:p>
            <a:pPr lvl="2"/>
            <a:r>
              <a:rPr lang="en-US" dirty="0" smtClean="0"/>
              <a:t>Richard III (Edward IV’s brother – York) seizes throne, murders princes</a:t>
            </a:r>
          </a:p>
          <a:p>
            <a:pPr lvl="2"/>
            <a:r>
              <a:rPr lang="en-US" dirty="0" smtClean="0"/>
              <a:t>Support wells for Henry Tudor (Lancaster)</a:t>
            </a:r>
          </a:p>
          <a:p>
            <a:pPr lvl="2"/>
            <a:r>
              <a:rPr lang="en-US" dirty="0" smtClean="0"/>
              <a:t>Henry wins at Bosworth Field (1485)</a:t>
            </a:r>
          </a:p>
          <a:p>
            <a:r>
              <a:rPr lang="en-US" dirty="0" smtClean="0"/>
              <a:t> Henry VII (r. 1485-1509)</a:t>
            </a:r>
          </a:p>
          <a:p>
            <a:pPr lvl="1"/>
            <a:r>
              <a:rPr lang="en-US" dirty="0" smtClean="0"/>
              <a:t>Begins Tudor dynasty</a:t>
            </a:r>
          </a:p>
          <a:p>
            <a:pPr lvl="1"/>
            <a:r>
              <a:rPr lang="en-US" dirty="0" smtClean="0"/>
              <a:t>Establishes power over nobility</a:t>
            </a:r>
          </a:p>
          <a:p>
            <a:pPr lvl="2"/>
            <a:r>
              <a:rPr lang="en-US" dirty="0" smtClean="0"/>
              <a:t>Court of Star Chamber</a:t>
            </a:r>
          </a:p>
          <a:p>
            <a:pPr lvl="1"/>
            <a:r>
              <a:rPr lang="en-US" dirty="0" smtClean="0"/>
              <a:t>Legal precedent used to support monarchy</a:t>
            </a:r>
          </a:p>
          <a:p>
            <a:pPr lvl="2"/>
            <a:r>
              <a:rPr lang="en-US" dirty="0" smtClean="0"/>
              <a:t>Take land and fortunes from nobility</a:t>
            </a:r>
          </a:p>
          <a:p>
            <a:pPr lvl="2"/>
            <a:r>
              <a:rPr lang="en-US" dirty="0" smtClean="0"/>
              <a:t>Become financially independent of Parliament</a:t>
            </a:r>
          </a:p>
          <a:p>
            <a:pPr lvl="1"/>
            <a:endParaRPr lang="en-US" dirty="0"/>
          </a:p>
        </p:txBody>
      </p:sp>
      <p:pic>
        <p:nvPicPr>
          <p:cNvPr id="58370" name="Picture 2" descr="Henry VII who won the battle"/>
          <p:cNvPicPr>
            <a:picLocks noChangeAspect="1" noChangeArrowheads="1"/>
          </p:cNvPicPr>
          <p:nvPr/>
        </p:nvPicPr>
        <p:blipFill>
          <a:blip r:embed="rId3" cstate="print"/>
          <a:srcRect/>
          <a:stretch>
            <a:fillRect/>
          </a:stretch>
        </p:blipFill>
        <p:spPr bwMode="auto">
          <a:xfrm>
            <a:off x="5981700" y="2590800"/>
            <a:ext cx="3162300" cy="4086226"/>
          </a:xfrm>
          <a:prstGeom prst="rect">
            <a:avLst/>
          </a:prstGeom>
          <a:noFill/>
        </p:spPr>
      </p:pic>
    </p:spTree>
    <p:extLst>
      <p:ext uri="{BB962C8B-B14F-4D97-AF65-F5344CB8AC3E}">
        <p14:creationId xmlns:p14="http://schemas.microsoft.com/office/powerpoint/2010/main" val="3345429689"/>
      </p:ext>
    </p:extLst>
  </p:cSld>
  <p:clrMapOvr>
    <a:masterClrMapping/>
  </p:clrMapOvr>
  <p:transition>
    <p:fade thruBlk="1"/>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Closing question</a:t>
            </a:r>
            <a:endParaRPr lang="en-US" dirty="0"/>
          </a:p>
        </p:txBody>
      </p:sp>
      <p:sp>
        <p:nvSpPr>
          <p:cNvPr id="3" name="Content Placeholder 2"/>
          <p:cNvSpPr>
            <a:spLocks noGrp="1"/>
          </p:cNvSpPr>
          <p:nvPr>
            <p:ph sz="quarter" idx="1"/>
          </p:nvPr>
        </p:nvSpPr>
        <p:spPr/>
        <p:txBody>
          <a:bodyPr>
            <a:normAutofit/>
          </a:bodyPr>
          <a:lstStyle/>
          <a:p>
            <a:r>
              <a:rPr lang="en-US" sz="4000" dirty="0" smtClean="0"/>
              <a:t>What factors led to the strengthening of the “New Monarchies”?</a:t>
            </a:r>
            <a:endParaRPr lang="en-US" sz="4000" dirty="0"/>
          </a:p>
        </p:txBody>
      </p:sp>
    </p:spTree>
    <p:extLst>
      <p:ext uri="{BB962C8B-B14F-4D97-AF65-F5344CB8AC3E}">
        <p14:creationId xmlns:p14="http://schemas.microsoft.com/office/powerpoint/2010/main" val="886707237"/>
      </p:ext>
    </p:extLst>
  </p:cSld>
  <p:clrMapOvr>
    <a:masterClrMapping/>
  </p:clrMapOvr>
  <p:transition>
    <p:fade thruBlk="1"/>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dance">
            <a:hlinkClick r:id="rId3"/>
          </p:cNvPr>
          <p:cNvPicPr>
            <a:picLocks noChangeAspect="1" noChangeArrowheads="1"/>
          </p:cNvPicPr>
          <p:nvPr/>
        </p:nvPicPr>
        <p:blipFill>
          <a:blip r:embed="rId4" cstate="print"/>
          <a:srcRect/>
          <a:stretch>
            <a:fillRect/>
          </a:stretch>
        </p:blipFill>
        <p:spPr bwMode="auto">
          <a:xfrm>
            <a:off x="0" y="0"/>
            <a:ext cx="9144000" cy="6858000"/>
          </a:xfrm>
          <a:prstGeom prst="rect">
            <a:avLst/>
          </a:prstGeom>
          <a:noFill/>
          <a:ln w="9525">
            <a:noFill/>
            <a:miter lim="800000"/>
            <a:headEnd/>
            <a:tailEnd/>
          </a:ln>
        </p:spPr>
      </p:pic>
    </p:spTree>
    <p:extLst>
      <p:ext uri="{BB962C8B-B14F-4D97-AF65-F5344CB8AC3E}">
        <p14:creationId xmlns:p14="http://schemas.microsoft.com/office/powerpoint/2010/main" val="2190245260"/>
      </p:ext>
    </p:extLst>
  </p:cSld>
  <p:clrMapOvr>
    <a:masterClrMapping/>
  </p:clrMapOvr>
  <p:transition>
    <p:fade thruBlk="1"/>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Big Questions About the Northern Renaissance</a:t>
            </a:r>
            <a:endParaRPr lang="en-US" dirty="0"/>
          </a:p>
        </p:txBody>
      </p:sp>
      <p:sp>
        <p:nvSpPr>
          <p:cNvPr id="3" name="Text Placeholder 2"/>
          <p:cNvSpPr>
            <a:spLocks noGrp="1"/>
          </p:cNvSpPr>
          <p:nvPr>
            <p:ph type="body" idx="1"/>
          </p:nvPr>
        </p:nvSpPr>
        <p:spPr>
          <a:xfrm>
            <a:off x="722313" y="2547938"/>
            <a:ext cx="7772400" cy="3852862"/>
          </a:xfrm>
        </p:spPr>
        <p:txBody>
          <a:bodyPr>
            <a:normAutofit/>
          </a:bodyPr>
          <a:lstStyle/>
          <a:p>
            <a:pPr marL="514350" indent="-514350">
              <a:buFont typeface="+mj-lt"/>
              <a:buAutoNum type="arabicPeriod"/>
            </a:pPr>
            <a:r>
              <a:rPr lang="en-US" sz="3200" dirty="0" smtClean="0"/>
              <a:t>How did the Renaissance transform when it crossed the Alps into the North?</a:t>
            </a:r>
          </a:p>
          <a:p>
            <a:pPr marL="514350" indent="-514350">
              <a:buFont typeface="+mj-lt"/>
              <a:buAutoNum type="arabicPeriod"/>
            </a:pPr>
            <a:r>
              <a:rPr lang="en-US" sz="3200" dirty="0" smtClean="0"/>
              <a:t>Why did northern scholars turn to the Bible and the Church fathers rather than Greece and Rome?</a:t>
            </a:r>
            <a:endParaRPr lang="en-US" sz="3200" dirty="0"/>
          </a:p>
        </p:txBody>
      </p:sp>
    </p:spTree>
    <p:extLst>
      <p:ext uri="{BB962C8B-B14F-4D97-AF65-F5344CB8AC3E}">
        <p14:creationId xmlns:p14="http://schemas.microsoft.com/office/powerpoint/2010/main" val="189640103"/>
      </p:ext>
    </p:extLst>
  </p:cSld>
  <p:clrMapOvr>
    <a:masterClrMapping/>
  </p:clrMapOvr>
  <p:transition>
    <p:fade thruBlk="1"/>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Rot="1" noChangeArrowheads="1"/>
          </p:cNvSpPr>
          <p:nvPr>
            <p:ph type="title"/>
          </p:nvPr>
        </p:nvSpPr>
        <p:spPr/>
        <p:txBody>
          <a:bodyPr/>
          <a:lstStyle/>
          <a:p>
            <a:pPr eaLnBrk="1" hangingPunct="1">
              <a:defRPr/>
            </a:pPr>
            <a:r>
              <a:rPr lang="en-US" smtClean="0"/>
              <a:t>Northern Renaissance</a:t>
            </a:r>
          </a:p>
        </p:txBody>
      </p:sp>
      <p:sp>
        <p:nvSpPr>
          <p:cNvPr id="47107" name="Rectangle 3"/>
          <p:cNvSpPr>
            <a:spLocks noGrp="1" noChangeArrowheads="1"/>
          </p:cNvSpPr>
          <p:nvPr>
            <p:ph type="body" idx="1"/>
          </p:nvPr>
        </p:nvSpPr>
        <p:spPr>
          <a:xfrm>
            <a:off x="914400" y="1371600"/>
            <a:ext cx="7772400" cy="4530725"/>
          </a:xfrm>
        </p:spPr>
        <p:txBody>
          <a:bodyPr>
            <a:normAutofit lnSpcReduction="10000"/>
          </a:bodyPr>
          <a:lstStyle/>
          <a:p>
            <a:pPr eaLnBrk="1" hangingPunct="1">
              <a:defRPr/>
            </a:pPr>
            <a:r>
              <a:rPr lang="en-US" sz="4400" dirty="0" smtClean="0"/>
              <a:t>Northern reformers set stage for Reformation</a:t>
            </a:r>
          </a:p>
          <a:p>
            <a:pPr eaLnBrk="1" hangingPunct="1">
              <a:defRPr/>
            </a:pPr>
            <a:r>
              <a:rPr lang="en-US" sz="4400" dirty="0" smtClean="0"/>
              <a:t>“New Learning” or “Italian Learning”</a:t>
            </a:r>
          </a:p>
          <a:p>
            <a:pPr lvl="1">
              <a:defRPr/>
            </a:pPr>
            <a:r>
              <a:rPr lang="en-US" sz="4200" dirty="0" smtClean="0"/>
              <a:t>Exported by students, artists, merchants, and the Brethren of the Common Life</a:t>
            </a:r>
          </a:p>
        </p:txBody>
      </p:sp>
    </p:spTree>
    <p:extLst>
      <p:ext uri="{BB962C8B-B14F-4D97-AF65-F5344CB8AC3E}">
        <p14:creationId xmlns:p14="http://schemas.microsoft.com/office/powerpoint/2010/main" val="346086055"/>
      </p:ext>
    </p:extLst>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7107">
                                            <p:txEl>
                                              <p:pRg st="0" end="0"/>
                                            </p:txEl>
                                          </p:spTgt>
                                        </p:tgtEl>
                                        <p:attrNameLst>
                                          <p:attrName>style.visibility</p:attrName>
                                        </p:attrNameLst>
                                      </p:cBhvr>
                                      <p:to>
                                        <p:strVal val="visible"/>
                                      </p:to>
                                    </p:set>
                                    <p:anim calcmode="lin" valueType="num">
                                      <p:cBhvr additive="base">
                                        <p:cTn id="7" dur="500" fill="hold"/>
                                        <p:tgtEl>
                                          <p:spTgt spid="4710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710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7107">
                                            <p:txEl>
                                              <p:pRg st="1" end="1"/>
                                            </p:txEl>
                                          </p:spTgt>
                                        </p:tgtEl>
                                        <p:attrNameLst>
                                          <p:attrName>style.visibility</p:attrName>
                                        </p:attrNameLst>
                                      </p:cBhvr>
                                      <p:to>
                                        <p:strVal val="visible"/>
                                      </p:to>
                                    </p:set>
                                    <p:anim calcmode="lin" valueType="num">
                                      <p:cBhvr additive="base">
                                        <p:cTn id="13" dur="500" fill="hold"/>
                                        <p:tgtEl>
                                          <p:spTgt spid="47107">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7107">
                                            <p:txEl>
                                              <p:pRg st="1" end="1"/>
                                            </p:txEl>
                                          </p:spTgt>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47107">
                                            <p:txEl>
                                              <p:pRg st="2" end="2"/>
                                            </p:txEl>
                                          </p:spTgt>
                                        </p:tgtEl>
                                        <p:attrNameLst>
                                          <p:attrName>style.visibility</p:attrName>
                                        </p:attrNameLst>
                                      </p:cBhvr>
                                      <p:to>
                                        <p:strVal val="visible"/>
                                      </p:to>
                                    </p:set>
                                    <p:anim calcmode="lin" valueType="num">
                                      <p:cBhvr additive="base">
                                        <p:cTn id="17" dur="500" fill="hold"/>
                                        <p:tgtEl>
                                          <p:spTgt spid="47107">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47107">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107" grpId="0" build="p"/>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fontScale="90000"/>
          </a:bodyPr>
          <a:lstStyle/>
          <a:p>
            <a:r>
              <a:rPr lang="en-US" dirty="0" smtClean="0"/>
              <a:t>Differences and similarities between the “Renaissances”</a:t>
            </a:r>
            <a:endParaRPr lang="en-US" dirty="0"/>
          </a:p>
        </p:txBody>
      </p:sp>
      <p:sp>
        <p:nvSpPr>
          <p:cNvPr id="5" name="Text Placeholder 4"/>
          <p:cNvSpPr>
            <a:spLocks noGrp="1"/>
          </p:cNvSpPr>
          <p:nvPr>
            <p:ph type="body" idx="1"/>
          </p:nvPr>
        </p:nvSpPr>
        <p:spPr>
          <a:xfrm>
            <a:off x="304800" y="1066800"/>
            <a:ext cx="4343400" cy="762000"/>
          </a:xfrm>
        </p:spPr>
        <p:txBody>
          <a:bodyPr/>
          <a:lstStyle/>
          <a:p>
            <a:r>
              <a:rPr lang="en-US" dirty="0" smtClean="0"/>
              <a:t>Italy	</a:t>
            </a:r>
            <a:endParaRPr lang="en-US" dirty="0"/>
          </a:p>
        </p:txBody>
      </p:sp>
      <p:sp>
        <p:nvSpPr>
          <p:cNvPr id="7" name="Text Placeholder 6"/>
          <p:cNvSpPr>
            <a:spLocks noGrp="1"/>
          </p:cNvSpPr>
          <p:nvPr>
            <p:ph type="body" sz="half" idx="3"/>
          </p:nvPr>
        </p:nvSpPr>
        <p:spPr>
          <a:xfrm>
            <a:off x="4953000" y="1066800"/>
            <a:ext cx="3962400" cy="762000"/>
          </a:xfrm>
        </p:spPr>
        <p:txBody>
          <a:bodyPr/>
          <a:lstStyle/>
          <a:p>
            <a:r>
              <a:rPr lang="en-US" dirty="0" smtClean="0"/>
              <a:t>Northern Europe</a:t>
            </a:r>
            <a:endParaRPr lang="en-US" dirty="0"/>
          </a:p>
        </p:txBody>
      </p:sp>
      <p:sp>
        <p:nvSpPr>
          <p:cNvPr id="6" name="Content Placeholder 5"/>
          <p:cNvSpPr>
            <a:spLocks noGrp="1"/>
          </p:cNvSpPr>
          <p:nvPr>
            <p:ph sz="half" idx="2"/>
          </p:nvPr>
        </p:nvSpPr>
        <p:spPr>
          <a:xfrm>
            <a:off x="304800" y="1828800"/>
            <a:ext cx="4343400" cy="4724400"/>
          </a:xfrm>
        </p:spPr>
        <p:txBody>
          <a:bodyPr>
            <a:normAutofit fontScale="92500" lnSpcReduction="10000"/>
          </a:bodyPr>
          <a:lstStyle/>
          <a:p>
            <a:r>
              <a:rPr lang="en-US" dirty="0" smtClean="0"/>
              <a:t>Lay culture: urban, literate, affluent</a:t>
            </a:r>
          </a:p>
          <a:p>
            <a:r>
              <a:rPr lang="en-US" dirty="0" smtClean="0"/>
              <a:t>Secular culture has greater influence on intellectual life</a:t>
            </a:r>
          </a:p>
          <a:p>
            <a:r>
              <a:rPr lang="en-US" i="1" dirty="0" smtClean="0"/>
              <a:t>ad </a:t>
            </a:r>
            <a:r>
              <a:rPr lang="en-US" i="1" dirty="0" err="1" smtClean="0"/>
              <a:t>fontes</a:t>
            </a:r>
            <a:r>
              <a:rPr lang="en-US" dirty="0" smtClean="0"/>
              <a:t>: (“back to the sources”), but focus on Rome &amp; Greece.  Why?</a:t>
            </a:r>
          </a:p>
          <a:p>
            <a:r>
              <a:rPr lang="en-US" dirty="0" smtClean="0"/>
              <a:t>Reading and study paths to betterment.  </a:t>
            </a:r>
            <a:r>
              <a:rPr lang="en-US" i="1" dirty="0" smtClean="0"/>
              <a:t>Civic</a:t>
            </a:r>
            <a:r>
              <a:rPr lang="en-US" dirty="0" smtClean="0"/>
              <a:t> duty.</a:t>
            </a:r>
          </a:p>
          <a:p>
            <a:r>
              <a:rPr lang="en-US" dirty="0" smtClean="0"/>
              <a:t>Man flawed, but perfectible.</a:t>
            </a:r>
          </a:p>
          <a:p>
            <a:r>
              <a:rPr lang="en-US" dirty="0" smtClean="0"/>
              <a:t>Stress on free will: Humans free to rise or sink.</a:t>
            </a:r>
          </a:p>
          <a:p>
            <a:endParaRPr lang="en-US" dirty="0"/>
          </a:p>
        </p:txBody>
      </p:sp>
      <p:sp>
        <p:nvSpPr>
          <p:cNvPr id="8" name="Content Placeholder 7"/>
          <p:cNvSpPr>
            <a:spLocks noGrp="1"/>
          </p:cNvSpPr>
          <p:nvPr>
            <p:ph sz="half" idx="4"/>
          </p:nvPr>
        </p:nvSpPr>
        <p:spPr>
          <a:xfrm>
            <a:off x="4800600" y="1828800"/>
            <a:ext cx="4191000" cy="4724400"/>
          </a:xfrm>
        </p:spPr>
        <p:txBody>
          <a:bodyPr>
            <a:normAutofit fontScale="92500" lnSpcReduction="20000"/>
          </a:bodyPr>
          <a:lstStyle/>
          <a:p>
            <a:r>
              <a:rPr lang="en-US" dirty="0" smtClean="0"/>
              <a:t>Lay culture: rural, illiterate, poor</a:t>
            </a:r>
          </a:p>
          <a:p>
            <a:r>
              <a:rPr lang="en-US" dirty="0" smtClean="0"/>
              <a:t>Church more influential in intellectual life</a:t>
            </a:r>
          </a:p>
          <a:p>
            <a:r>
              <a:rPr lang="en-US" dirty="0" smtClean="0"/>
              <a:t>Scholasticism  more deeply rooted</a:t>
            </a:r>
          </a:p>
          <a:p>
            <a:r>
              <a:rPr lang="en-US" i="1" dirty="0" smtClean="0"/>
              <a:t>ad </a:t>
            </a:r>
            <a:r>
              <a:rPr lang="en-US" i="1" dirty="0" err="1" smtClean="0"/>
              <a:t>fontes</a:t>
            </a:r>
            <a:r>
              <a:rPr lang="en-US" dirty="0" smtClean="0"/>
              <a:t>: But, sources tend to be the Bible &amp; Church fathers.  Why?</a:t>
            </a:r>
          </a:p>
          <a:p>
            <a:r>
              <a:rPr lang="en-US" u="sng" dirty="0" smtClean="0"/>
              <a:t>Christian humanists</a:t>
            </a:r>
            <a:r>
              <a:rPr lang="en-US" dirty="0" smtClean="0"/>
              <a:t> also see reading and study as paths to improvement.  Religious objectives.</a:t>
            </a:r>
          </a:p>
          <a:p>
            <a:r>
              <a:rPr lang="en-US" dirty="0" smtClean="0"/>
              <a:t>Man flawed, but perfectible.</a:t>
            </a:r>
          </a:p>
          <a:p>
            <a:r>
              <a:rPr lang="en-US" dirty="0" smtClean="0"/>
              <a:t>Stress on free will: Humans free to rise or sink.</a:t>
            </a:r>
          </a:p>
          <a:p>
            <a:endParaRPr lang="en-US" dirty="0" smtClean="0"/>
          </a:p>
          <a:p>
            <a:endParaRPr lang="en-US" dirty="0" smtClean="0"/>
          </a:p>
          <a:p>
            <a:endParaRPr lang="en-US" dirty="0"/>
          </a:p>
        </p:txBody>
      </p:sp>
    </p:spTree>
    <p:extLst>
      <p:ext uri="{BB962C8B-B14F-4D97-AF65-F5344CB8AC3E}">
        <p14:creationId xmlns:p14="http://schemas.microsoft.com/office/powerpoint/2010/main" val="2043568935"/>
      </p:ext>
    </p:extLst>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6">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6">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6">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6">
                                            <p:txEl>
                                              <p:pRg st="5" end="5"/>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8">
                                            <p:txEl>
                                              <p:pRg st="0" end="0"/>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8">
                                            <p:txEl>
                                              <p:pRg st="1" end="1"/>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8">
                                            <p:txEl>
                                              <p:pRg st="2" end="2"/>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8">
                                            <p:txEl>
                                              <p:pRg st="3" end="3"/>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8">
                                            <p:txEl>
                                              <p:pRg st="4" end="4"/>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8">
                                            <p:txEl>
                                              <p:pRg st="5" end="5"/>
                                            </p:txEl>
                                          </p:spTgt>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8">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lstStyle/>
          <a:p>
            <a:r>
              <a:rPr lang="en-US"/>
              <a:t>Gutenberg &amp; Printing</a:t>
            </a:r>
          </a:p>
        </p:txBody>
      </p:sp>
      <p:sp>
        <p:nvSpPr>
          <p:cNvPr id="7171" name="Rectangle 3"/>
          <p:cNvSpPr>
            <a:spLocks noGrp="1" noChangeArrowheads="1"/>
          </p:cNvSpPr>
          <p:nvPr>
            <p:ph type="body" idx="1"/>
          </p:nvPr>
        </p:nvSpPr>
        <p:spPr/>
        <p:txBody>
          <a:bodyPr>
            <a:normAutofit lnSpcReduction="10000"/>
          </a:bodyPr>
          <a:lstStyle/>
          <a:p>
            <a:r>
              <a:rPr lang="en-US" dirty="0" smtClean="0"/>
              <a:t>Large increase in lay literacy</a:t>
            </a:r>
          </a:p>
          <a:p>
            <a:r>
              <a:rPr lang="en-US" dirty="0" smtClean="0"/>
              <a:t>Development of cheap paper replaces vellum</a:t>
            </a:r>
          </a:p>
          <a:p>
            <a:r>
              <a:rPr lang="en-US" dirty="0" smtClean="0"/>
              <a:t>Gutenberg </a:t>
            </a:r>
            <a:r>
              <a:rPr lang="en-US" dirty="0"/>
              <a:t>prints first book with movable type: Bible (1455).</a:t>
            </a:r>
          </a:p>
          <a:p>
            <a:r>
              <a:rPr lang="en-US" dirty="0"/>
              <a:t>By 1500 </a:t>
            </a:r>
            <a:r>
              <a:rPr lang="en-US" dirty="0">
                <a:cs typeface="Arial" charset="0"/>
              </a:rPr>
              <a:t>→ 40,000 titles </a:t>
            </a:r>
            <a:r>
              <a:rPr lang="en-US" dirty="0" smtClean="0">
                <a:cs typeface="Arial" charset="0"/>
              </a:rPr>
              <a:t>published</a:t>
            </a:r>
          </a:p>
          <a:p>
            <a:pPr lvl="1"/>
            <a:r>
              <a:rPr lang="en-US" dirty="0" smtClean="0">
                <a:cs typeface="Arial" charset="0"/>
              </a:rPr>
              <a:t>By 1500: 60 presses, 200 around Europe</a:t>
            </a:r>
            <a:endParaRPr lang="en-US" dirty="0">
              <a:cs typeface="Arial" charset="0"/>
            </a:endParaRPr>
          </a:p>
          <a:p>
            <a:pPr lvl="1"/>
            <a:r>
              <a:rPr lang="en-US" dirty="0" smtClean="0">
                <a:cs typeface="Arial" charset="0"/>
              </a:rPr>
              <a:t>Mostly </a:t>
            </a:r>
            <a:r>
              <a:rPr lang="en-US" dirty="0">
                <a:cs typeface="Arial" charset="0"/>
              </a:rPr>
              <a:t>religious books</a:t>
            </a:r>
          </a:p>
          <a:p>
            <a:pPr lvl="1"/>
            <a:r>
              <a:rPr lang="en-US" dirty="0">
                <a:cs typeface="Arial" charset="0"/>
              </a:rPr>
              <a:t>Latin &amp; Greek classics</a:t>
            </a:r>
          </a:p>
          <a:p>
            <a:r>
              <a:rPr lang="en-US" dirty="0">
                <a:cs typeface="Arial" charset="0"/>
              </a:rPr>
              <a:t>Results?</a:t>
            </a:r>
          </a:p>
          <a:p>
            <a:pPr lvl="1"/>
            <a:r>
              <a:rPr lang="en-US" dirty="0">
                <a:cs typeface="Arial" charset="0"/>
              </a:rPr>
              <a:t>Encourages scholarly research</a:t>
            </a:r>
          </a:p>
          <a:p>
            <a:pPr lvl="1"/>
            <a:r>
              <a:rPr lang="en-US" dirty="0">
                <a:cs typeface="Arial" charset="0"/>
              </a:rPr>
              <a:t>Increases public access to learning</a:t>
            </a:r>
          </a:p>
          <a:p>
            <a:pPr lvl="1"/>
            <a:r>
              <a:rPr lang="en-US" dirty="0">
                <a:cs typeface="Arial" charset="0"/>
              </a:rPr>
              <a:t>Spread of new religious ideas</a:t>
            </a:r>
          </a:p>
        </p:txBody>
      </p:sp>
      <p:pic>
        <p:nvPicPr>
          <p:cNvPr id="7173" name="Picture 5" descr="Bild"/>
          <p:cNvPicPr>
            <a:picLocks noChangeAspect="1" noChangeArrowheads="1"/>
          </p:cNvPicPr>
          <p:nvPr/>
        </p:nvPicPr>
        <p:blipFill>
          <a:blip r:embed="rId3" cstate="print"/>
          <a:srcRect/>
          <a:stretch>
            <a:fillRect/>
          </a:stretch>
        </p:blipFill>
        <p:spPr bwMode="auto">
          <a:xfrm>
            <a:off x="7848600" y="4267200"/>
            <a:ext cx="1123950" cy="2428875"/>
          </a:xfrm>
          <a:prstGeom prst="rect">
            <a:avLst/>
          </a:prstGeom>
          <a:noFill/>
        </p:spPr>
      </p:pic>
    </p:spTree>
    <p:extLst>
      <p:ext uri="{BB962C8B-B14F-4D97-AF65-F5344CB8AC3E}">
        <p14:creationId xmlns:p14="http://schemas.microsoft.com/office/powerpoint/2010/main" val="1169518830"/>
      </p:ext>
    </p:extLst>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7171">
                                            <p:txEl>
                                              <p:pRg st="0" end="0"/>
                                            </p:txEl>
                                          </p:spTgt>
                                        </p:tgtEl>
                                        <p:attrNameLst>
                                          <p:attrName>style.visibility</p:attrName>
                                        </p:attrNameLst>
                                      </p:cBhvr>
                                      <p:to>
                                        <p:strVal val="visible"/>
                                      </p:to>
                                    </p:set>
                                    <p:animEffect transition="in" filter="wipe(down)">
                                      <p:cBhvr>
                                        <p:cTn id="7" dur="500"/>
                                        <p:tgtEl>
                                          <p:spTgt spid="717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7171">
                                            <p:txEl>
                                              <p:pRg st="1" end="1"/>
                                            </p:txEl>
                                          </p:spTgt>
                                        </p:tgtEl>
                                        <p:attrNameLst>
                                          <p:attrName>style.visibility</p:attrName>
                                        </p:attrNameLst>
                                      </p:cBhvr>
                                      <p:to>
                                        <p:strVal val="visible"/>
                                      </p:to>
                                    </p:set>
                                    <p:animEffect transition="in" filter="wipe(down)">
                                      <p:cBhvr>
                                        <p:cTn id="12" dur="500"/>
                                        <p:tgtEl>
                                          <p:spTgt spid="7171">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7171">
                                            <p:txEl>
                                              <p:pRg st="2" end="2"/>
                                            </p:txEl>
                                          </p:spTgt>
                                        </p:tgtEl>
                                        <p:attrNameLst>
                                          <p:attrName>style.visibility</p:attrName>
                                        </p:attrNameLst>
                                      </p:cBhvr>
                                      <p:to>
                                        <p:strVal val="visible"/>
                                      </p:to>
                                    </p:set>
                                    <p:animEffect transition="in" filter="wipe(down)">
                                      <p:cBhvr>
                                        <p:cTn id="17" dur="500"/>
                                        <p:tgtEl>
                                          <p:spTgt spid="7171">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7171">
                                            <p:txEl>
                                              <p:pRg st="3" end="3"/>
                                            </p:txEl>
                                          </p:spTgt>
                                        </p:tgtEl>
                                        <p:attrNameLst>
                                          <p:attrName>style.visibility</p:attrName>
                                        </p:attrNameLst>
                                      </p:cBhvr>
                                      <p:to>
                                        <p:strVal val="visible"/>
                                      </p:to>
                                    </p:set>
                                    <p:animEffect transition="in" filter="wipe(down)">
                                      <p:cBhvr>
                                        <p:cTn id="22" dur="500"/>
                                        <p:tgtEl>
                                          <p:spTgt spid="7171">
                                            <p:txEl>
                                              <p:pRg st="3" end="3"/>
                                            </p:txEl>
                                          </p:spTgt>
                                        </p:tgtEl>
                                      </p:cBhvr>
                                    </p:animEffect>
                                  </p:childTnLst>
                                </p:cTn>
                              </p:par>
                              <p:par>
                                <p:cTn id="23" presetID="22" presetClass="entr" presetSubtype="4" fill="hold" grpId="0" nodeType="withEffect">
                                  <p:stCondLst>
                                    <p:cond delay="0"/>
                                  </p:stCondLst>
                                  <p:childTnLst>
                                    <p:set>
                                      <p:cBhvr>
                                        <p:cTn id="24" dur="1" fill="hold">
                                          <p:stCondLst>
                                            <p:cond delay="0"/>
                                          </p:stCondLst>
                                        </p:cTn>
                                        <p:tgtEl>
                                          <p:spTgt spid="7171">
                                            <p:txEl>
                                              <p:pRg st="4" end="4"/>
                                            </p:txEl>
                                          </p:spTgt>
                                        </p:tgtEl>
                                        <p:attrNameLst>
                                          <p:attrName>style.visibility</p:attrName>
                                        </p:attrNameLst>
                                      </p:cBhvr>
                                      <p:to>
                                        <p:strVal val="visible"/>
                                      </p:to>
                                    </p:set>
                                    <p:animEffect transition="in" filter="wipe(down)">
                                      <p:cBhvr>
                                        <p:cTn id="25" dur="500"/>
                                        <p:tgtEl>
                                          <p:spTgt spid="7171">
                                            <p:txEl>
                                              <p:pRg st="4" end="4"/>
                                            </p:txEl>
                                          </p:spTgt>
                                        </p:tgtEl>
                                      </p:cBhvr>
                                    </p:animEffect>
                                  </p:childTnLst>
                                </p:cTn>
                              </p:par>
                              <p:par>
                                <p:cTn id="26" presetID="22" presetClass="entr" presetSubtype="4" fill="hold" grpId="0" nodeType="withEffect">
                                  <p:stCondLst>
                                    <p:cond delay="0"/>
                                  </p:stCondLst>
                                  <p:childTnLst>
                                    <p:set>
                                      <p:cBhvr>
                                        <p:cTn id="27" dur="1" fill="hold">
                                          <p:stCondLst>
                                            <p:cond delay="0"/>
                                          </p:stCondLst>
                                        </p:cTn>
                                        <p:tgtEl>
                                          <p:spTgt spid="7171">
                                            <p:txEl>
                                              <p:pRg st="5" end="5"/>
                                            </p:txEl>
                                          </p:spTgt>
                                        </p:tgtEl>
                                        <p:attrNameLst>
                                          <p:attrName>style.visibility</p:attrName>
                                        </p:attrNameLst>
                                      </p:cBhvr>
                                      <p:to>
                                        <p:strVal val="visible"/>
                                      </p:to>
                                    </p:set>
                                    <p:animEffect transition="in" filter="wipe(down)">
                                      <p:cBhvr>
                                        <p:cTn id="28" dur="500"/>
                                        <p:tgtEl>
                                          <p:spTgt spid="7171">
                                            <p:txEl>
                                              <p:pRg st="5" end="5"/>
                                            </p:txEl>
                                          </p:spTgt>
                                        </p:tgtEl>
                                      </p:cBhvr>
                                    </p:animEffect>
                                  </p:childTnLst>
                                </p:cTn>
                              </p:par>
                              <p:par>
                                <p:cTn id="29" presetID="22" presetClass="entr" presetSubtype="4" fill="hold" grpId="0" nodeType="withEffect">
                                  <p:stCondLst>
                                    <p:cond delay="0"/>
                                  </p:stCondLst>
                                  <p:childTnLst>
                                    <p:set>
                                      <p:cBhvr>
                                        <p:cTn id="30" dur="1" fill="hold">
                                          <p:stCondLst>
                                            <p:cond delay="0"/>
                                          </p:stCondLst>
                                        </p:cTn>
                                        <p:tgtEl>
                                          <p:spTgt spid="7171">
                                            <p:txEl>
                                              <p:pRg st="6" end="6"/>
                                            </p:txEl>
                                          </p:spTgt>
                                        </p:tgtEl>
                                        <p:attrNameLst>
                                          <p:attrName>style.visibility</p:attrName>
                                        </p:attrNameLst>
                                      </p:cBhvr>
                                      <p:to>
                                        <p:strVal val="visible"/>
                                      </p:to>
                                    </p:set>
                                    <p:animEffect transition="in" filter="wipe(down)">
                                      <p:cBhvr>
                                        <p:cTn id="31" dur="500"/>
                                        <p:tgtEl>
                                          <p:spTgt spid="7171">
                                            <p:txEl>
                                              <p:pRg st="6" end="6"/>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4" fill="hold" grpId="0" nodeType="clickEffect">
                                  <p:stCondLst>
                                    <p:cond delay="0"/>
                                  </p:stCondLst>
                                  <p:childTnLst>
                                    <p:set>
                                      <p:cBhvr>
                                        <p:cTn id="35" dur="1" fill="hold">
                                          <p:stCondLst>
                                            <p:cond delay="0"/>
                                          </p:stCondLst>
                                        </p:cTn>
                                        <p:tgtEl>
                                          <p:spTgt spid="7171">
                                            <p:txEl>
                                              <p:pRg st="7" end="7"/>
                                            </p:txEl>
                                          </p:spTgt>
                                        </p:tgtEl>
                                        <p:attrNameLst>
                                          <p:attrName>style.visibility</p:attrName>
                                        </p:attrNameLst>
                                      </p:cBhvr>
                                      <p:to>
                                        <p:strVal val="visible"/>
                                      </p:to>
                                    </p:set>
                                    <p:animEffect transition="in" filter="wipe(down)">
                                      <p:cBhvr>
                                        <p:cTn id="36" dur="500"/>
                                        <p:tgtEl>
                                          <p:spTgt spid="7171">
                                            <p:txEl>
                                              <p:pRg st="7" end="7"/>
                                            </p:txEl>
                                          </p:spTgt>
                                        </p:tgtEl>
                                      </p:cBhvr>
                                    </p:animEffect>
                                  </p:childTnLst>
                                </p:cTn>
                              </p:par>
                              <p:par>
                                <p:cTn id="37" presetID="22" presetClass="entr" presetSubtype="4" fill="hold" grpId="0" nodeType="withEffect">
                                  <p:stCondLst>
                                    <p:cond delay="0"/>
                                  </p:stCondLst>
                                  <p:childTnLst>
                                    <p:set>
                                      <p:cBhvr>
                                        <p:cTn id="38" dur="1" fill="hold">
                                          <p:stCondLst>
                                            <p:cond delay="0"/>
                                          </p:stCondLst>
                                        </p:cTn>
                                        <p:tgtEl>
                                          <p:spTgt spid="7171">
                                            <p:txEl>
                                              <p:pRg st="8" end="8"/>
                                            </p:txEl>
                                          </p:spTgt>
                                        </p:tgtEl>
                                        <p:attrNameLst>
                                          <p:attrName>style.visibility</p:attrName>
                                        </p:attrNameLst>
                                      </p:cBhvr>
                                      <p:to>
                                        <p:strVal val="visible"/>
                                      </p:to>
                                    </p:set>
                                    <p:animEffect transition="in" filter="wipe(down)">
                                      <p:cBhvr>
                                        <p:cTn id="39" dur="500"/>
                                        <p:tgtEl>
                                          <p:spTgt spid="7171">
                                            <p:txEl>
                                              <p:pRg st="8" end="8"/>
                                            </p:txEl>
                                          </p:spTgt>
                                        </p:tgtEl>
                                      </p:cBhvr>
                                    </p:animEffect>
                                  </p:childTnLst>
                                </p:cTn>
                              </p:par>
                              <p:par>
                                <p:cTn id="40" presetID="22" presetClass="entr" presetSubtype="4" fill="hold" grpId="0" nodeType="withEffect">
                                  <p:stCondLst>
                                    <p:cond delay="0"/>
                                  </p:stCondLst>
                                  <p:childTnLst>
                                    <p:set>
                                      <p:cBhvr>
                                        <p:cTn id="41" dur="1" fill="hold">
                                          <p:stCondLst>
                                            <p:cond delay="0"/>
                                          </p:stCondLst>
                                        </p:cTn>
                                        <p:tgtEl>
                                          <p:spTgt spid="7171">
                                            <p:txEl>
                                              <p:pRg st="9" end="9"/>
                                            </p:txEl>
                                          </p:spTgt>
                                        </p:tgtEl>
                                        <p:attrNameLst>
                                          <p:attrName>style.visibility</p:attrName>
                                        </p:attrNameLst>
                                      </p:cBhvr>
                                      <p:to>
                                        <p:strVal val="visible"/>
                                      </p:to>
                                    </p:set>
                                    <p:animEffect transition="in" filter="wipe(down)">
                                      <p:cBhvr>
                                        <p:cTn id="42" dur="500"/>
                                        <p:tgtEl>
                                          <p:spTgt spid="7171">
                                            <p:txEl>
                                              <p:pRg st="9" end="9"/>
                                            </p:txEl>
                                          </p:spTgt>
                                        </p:tgtEl>
                                      </p:cBhvr>
                                    </p:animEffect>
                                  </p:childTnLst>
                                </p:cTn>
                              </p:par>
                              <p:par>
                                <p:cTn id="43" presetID="22" presetClass="entr" presetSubtype="4" fill="hold" grpId="0" nodeType="withEffect">
                                  <p:stCondLst>
                                    <p:cond delay="0"/>
                                  </p:stCondLst>
                                  <p:childTnLst>
                                    <p:set>
                                      <p:cBhvr>
                                        <p:cTn id="44" dur="1" fill="hold">
                                          <p:stCondLst>
                                            <p:cond delay="0"/>
                                          </p:stCondLst>
                                        </p:cTn>
                                        <p:tgtEl>
                                          <p:spTgt spid="7171">
                                            <p:txEl>
                                              <p:pRg st="10" end="10"/>
                                            </p:txEl>
                                          </p:spTgt>
                                        </p:tgtEl>
                                        <p:attrNameLst>
                                          <p:attrName>style.visibility</p:attrName>
                                        </p:attrNameLst>
                                      </p:cBhvr>
                                      <p:to>
                                        <p:strVal val="visible"/>
                                      </p:to>
                                    </p:set>
                                    <p:animEffect transition="in" filter="wipe(down)">
                                      <p:cBhvr>
                                        <p:cTn id="45" dur="500"/>
                                        <p:tgtEl>
                                          <p:spTgt spid="7171">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1" grpId="0" build="p"/>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James Burke: The Printing Press (21:00)</a:t>
            </a:r>
            <a:endParaRPr lang="en-US" dirty="0"/>
          </a:p>
        </p:txBody>
      </p:sp>
      <p:sp>
        <p:nvSpPr>
          <p:cNvPr id="3" name="Content Placeholder 2"/>
          <p:cNvSpPr>
            <a:spLocks noGrp="1"/>
          </p:cNvSpPr>
          <p:nvPr>
            <p:ph sz="quarter" idx="1"/>
          </p:nvPr>
        </p:nvSpPr>
        <p:spPr/>
        <p:txBody>
          <a:bodyPr/>
          <a:lstStyle/>
          <a:p>
            <a:r>
              <a:rPr lang="en-US" dirty="0">
                <a:hlinkClick r:id="rId3"/>
              </a:rPr>
              <a:t>http://www.youtube.com/watch?v=</a:t>
            </a:r>
            <a:r>
              <a:rPr lang="en-US" dirty="0" smtClean="0">
                <a:hlinkClick r:id="rId3"/>
              </a:rPr>
              <a:t>GGHIS8ErZhE</a:t>
            </a:r>
            <a:endParaRPr lang="en-US" dirty="0" smtClean="0"/>
          </a:p>
          <a:p>
            <a:endParaRPr lang="en-US" dirty="0"/>
          </a:p>
        </p:txBody>
      </p:sp>
    </p:spTree>
    <p:extLst>
      <p:ext uri="{BB962C8B-B14F-4D97-AF65-F5344CB8AC3E}">
        <p14:creationId xmlns:p14="http://schemas.microsoft.com/office/powerpoint/2010/main" val="2241611890"/>
      </p:ext>
    </p:extLst>
  </p:cSld>
  <p:clrMapOvr>
    <a:masterClrMapping/>
  </p:clrMapOvr>
  <p:transition>
    <p:fade thruBlk="1"/>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6" name="Picture 4" descr="File:Desiderius Erasmus - Hans Holbein.jpg"/>
          <p:cNvPicPr>
            <a:picLocks noChangeAspect="1" noChangeArrowheads="1"/>
          </p:cNvPicPr>
          <p:nvPr/>
        </p:nvPicPr>
        <p:blipFill>
          <a:blip r:embed="rId3" cstate="print"/>
          <a:srcRect/>
          <a:stretch>
            <a:fillRect/>
          </a:stretch>
        </p:blipFill>
        <p:spPr bwMode="auto">
          <a:xfrm>
            <a:off x="1981200" y="0"/>
            <a:ext cx="4949190" cy="6858000"/>
          </a:xfrm>
          <a:prstGeom prst="rect">
            <a:avLst/>
          </a:prstGeom>
          <a:noFill/>
        </p:spPr>
      </p:pic>
    </p:spTree>
    <p:extLst>
      <p:ext uri="{BB962C8B-B14F-4D97-AF65-F5344CB8AC3E}">
        <p14:creationId xmlns:p14="http://schemas.microsoft.com/office/powerpoint/2010/main" val="421987434"/>
      </p:ext>
    </p:extLst>
  </p:cSld>
  <p:clrMapOvr>
    <a:masterClrMapping/>
  </p:clrMapOvr>
  <p:transition>
    <p:fade thruBlk="1"/>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Desiderius</a:t>
            </a:r>
            <a:r>
              <a:rPr lang="en-US" dirty="0" smtClean="0"/>
              <a:t> Erasmus (1469-1536)</a:t>
            </a:r>
            <a:endParaRPr lang="en-US" dirty="0"/>
          </a:p>
        </p:txBody>
      </p:sp>
      <p:sp>
        <p:nvSpPr>
          <p:cNvPr id="3" name="Content Placeholder 2"/>
          <p:cNvSpPr>
            <a:spLocks noGrp="1"/>
          </p:cNvSpPr>
          <p:nvPr>
            <p:ph sz="quarter" idx="1"/>
          </p:nvPr>
        </p:nvSpPr>
        <p:spPr>
          <a:xfrm>
            <a:off x="304800" y="1447800"/>
            <a:ext cx="8458200" cy="5105400"/>
          </a:xfrm>
        </p:spPr>
        <p:txBody>
          <a:bodyPr>
            <a:normAutofit lnSpcReduction="10000"/>
          </a:bodyPr>
          <a:lstStyle/>
          <a:p>
            <a:r>
              <a:rPr lang="en-US" dirty="0" smtClean="0"/>
              <a:t>“Prince of the Humanists”: Leading Christian humanist</a:t>
            </a:r>
          </a:p>
          <a:p>
            <a:r>
              <a:rPr lang="en-US" dirty="0" smtClean="0"/>
              <a:t>Obscure background, modest schools, Brethren of the Common Life = acquaintance with humanism</a:t>
            </a:r>
          </a:p>
          <a:p>
            <a:r>
              <a:rPr lang="en-US" dirty="0" smtClean="0"/>
              <a:t>Augustinian, ordained priest, itinerant scholar in Paris, Louvain, Oxford, and Italy.  (Befriends Thomas More)</a:t>
            </a:r>
          </a:p>
          <a:p>
            <a:r>
              <a:rPr lang="en-US" dirty="0" smtClean="0"/>
              <a:t>Early work: Greek text of New Testament (both a Latin translation and a new Greek edition)</a:t>
            </a:r>
          </a:p>
          <a:p>
            <a:r>
              <a:rPr lang="en-US" dirty="0" smtClean="0"/>
              <a:t>Published editions of Church fathers (Jerome, Chrysostom)</a:t>
            </a:r>
          </a:p>
          <a:p>
            <a:r>
              <a:rPr lang="en-US" dirty="0" smtClean="0"/>
              <a:t>“Philosophy of Christ”: Christianity without dogma or ceremony</a:t>
            </a:r>
          </a:p>
          <a:p>
            <a:r>
              <a:rPr lang="en-US" dirty="0" smtClean="0"/>
              <a:t>Most known for </a:t>
            </a:r>
            <a:r>
              <a:rPr lang="en-US" i="1" dirty="0" smtClean="0"/>
              <a:t>Praise of Folly</a:t>
            </a:r>
            <a:r>
              <a:rPr lang="en-US" dirty="0" smtClean="0"/>
              <a:t> (1512) and </a:t>
            </a:r>
            <a:r>
              <a:rPr lang="en-US" i="1" dirty="0" smtClean="0"/>
              <a:t>Julius Excluded</a:t>
            </a:r>
            <a:endParaRPr lang="en-US" dirty="0" smtClean="0"/>
          </a:p>
          <a:p>
            <a:r>
              <a:rPr lang="en-US" dirty="0" smtClean="0"/>
              <a:t>Will battle Martin Luther on human will and perfectibility</a:t>
            </a:r>
          </a:p>
          <a:p>
            <a:r>
              <a:rPr lang="en-US" dirty="0" smtClean="0"/>
              <a:t>Contributes to Protestants, but does not join</a:t>
            </a:r>
          </a:p>
          <a:p>
            <a:endParaRPr lang="en-US" dirty="0" smtClean="0"/>
          </a:p>
          <a:p>
            <a:endParaRPr lang="en-US" dirty="0" smtClean="0"/>
          </a:p>
          <a:p>
            <a:endParaRPr lang="en-US" dirty="0"/>
          </a:p>
        </p:txBody>
      </p:sp>
    </p:spTree>
    <p:extLst>
      <p:ext uri="{BB962C8B-B14F-4D97-AF65-F5344CB8AC3E}">
        <p14:creationId xmlns:p14="http://schemas.microsoft.com/office/powerpoint/2010/main" val="1173881555"/>
      </p:ext>
    </p:extLst>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wipe(down)">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wipe(down)">
                                      <p:cBhvr>
                                        <p:cTn id="37" dur="5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grpId="0"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wipe(down)">
                                      <p:cBhvr>
                                        <p:cTn id="42" dur="500"/>
                                        <p:tgtEl>
                                          <p:spTgt spid="3">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4" fill="hold" grpId="0" nodeType="clickEffect">
                                  <p:stCondLst>
                                    <p:cond delay="0"/>
                                  </p:stCondLst>
                                  <p:childTnLst>
                                    <p:set>
                                      <p:cBhvr>
                                        <p:cTn id="46" dur="1" fill="hold">
                                          <p:stCondLst>
                                            <p:cond delay="0"/>
                                          </p:stCondLst>
                                        </p:cTn>
                                        <p:tgtEl>
                                          <p:spTgt spid="3">
                                            <p:txEl>
                                              <p:pRg st="8" end="8"/>
                                            </p:txEl>
                                          </p:spTgt>
                                        </p:tgtEl>
                                        <p:attrNameLst>
                                          <p:attrName>style.visibility</p:attrName>
                                        </p:attrNameLst>
                                      </p:cBhvr>
                                      <p:to>
                                        <p:strVal val="visible"/>
                                      </p:to>
                                    </p:set>
                                    <p:animEffect transition="in" filter="wipe(down)">
                                      <p:cBhvr>
                                        <p:cTn id="47"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http://saints.sqpn.com/wp-content/gallery/saint-thomas-more/saint-thomas-more-01.jpg"/>
          <p:cNvPicPr>
            <a:picLocks noChangeAspect="1" noChangeArrowheads="1"/>
          </p:cNvPicPr>
          <p:nvPr/>
        </p:nvPicPr>
        <p:blipFill>
          <a:blip r:embed="rId3" cstate="print"/>
          <a:srcRect/>
          <a:stretch>
            <a:fillRect/>
          </a:stretch>
        </p:blipFill>
        <p:spPr bwMode="auto">
          <a:xfrm>
            <a:off x="1981200" y="0"/>
            <a:ext cx="5295568" cy="6858000"/>
          </a:xfrm>
          <a:prstGeom prst="rect">
            <a:avLst/>
          </a:prstGeom>
          <a:noFill/>
        </p:spPr>
      </p:pic>
    </p:spTree>
    <p:extLst>
      <p:ext uri="{BB962C8B-B14F-4D97-AF65-F5344CB8AC3E}">
        <p14:creationId xmlns:p14="http://schemas.microsoft.com/office/powerpoint/2010/main" val="3717111928"/>
      </p:ext>
    </p:extLst>
  </p:cSld>
  <p:clrMapOvr>
    <a:masterClrMapping/>
  </p:clrMapOvr>
  <p:transition>
    <p:fade thruBlk="1"/>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Sir Thomas More (1478-1535)</a:t>
            </a:r>
            <a:endParaRPr lang="en-US" dirty="0"/>
          </a:p>
        </p:txBody>
      </p:sp>
      <p:sp>
        <p:nvSpPr>
          <p:cNvPr id="5" name="Content Placeholder 4"/>
          <p:cNvSpPr>
            <a:spLocks noGrp="1"/>
          </p:cNvSpPr>
          <p:nvPr>
            <p:ph sz="quarter" idx="1"/>
          </p:nvPr>
        </p:nvSpPr>
        <p:spPr>
          <a:xfrm>
            <a:off x="457200" y="1447800"/>
            <a:ext cx="8229600" cy="5105400"/>
          </a:xfrm>
        </p:spPr>
        <p:txBody>
          <a:bodyPr>
            <a:normAutofit lnSpcReduction="10000"/>
          </a:bodyPr>
          <a:lstStyle/>
          <a:p>
            <a:r>
              <a:rPr lang="en-US" dirty="0" smtClean="0"/>
              <a:t>Romanticized figure.  </a:t>
            </a:r>
          </a:p>
          <a:p>
            <a:r>
              <a:rPr lang="en-US" dirty="0" smtClean="0"/>
              <a:t>Middle-class London family, good education</a:t>
            </a:r>
          </a:p>
          <a:p>
            <a:r>
              <a:rPr lang="en-US" dirty="0" smtClean="0"/>
              <a:t>Enters Cardinal Morton’s household at 13, begins studies</a:t>
            </a:r>
          </a:p>
          <a:p>
            <a:r>
              <a:rPr lang="en-US" dirty="0" smtClean="0"/>
              <a:t>Studied and even taught law</a:t>
            </a:r>
          </a:p>
          <a:p>
            <a:r>
              <a:rPr lang="en-US" dirty="0" smtClean="0"/>
              <a:t>Holds series of distinguished positions for Henry VIII; Lord Chancellor in 1529</a:t>
            </a:r>
          </a:p>
          <a:p>
            <a:r>
              <a:rPr lang="en-US" dirty="0" smtClean="0"/>
              <a:t>Publishes </a:t>
            </a:r>
            <a:r>
              <a:rPr lang="en-US" i="1" dirty="0" smtClean="0"/>
              <a:t>Utopia</a:t>
            </a:r>
            <a:r>
              <a:rPr lang="en-US" dirty="0" smtClean="0"/>
              <a:t> (1516).  Non-existent land based on natural law and simple logic.  Satire of contemporary situations.</a:t>
            </a:r>
          </a:p>
          <a:p>
            <a:r>
              <a:rPr lang="en-US" dirty="0" smtClean="0"/>
              <a:t>Writes Henry VIII’s opposition to Luther</a:t>
            </a:r>
          </a:p>
          <a:p>
            <a:r>
              <a:rPr lang="en-US" dirty="0" smtClean="0"/>
              <a:t>Translates Old Testament from Hebrew, despite opposition</a:t>
            </a:r>
          </a:p>
          <a:p>
            <a:r>
              <a:rPr lang="en-US" dirty="0" smtClean="0"/>
              <a:t>Breaks with King Henry VIII in matter of his annulment, parting with Roman Church.  Executed.</a:t>
            </a:r>
            <a:endParaRPr lang="en-US" dirty="0"/>
          </a:p>
        </p:txBody>
      </p:sp>
    </p:spTree>
    <p:extLst>
      <p:ext uri="{BB962C8B-B14F-4D97-AF65-F5344CB8AC3E}">
        <p14:creationId xmlns:p14="http://schemas.microsoft.com/office/powerpoint/2010/main" val="2633388515"/>
      </p:ext>
    </p:extLst>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5">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5">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5">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a:noFill/>
          <a:ln/>
        </p:spPr>
        <p:txBody>
          <a:bodyPr anchor="ctr">
            <a:normAutofit fontScale="90000"/>
          </a:bodyPr>
          <a:lstStyle/>
          <a:p>
            <a:pPr algn="ctr"/>
            <a:r>
              <a:rPr lang="en-US" sz="4000" dirty="0"/>
              <a:t>A Larger World Opens</a:t>
            </a:r>
            <a:r>
              <a:rPr lang="en-US" sz="4000" dirty="0" smtClean="0"/>
              <a:t>: Expanded </a:t>
            </a:r>
            <a:r>
              <a:rPr lang="en-US" sz="4000" dirty="0"/>
              <a:t>Influence of Western Civilization </a:t>
            </a:r>
            <a:r>
              <a:rPr lang="en-US" sz="4000" dirty="0" smtClean="0"/>
              <a:t/>
            </a:r>
            <a:br>
              <a:rPr lang="en-US" sz="4000" dirty="0" smtClean="0"/>
            </a:br>
            <a:r>
              <a:rPr lang="en-US" sz="4000" dirty="0" smtClean="0"/>
              <a:t>1400-1550</a:t>
            </a:r>
            <a:endParaRPr lang="en-US" sz="4000" dirty="0"/>
          </a:p>
        </p:txBody>
      </p:sp>
      <p:sp>
        <p:nvSpPr>
          <p:cNvPr id="4099" name="Rectangle 3"/>
          <p:cNvSpPr>
            <a:spLocks noGrp="1" noChangeArrowheads="1"/>
          </p:cNvSpPr>
          <p:nvPr>
            <p:ph type="body" idx="1"/>
          </p:nvPr>
        </p:nvSpPr>
        <p:spPr>
          <a:noFill/>
          <a:ln/>
        </p:spPr>
        <p:txBody>
          <a:bodyPr/>
          <a:lstStyle/>
          <a:p>
            <a:pPr marL="342900" indent="-342900"/>
            <a:r>
              <a:rPr lang="en-US"/>
              <a:t>Age of Exploration and Colonization</a:t>
            </a:r>
          </a:p>
        </p:txBody>
      </p:sp>
    </p:spTree>
    <p:extLst>
      <p:ext uri="{BB962C8B-B14F-4D97-AF65-F5344CB8AC3E}">
        <p14:creationId xmlns:p14="http://schemas.microsoft.com/office/powerpoint/2010/main" val="2740395153"/>
      </p:ext>
    </p:extLst>
  </p:cSld>
  <p:clrMapOvr>
    <a:masterClrMapping/>
  </p:clrMapOvr>
  <p:transition>
    <p:fade thruBlk="1"/>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p:txBody>
          <a:bodyPr>
            <a:normAutofit/>
          </a:bodyPr>
          <a:lstStyle/>
          <a:p>
            <a:r>
              <a:rPr lang="en-US" sz="4000" dirty="0" smtClean="0"/>
              <a:t>Opening Question</a:t>
            </a:r>
            <a:endParaRPr lang="en-US" sz="4000" dirty="0"/>
          </a:p>
        </p:txBody>
      </p:sp>
      <p:sp>
        <p:nvSpPr>
          <p:cNvPr id="31747" name="Rectangle 3"/>
          <p:cNvSpPr>
            <a:spLocks noGrp="1" noChangeArrowheads="1"/>
          </p:cNvSpPr>
          <p:nvPr>
            <p:ph type="body" idx="1"/>
          </p:nvPr>
        </p:nvSpPr>
        <p:spPr/>
        <p:txBody>
          <a:bodyPr/>
          <a:lstStyle/>
          <a:p>
            <a:pPr marL="609600" indent="-609600"/>
            <a:r>
              <a:rPr lang="en-US" sz="3600" dirty="0" smtClean="0"/>
              <a:t>What were the factors that drove European exploration and conquest?</a:t>
            </a:r>
            <a:endParaRPr lang="en-US" sz="3600" dirty="0"/>
          </a:p>
          <a:p>
            <a:pPr marL="609600" indent="-609600"/>
            <a:endParaRPr lang="en-US" sz="2800" dirty="0"/>
          </a:p>
        </p:txBody>
      </p:sp>
    </p:spTree>
    <p:extLst>
      <p:ext uri="{BB962C8B-B14F-4D97-AF65-F5344CB8AC3E}">
        <p14:creationId xmlns:p14="http://schemas.microsoft.com/office/powerpoint/2010/main" val="165008017"/>
      </p:ext>
    </p:extLst>
  </p:cSld>
  <p:clrMapOvr>
    <a:masterClrMapping/>
  </p:clrMapOvr>
  <p:transition>
    <p:fade thruBlk="1"/>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2" descr="mch10_02"/>
          <p:cNvPicPr>
            <a:picLocks noChangeAspect="1" noChangeArrowheads="1"/>
          </p:cNvPicPr>
          <p:nvPr/>
        </p:nvPicPr>
        <p:blipFill>
          <a:blip r:embed="rId3" cstate="print"/>
          <a:srcRect/>
          <a:stretch>
            <a:fillRect/>
          </a:stretch>
        </p:blipFill>
        <p:spPr bwMode="auto">
          <a:xfrm>
            <a:off x="-26421" y="304800"/>
            <a:ext cx="9170421" cy="5758421"/>
          </a:xfrm>
          <a:prstGeom prst="rect">
            <a:avLst/>
          </a:prstGeom>
          <a:noFill/>
          <a:ln w="9525">
            <a:noFill/>
            <a:miter lim="800000"/>
            <a:headEnd/>
            <a:tailEnd/>
          </a:ln>
        </p:spPr>
      </p:pic>
      <p:sp>
        <p:nvSpPr>
          <p:cNvPr id="56323" name="Footer Placeholder 8"/>
          <p:cNvSpPr>
            <a:spLocks noGrp="1"/>
          </p:cNvSpPr>
          <p:nvPr>
            <p:ph type="ftr" sz="quarter" idx="12"/>
          </p:nvPr>
        </p:nvSpPr>
        <p:spPr>
          <a:noFill/>
        </p:spPr>
        <p:txBody>
          <a:bodyPr/>
          <a:lstStyle/>
          <a:p>
            <a:r>
              <a:rPr lang="en-US"/>
              <a:t>Copyright © 2010 Pearson Education, Inc., Upper Saddle River, NJ 07458. All rights reserved.</a:t>
            </a:r>
          </a:p>
        </p:txBody>
      </p:sp>
    </p:spTree>
    <p:extLst>
      <p:ext uri="{BB962C8B-B14F-4D97-AF65-F5344CB8AC3E}">
        <p14:creationId xmlns:p14="http://schemas.microsoft.com/office/powerpoint/2010/main" val="3241529961"/>
      </p:ext>
    </p:extLst>
  </p:cSld>
  <p:clrMapOvr>
    <a:masterClrMapping/>
  </p:clrMapOvr>
  <p:transition>
    <p:fade thruBlk="1"/>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noFill/>
          <a:ln/>
        </p:spPr>
        <p:txBody>
          <a:bodyPr/>
          <a:lstStyle/>
          <a:p>
            <a:pPr algn="ctr"/>
            <a:r>
              <a:rPr lang="en-US"/>
              <a:t>Motives in the Age of Exploration</a:t>
            </a:r>
          </a:p>
        </p:txBody>
      </p:sp>
      <p:sp>
        <p:nvSpPr>
          <p:cNvPr id="5123" name="Rectangle 3"/>
          <p:cNvSpPr>
            <a:spLocks noGrp="1" noChangeArrowheads="1"/>
          </p:cNvSpPr>
          <p:nvPr>
            <p:ph type="body" idx="1"/>
          </p:nvPr>
        </p:nvSpPr>
        <p:spPr>
          <a:noFill/>
          <a:ln/>
        </p:spPr>
        <p:txBody>
          <a:bodyPr>
            <a:normAutofit fontScale="92500" lnSpcReduction="20000"/>
          </a:bodyPr>
          <a:lstStyle/>
          <a:p>
            <a:pPr marL="742950" indent="-742950">
              <a:buFont typeface="+mj-lt"/>
              <a:buAutoNum type="alphaUcPeriod"/>
            </a:pPr>
            <a:r>
              <a:rPr lang="en-US" sz="3600" dirty="0"/>
              <a:t>Attracted to East for </a:t>
            </a:r>
            <a:r>
              <a:rPr lang="en-US" sz="3600" dirty="0" smtClean="0"/>
              <a:t>silks, spices, luxury</a:t>
            </a:r>
          </a:p>
          <a:p>
            <a:pPr marL="834390" lvl="1" indent="-514350">
              <a:buFont typeface="+mj-lt"/>
              <a:buAutoNum type="arabicPeriod"/>
            </a:pPr>
            <a:r>
              <a:rPr lang="en-US" sz="3400" dirty="0" smtClean="0"/>
              <a:t>Bypass Venetian and Muslim middle-men</a:t>
            </a:r>
          </a:p>
          <a:p>
            <a:pPr marL="834390" lvl="1" indent="-514350">
              <a:buFont typeface="+mj-lt"/>
              <a:buAutoNum type="arabicPeriod"/>
            </a:pPr>
            <a:r>
              <a:rPr lang="en-US" sz="3400" dirty="0" smtClean="0"/>
              <a:t>Potential for immense profits</a:t>
            </a:r>
            <a:endParaRPr lang="en-US" sz="3400" dirty="0"/>
          </a:p>
          <a:p>
            <a:pPr marL="742950" indent="-742950">
              <a:buFont typeface="+mj-lt"/>
              <a:buAutoNum type="alphaUcPeriod"/>
            </a:pPr>
            <a:r>
              <a:rPr lang="en-US" sz="3600" dirty="0"/>
              <a:t>Difficult to trade with Islamic empires</a:t>
            </a:r>
          </a:p>
          <a:p>
            <a:pPr marL="1062990" lvl="1" indent="-742950"/>
            <a:r>
              <a:rPr lang="en-US" sz="3600" dirty="0"/>
              <a:t>1453 Byzantine Empire fell to Turks</a:t>
            </a:r>
          </a:p>
          <a:p>
            <a:pPr marL="742950" indent="-742950">
              <a:buFont typeface="+mj-lt"/>
              <a:buAutoNum type="alphaUcPeriod"/>
            </a:pPr>
            <a:r>
              <a:rPr lang="en-US" sz="3600" dirty="0"/>
              <a:t>Desire for wealth and adventure</a:t>
            </a:r>
          </a:p>
          <a:p>
            <a:pPr marL="742950" indent="-742950">
              <a:buFont typeface="+mj-lt"/>
              <a:buAutoNum type="alphaUcPeriod"/>
            </a:pPr>
            <a:r>
              <a:rPr lang="en-US" sz="3600" dirty="0"/>
              <a:t>Religious zeal- save souls</a:t>
            </a:r>
          </a:p>
          <a:p>
            <a:pPr marL="742950" indent="-742950">
              <a:buFont typeface="+mj-lt"/>
              <a:buAutoNum type="alphaUcPeriod"/>
            </a:pPr>
            <a:r>
              <a:rPr lang="en-US" sz="3600" dirty="0"/>
              <a:t>Summary</a:t>
            </a:r>
          </a:p>
          <a:p>
            <a:pPr marL="1062990" lvl="1" indent="-742950"/>
            <a:r>
              <a:rPr lang="en-US" sz="3600" dirty="0"/>
              <a:t>Gold, </a:t>
            </a:r>
            <a:r>
              <a:rPr lang="en-US" sz="3600" dirty="0" smtClean="0"/>
              <a:t>God, and Glory (Guns)</a:t>
            </a:r>
            <a:endParaRPr lang="en-US" sz="3600" dirty="0"/>
          </a:p>
        </p:txBody>
      </p:sp>
    </p:spTree>
    <p:extLst>
      <p:ext uri="{BB962C8B-B14F-4D97-AF65-F5344CB8AC3E}">
        <p14:creationId xmlns:p14="http://schemas.microsoft.com/office/powerpoint/2010/main" val="221769642"/>
      </p:ext>
    </p:extLst>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5123">
                                            <p:bg/>
                                          </p:spTgt>
                                        </p:tgtEl>
                                        <p:attrNameLst>
                                          <p:attrName>style.visibility</p:attrName>
                                        </p:attrNameLst>
                                      </p:cBhvr>
                                      <p:to>
                                        <p:strVal val="visible"/>
                                      </p:to>
                                    </p:set>
                                    <p:animEffect transition="in" filter="wipe(down)">
                                      <p:cBhvr>
                                        <p:cTn id="7" dur="500"/>
                                        <p:tgtEl>
                                          <p:spTgt spid="5123">
                                            <p:bg/>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5123">
                                            <p:txEl>
                                              <p:pRg st="0" end="0"/>
                                            </p:txEl>
                                          </p:spTgt>
                                        </p:tgtEl>
                                        <p:attrNameLst>
                                          <p:attrName>style.visibility</p:attrName>
                                        </p:attrNameLst>
                                      </p:cBhvr>
                                      <p:to>
                                        <p:strVal val="visible"/>
                                      </p:to>
                                    </p:set>
                                    <p:animEffect transition="in" filter="wipe(down)">
                                      <p:cBhvr>
                                        <p:cTn id="12" dur="500"/>
                                        <p:tgtEl>
                                          <p:spTgt spid="5123">
                                            <p:txEl>
                                              <p:pRg st="0" end="0"/>
                                            </p:txEl>
                                          </p:spTgt>
                                        </p:tgtEl>
                                      </p:cBhvr>
                                    </p:animEffect>
                                  </p:childTnLst>
                                </p:cTn>
                              </p:par>
                              <p:par>
                                <p:cTn id="13" presetID="22" presetClass="entr" presetSubtype="4" fill="hold" grpId="0" nodeType="withEffect">
                                  <p:stCondLst>
                                    <p:cond delay="0"/>
                                  </p:stCondLst>
                                  <p:childTnLst>
                                    <p:set>
                                      <p:cBhvr>
                                        <p:cTn id="14" dur="1" fill="hold">
                                          <p:stCondLst>
                                            <p:cond delay="0"/>
                                          </p:stCondLst>
                                        </p:cTn>
                                        <p:tgtEl>
                                          <p:spTgt spid="5123">
                                            <p:txEl>
                                              <p:pRg st="1" end="1"/>
                                            </p:txEl>
                                          </p:spTgt>
                                        </p:tgtEl>
                                        <p:attrNameLst>
                                          <p:attrName>style.visibility</p:attrName>
                                        </p:attrNameLst>
                                      </p:cBhvr>
                                      <p:to>
                                        <p:strVal val="visible"/>
                                      </p:to>
                                    </p:set>
                                    <p:animEffect transition="in" filter="wipe(down)">
                                      <p:cBhvr>
                                        <p:cTn id="15" dur="500"/>
                                        <p:tgtEl>
                                          <p:spTgt spid="5123">
                                            <p:txEl>
                                              <p:pRg st="1" end="1"/>
                                            </p:txEl>
                                          </p:spTgt>
                                        </p:tgtEl>
                                      </p:cBhvr>
                                    </p:animEffect>
                                  </p:childTnLst>
                                </p:cTn>
                              </p:par>
                              <p:par>
                                <p:cTn id="16" presetID="22" presetClass="entr" presetSubtype="4" fill="hold" grpId="0" nodeType="withEffect">
                                  <p:stCondLst>
                                    <p:cond delay="0"/>
                                  </p:stCondLst>
                                  <p:childTnLst>
                                    <p:set>
                                      <p:cBhvr>
                                        <p:cTn id="17" dur="1" fill="hold">
                                          <p:stCondLst>
                                            <p:cond delay="0"/>
                                          </p:stCondLst>
                                        </p:cTn>
                                        <p:tgtEl>
                                          <p:spTgt spid="5123">
                                            <p:txEl>
                                              <p:pRg st="2" end="2"/>
                                            </p:txEl>
                                          </p:spTgt>
                                        </p:tgtEl>
                                        <p:attrNameLst>
                                          <p:attrName>style.visibility</p:attrName>
                                        </p:attrNameLst>
                                      </p:cBhvr>
                                      <p:to>
                                        <p:strVal val="visible"/>
                                      </p:to>
                                    </p:set>
                                    <p:animEffect transition="in" filter="wipe(down)">
                                      <p:cBhvr>
                                        <p:cTn id="18" dur="500"/>
                                        <p:tgtEl>
                                          <p:spTgt spid="5123">
                                            <p:txEl>
                                              <p:pRg st="2" end="2"/>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4" fill="hold" grpId="0" nodeType="clickEffect">
                                  <p:stCondLst>
                                    <p:cond delay="0"/>
                                  </p:stCondLst>
                                  <p:childTnLst>
                                    <p:set>
                                      <p:cBhvr>
                                        <p:cTn id="22" dur="1" fill="hold">
                                          <p:stCondLst>
                                            <p:cond delay="0"/>
                                          </p:stCondLst>
                                        </p:cTn>
                                        <p:tgtEl>
                                          <p:spTgt spid="5123">
                                            <p:txEl>
                                              <p:pRg st="3" end="3"/>
                                            </p:txEl>
                                          </p:spTgt>
                                        </p:tgtEl>
                                        <p:attrNameLst>
                                          <p:attrName>style.visibility</p:attrName>
                                        </p:attrNameLst>
                                      </p:cBhvr>
                                      <p:to>
                                        <p:strVal val="visible"/>
                                      </p:to>
                                    </p:set>
                                    <p:animEffect transition="in" filter="wipe(down)">
                                      <p:cBhvr>
                                        <p:cTn id="23" dur="500"/>
                                        <p:tgtEl>
                                          <p:spTgt spid="5123">
                                            <p:txEl>
                                              <p:pRg st="3" end="3"/>
                                            </p:txEl>
                                          </p:spTgt>
                                        </p:tgtEl>
                                      </p:cBhvr>
                                    </p:animEffect>
                                  </p:childTnLst>
                                </p:cTn>
                              </p:par>
                              <p:par>
                                <p:cTn id="24" presetID="22" presetClass="entr" presetSubtype="4" fill="hold" grpId="0" nodeType="withEffect">
                                  <p:stCondLst>
                                    <p:cond delay="0"/>
                                  </p:stCondLst>
                                  <p:childTnLst>
                                    <p:set>
                                      <p:cBhvr>
                                        <p:cTn id="25" dur="1" fill="hold">
                                          <p:stCondLst>
                                            <p:cond delay="0"/>
                                          </p:stCondLst>
                                        </p:cTn>
                                        <p:tgtEl>
                                          <p:spTgt spid="5123">
                                            <p:txEl>
                                              <p:pRg st="4" end="4"/>
                                            </p:txEl>
                                          </p:spTgt>
                                        </p:tgtEl>
                                        <p:attrNameLst>
                                          <p:attrName>style.visibility</p:attrName>
                                        </p:attrNameLst>
                                      </p:cBhvr>
                                      <p:to>
                                        <p:strVal val="visible"/>
                                      </p:to>
                                    </p:set>
                                    <p:animEffect transition="in" filter="wipe(down)">
                                      <p:cBhvr>
                                        <p:cTn id="26" dur="500"/>
                                        <p:tgtEl>
                                          <p:spTgt spid="5123">
                                            <p:txEl>
                                              <p:pRg st="4" end="4"/>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4" fill="hold" grpId="0" nodeType="clickEffect">
                                  <p:stCondLst>
                                    <p:cond delay="0"/>
                                  </p:stCondLst>
                                  <p:childTnLst>
                                    <p:set>
                                      <p:cBhvr>
                                        <p:cTn id="30" dur="1" fill="hold">
                                          <p:stCondLst>
                                            <p:cond delay="0"/>
                                          </p:stCondLst>
                                        </p:cTn>
                                        <p:tgtEl>
                                          <p:spTgt spid="5123">
                                            <p:txEl>
                                              <p:pRg st="5" end="5"/>
                                            </p:txEl>
                                          </p:spTgt>
                                        </p:tgtEl>
                                        <p:attrNameLst>
                                          <p:attrName>style.visibility</p:attrName>
                                        </p:attrNameLst>
                                      </p:cBhvr>
                                      <p:to>
                                        <p:strVal val="visible"/>
                                      </p:to>
                                    </p:set>
                                    <p:animEffect transition="in" filter="wipe(down)">
                                      <p:cBhvr>
                                        <p:cTn id="31" dur="500"/>
                                        <p:tgtEl>
                                          <p:spTgt spid="5123">
                                            <p:txEl>
                                              <p:pRg st="5" end="5"/>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4" fill="hold" grpId="0" nodeType="clickEffect">
                                  <p:stCondLst>
                                    <p:cond delay="0"/>
                                  </p:stCondLst>
                                  <p:childTnLst>
                                    <p:set>
                                      <p:cBhvr>
                                        <p:cTn id="35" dur="1" fill="hold">
                                          <p:stCondLst>
                                            <p:cond delay="0"/>
                                          </p:stCondLst>
                                        </p:cTn>
                                        <p:tgtEl>
                                          <p:spTgt spid="5123">
                                            <p:txEl>
                                              <p:pRg st="6" end="6"/>
                                            </p:txEl>
                                          </p:spTgt>
                                        </p:tgtEl>
                                        <p:attrNameLst>
                                          <p:attrName>style.visibility</p:attrName>
                                        </p:attrNameLst>
                                      </p:cBhvr>
                                      <p:to>
                                        <p:strVal val="visible"/>
                                      </p:to>
                                    </p:set>
                                    <p:animEffect transition="in" filter="wipe(down)">
                                      <p:cBhvr>
                                        <p:cTn id="36" dur="500"/>
                                        <p:tgtEl>
                                          <p:spTgt spid="5123">
                                            <p:txEl>
                                              <p:pRg st="6" end="6"/>
                                            </p:txEl>
                                          </p:spTgt>
                                        </p:tgtEl>
                                      </p:cBhvr>
                                    </p:animEffect>
                                  </p:childTnLst>
                                </p:cTn>
                              </p:par>
                            </p:childTnLst>
                          </p:cTn>
                        </p:par>
                      </p:childTnLst>
                    </p:cTn>
                  </p:par>
                  <p:par>
                    <p:cTn id="37" fill="hold">
                      <p:stCondLst>
                        <p:cond delay="indefinite"/>
                      </p:stCondLst>
                      <p:childTnLst>
                        <p:par>
                          <p:cTn id="38" fill="hold">
                            <p:stCondLst>
                              <p:cond delay="0"/>
                            </p:stCondLst>
                            <p:childTnLst>
                              <p:par>
                                <p:cTn id="39" presetID="22" presetClass="entr" presetSubtype="4" fill="hold" grpId="0" nodeType="clickEffect">
                                  <p:stCondLst>
                                    <p:cond delay="0"/>
                                  </p:stCondLst>
                                  <p:childTnLst>
                                    <p:set>
                                      <p:cBhvr>
                                        <p:cTn id="40" dur="1" fill="hold">
                                          <p:stCondLst>
                                            <p:cond delay="0"/>
                                          </p:stCondLst>
                                        </p:cTn>
                                        <p:tgtEl>
                                          <p:spTgt spid="5123">
                                            <p:txEl>
                                              <p:pRg st="7" end="7"/>
                                            </p:txEl>
                                          </p:spTgt>
                                        </p:tgtEl>
                                        <p:attrNameLst>
                                          <p:attrName>style.visibility</p:attrName>
                                        </p:attrNameLst>
                                      </p:cBhvr>
                                      <p:to>
                                        <p:strVal val="visible"/>
                                      </p:to>
                                    </p:set>
                                    <p:animEffect transition="in" filter="wipe(down)">
                                      <p:cBhvr>
                                        <p:cTn id="41" dur="500"/>
                                        <p:tgtEl>
                                          <p:spTgt spid="5123">
                                            <p:txEl>
                                              <p:pRg st="7" end="7"/>
                                            </p:txEl>
                                          </p:spTgt>
                                        </p:tgtEl>
                                      </p:cBhvr>
                                    </p:animEffect>
                                  </p:childTnLst>
                                </p:cTn>
                              </p:par>
                              <p:par>
                                <p:cTn id="42" presetID="22" presetClass="entr" presetSubtype="4" fill="hold" grpId="0" nodeType="withEffect">
                                  <p:stCondLst>
                                    <p:cond delay="0"/>
                                  </p:stCondLst>
                                  <p:childTnLst>
                                    <p:set>
                                      <p:cBhvr>
                                        <p:cTn id="43" dur="1" fill="hold">
                                          <p:stCondLst>
                                            <p:cond delay="0"/>
                                          </p:stCondLst>
                                        </p:cTn>
                                        <p:tgtEl>
                                          <p:spTgt spid="5123">
                                            <p:txEl>
                                              <p:pRg st="8" end="8"/>
                                            </p:txEl>
                                          </p:spTgt>
                                        </p:tgtEl>
                                        <p:attrNameLst>
                                          <p:attrName>style.visibility</p:attrName>
                                        </p:attrNameLst>
                                      </p:cBhvr>
                                      <p:to>
                                        <p:strVal val="visible"/>
                                      </p:to>
                                    </p:set>
                                    <p:animEffect transition="in" filter="wipe(down)">
                                      <p:cBhvr>
                                        <p:cTn id="44" dur="500"/>
                                        <p:tgtEl>
                                          <p:spTgt spid="512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3" grpId="0" build="p"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noFill/>
          <a:ln/>
        </p:spPr>
        <p:txBody>
          <a:bodyPr>
            <a:noAutofit/>
          </a:bodyPr>
          <a:lstStyle/>
          <a:p>
            <a:r>
              <a:rPr lang="en-US" dirty="0"/>
              <a:t>Improvements in Navigation</a:t>
            </a:r>
            <a:br>
              <a:rPr lang="en-US" dirty="0"/>
            </a:br>
            <a:endParaRPr lang="en-US" dirty="0"/>
          </a:p>
        </p:txBody>
      </p:sp>
      <p:sp>
        <p:nvSpPr>
          <p:cNvPr id="6147" name="Rectangle 3"/>
          <p:cNvSpPr>
            <a:spLocks noGrp="1" noChangeArrowheads="1"/>
          </p:cNvSpPr>
          <p:nvPr>
            <p:ph type="body" idx="1"/>
          </p:nvPr>
        </p:nvSpPr>
        <p:spPr>
          <a:noFill/>
          <a:ln/>
        </p:spPr>
        <p:txBody>
          <a:bodyPr>
            <a:normAutofit/>
          </a:bodyPr>
          <a:lstStyle/>
          <a:p>
            <a:r>
              <a:rPr lang="en-US" sz="3200" dirty="0"/>
              <a:t>Better maps, follow coasts at </a:t>
            </a:r>
            <a:r>
              <a:rPr lang="en-US" sz="3200" dirty="0" smtClean="0"/>
              <a:t>first</a:t>
            </a:r>
          </a:p>
          <a:p>
            <a:r>
              <a:rPr lang="en-US" sz="3200" dirty="0" smtClean="0"/>
              <a:t>Improved </a:t>
            </a:r>
            <a:r>
              <a:rPr lang="en-US" sz="3200" dirty="0"/>
              <a:t>compass</a:t>
            </a:r>
          </a:p>
          <a:p>
            <a:r>
              <a:rPr lang="en-US" sz="3200" dirty="0"/>
              <a:t>Better ships- square sails and new hull design, heavy enough to carry cannon</a:t>
            </a:r>
          </a:p>
          <a:p>
            <a:r>
              <a:rPr lang="en-US" sz="3200" dirty="0"/>
              <a:t>Use of </a:t>
            </a:r>
            <a:r>
              <a:rPr lang="en-US" sz="3200" dirty="0" smtClean="0"/>
              <a:t>astrolabe (latitude)</a:t>
            </a:r>
            <a:endParaRPr lang="en-US" sz="3200" dirty="0"/>
          </a:p>
          <a:p>
            <a:r>
              <a:rPr lang="en-US" sz="3200" dirty="0"/>
              <a:t>Knowledge of wind patterns</a:t>
            </a:r>
          </a:p>
          <a:p>
            <a:r>
              <a:rPr lang="en-US" sz="3200" dirty="0"/>
              <a:t>First the Portuguese (Prince Henry) then Spanish, France and England</a:t>
            </a:r>
          </a:p>
        </p:txBody>
      </p:sp>
    </p:spTree>
    <p:extLst>
      <p:ext uri="{BB962C8B-B14F-4D97-AF65-F5344CB8AC3E}">
        <p14:creationId xmlns:p14="http://schemas.microsoft.com/office/powerpoint/2010/main" val="754241370"/>
      </p:ext>
    </p:extLst>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147">
                                            <p:bg/>
                                          </p:spTgt>
                                        </p:tgtEl>
                                        <p:attrNameLst>
                                          <p:attrName>style.visibility</p:attrName>
                                        </p:attrNameLst>
                                      </p:cBhvr>
                                      <p:to>
                                        <p:strVal val="visible"/>
                                      </p:to>
                                    </p:set>
                                    <p:anim calcmode="lin" valueType="num">
                                      <p:cBhvr additive="base">
                                        <p:cTn id="7" dur="500" fill="hold"/>
                                        <p:tgtEl>
                                          <p:spTgt spid="6147">
                                            <p:bg/>
                                          </p:spTgt>
                                        </p:tgtEl>
                                        <p:attrNameLst>
                                          <p:attrName>ppt_x</p:attrName>
                                        </p:attrNameLst>
                                      </p:cBhvr>
                                      <p:tavLst>
                                        <p:tav tm="0">
                                          <p:val>
                                            <p:strVal val="#ppt_x"/>
                                          </p:val>
                                        </p:tav>
                                        <p:tav tm="100000">
                                          <p:val>
                                            <p:strVal val="#ppt_x"/>
                                          </p:val>
                                        </p:tav>
                                      </p:tavLst>
                                    </p:anim>
                                    <p:anim calcmode="lin" valueType="num">
                                      <p:cBhvr additive="base">
                                        <p:cTn id="8" dur="500" fill="hold"/>
                                        <p:tgtEl>
                                          <p:spTgt spid="6147">
                                            <p:bg/>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147">
                                            <p:txEl>
                                              <p:pRg st="0" end="0"/>
                                            </p:txEl>
                                          </p:spTgt>
                                        </p:tgtEl>
                                        <p:attrNameLst>
                                          <p:attrName>style.visibility</p:attrName>
                                        </p:attrNameLst>
                                      </p:cBhvr>
                                      <p:to>
                                        <p:strVal val="visible"/>
                                      </p:to>
                                    </p:set>
                                    <p:anim calcmode="lin" valueType="num">
                                      <p:cBhvr additive="base">
                                        <p:cTn id="13" dur="500" fill="hold"/>
                                        <p:tgtEl>
                                          <p:spTgt spid="6147">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14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147">
                                            <p:txEl>
                                              <p:pRg st="1" end="1"/>
                                            </p:txEl>
                                          </p:spTgt>
                                        </p:tgtEl>
                                        <p:attrNameLst>
                                          <p:attrName>style.visibility</p:attrName>
                                        </p:attrNameLst>
                                      </p:cBhvr>
                                      <p:to>
                                        <p:strVal val="visible"/>
                                      </p:to>
                                    </p:set>
                                    <p:anim calcmode="lin" valueType="num">
                                      <p:cBhvr additive="base">
                                        <p:cTn id="19" dur="500" fill="hold"/>
                                        <p:tgtEl>
                                          <p:spTgt spid="6147">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6147">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6147">
                                            <p:txEl>
                                              <p:pRg st="2" end="2"/>
                                            </p:txEl>
                                          </p:spTgt>
                                        </p:tgtEl>
                                        <p:attrNameLst>
                                          <p:attrName>style.visibility</p:attrName>
                                        </p:attrNameLst>
                                      </p:cBhvr>
                                      <p:to>
                                        <p:strVal val="visible"/>
                                      </p:to>
                                    </p:set>
                                    <p:anim calcmode="lin" valueType="num">
                                      <p:cBhvr additive="base">
                                        <p:cTn id="25" dur="500" fill="hold"/>
                                        <p:tgtEl>
                                          <p:spTgt spid="6147">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6147">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6147">
                                            <p:txEl>
                                              <p:pRg st="3" end="3"/>
                                            </p:txEl>
                                          </p:spTgt>
                                        </p:tgtEl>
                                        <p:attrNameLst>
                                          <p:attrName>style.visibility</p:attrName>
                                        </p:attrNameLst>
                                      </p:cBhvr>
                                      <p:to>
                                        <p:strVal val="visible"/>
                                      </p:to>
                                    </p:set>
                                    <p:anim calcmode="lin" valueType="num">
                                      <p:cBhvr additive="base">
                                        <p:cTn id="31" dur="500" fill="hold"/>
                                        <p:tgtEl>
                                          <p:spTgt spid="6147">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6147">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6147">
                                            <p:txEl>
                                              <p:pRg st="4" end="4"/>
                                            </p:txEl>
                                          </p:spTgt>
                                        </p:tgtEl>
                                        <p:attrNameLst>
                                          <p:attrName>style.visibility</p:attrName>
                                        </p:attrNameLst>
                                      </p:cBhvr>
                                      <p:to>
                                        <p:strVal val="visible"/>
                                      </p:to>
                                    </p:set>
                                    <p:anim calcmode="lin" valueType="num">
                                      <p:cBhvr additive="base">
                                        <p:cTn id="37" dur="500" fill="hold"/>
                                        <p:tgtEl>
                                          <p:spTgt spid="6147">
                                            <p:txEl>
                                              <p:pRg st="4" end="4"/>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6147">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6147">
                                            <p:txEl>
                                              <p:pRg st="5" end="5"/>
                                            </p:txEl>
                                          </p:spTgt>
                                        </p:tgtEl>
                                        <p:attrNameLst>
                                          <p:attrName>style.visibility</p:attrName>
                                        </p:attrNameLst>
                                      </p:cBhvr>
                                      <p:to>
                                        <p:strVal val="visible"/>
                                      </p:to>
                                    </p:set>
                                    <p:anim calcmode="lin" valueType="num">
                                      <p:cBhvr additive="base">
                                        <p:cTn id="43" dur="500" fill="hold"/>
                                        <p:tgtEl>
                                          <p:spTgt spid="6147">
                                            <p:txEl>
                                              <p:pRg st="5" end="5"/>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6147">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7" grpId="0" build="p"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noFill/>
          <a:ln/>
        </p:spPr>
        <p:txBody>
          <a:bodyPr/>
          <a:lstStyle/>
          <a:p>
            <a:pPr algn="ctr"/>
            <a:r>
              <a:rPr lang="en-US" dirty="0"/>
              <a:t>Portuguese Explorers</a:t>
            </a:r>
          </a:p>
        </p:txBody>
      </p:sp>
      <p:sp>
        <p:nvSpPr>
          <p:cNvPr id="7171" name="Rectangle 3"/>
          <p:cNvSpPr>
            <a:spLocks noGrp="1" noChangeArrowheads="1"/>
          </p:cNvSpPr>
          <p:nvPr>
            <p:ph type="body" idx="1"/>
          </p:nvPr>
        </p:nvSpPr>
        <p:spPr>
          <a:xfrm>
            <a:off x="914400" y="1447800"/>
            <a:ext cx="7772400" cy="5181600"/>
          </a:xfrm>
          <a:noFill/>
          <a:ln/>
        </p:spPr>
        <p:txBody>
          <a:bodyPr>
            <a:normAutofit fontScale="85000" lnSpcReduction="10000"/>
          </a:bodyPr>
          <a:lstStyle/>
          <a:p>
            <a:r>
              <a:rPr lang="en-US" sz="3200" dirty="0"/>
              <a:t>Prince Henry the </a:t>
            </a:r>
            <a:r>
              <a:rPr lang="en-US" sz="3200" dirty="0" smtClean="0"/>
              <a:t>Navigator (1394-1460)</a:t>
            </a:r>
          </a:p>
          <a:p>
            <a:pPr lvl="1"/>
            <a:r>
              <a:rPr lang="en-US" sz="3000" dirty="0" smtClean="0"/>
              <a:t>Hoped to Christianize Africa, link w. Abyssinia</a:t>
            </a:r>
          </a:p>
          <a:p>
            <a:pPr lvl="1"/>
            <a:r>
              <a:rPr lang="en-US" sz="3000" dirty="0" smtClean="0"/>
              <a:t>Established school of navigation (1419)</a:t>
            </a:r>
          </a:p>
          <a:p>
            <a:pPr lvl="1"/>
            <a:r>
              <a:rPr lang="en-US" sz="3000" dirty="0" smtClean="0"/>
              <a:t>Explored Madeira and Azores by 1430</a:t>
            </a:r>
          </a:p>
          <a:p>
            <a:pPr lvl="1"/>
            <a:r>
              <a:rPr lang="en-US" sz="3000" dirty="0" smtClean="0"/>
              <a:t>Cape Verde by (1460)—Spanish settlers on all</a:t>
            </a:r>
          </a:p>
          <a:p>
            <a:r>
              <a:rPr lang="en-US" sz="3200" dirty="0" smtClean="0"/>
              <a:t>Slave trading station begun in 1442 off of E. Africa</a:t>
            </a:r>
            <a:endParaRPr lang="en-US" sz="3200" dirty="0"/>
          </a:p>
          <a:p>
            <a:r>
              <a:rPr lang="en-US" sz="3200" dirty="0"/>
              <a:t>Bartholomew Diaz- made it to Cape of Good Hope 1488</a:t>
            </a:r>
          </a:p>
          <a:p>
            <a:r>
              <a:rPr lang="en-US" sz="3200" dirty="0"/>
              <a:t>Vasco </a:t>
            </a:r>
            <a:r>
              <a:rPr lang="en-US" sz="3200" dirty="0" err="1" smtClean="0"/>
              <a:t>da</a:t>
            </a:r>
            <a:r>
              <a:rPr lang="en-US" sz="3200" dirty="0" smtClean="0"/>
              <a:t> Gama-  </a:t>
            </a:r>
            <a:r>
              <a:rPr lang="en-US" sz="3200" dirty="0"/>
              <a:t>went in search of Christians and spices- arrived in </a:t>
            </a:r>
            <a:r>
              <a:rPr lang="en-US" sz="3200" dirty="0" smtClean="0"/>
              <a:t>India in 1498 &amp; returned, rich, in 1499</a:t>
            </a:r>
            <a:endParaRPr lang="en-US" sz="3200" dirty="0"/>
          </a:p>
          <a:p>
            <a:r>
              <a:rPr lang="en-US" sz="3200" dirty="0"/>
              <a:t>1510 Portuguese flags in Goa, India and  Macao, </a:t>
            </a:r>
            <a:r>
              <a:rPr lang="en-US" sz="3200" dirty="0" smtClean="0"/>
              <a:t>China</a:t>
            </a:r>
          </a:p>
          <a:p>
            <a:r>
              <a:rPr lang="en-US" sz="3200" dirty="0" smtClean="0"/>
              <a:t>European commerce shifts from Med. to Atlantic</a:t>
            </a:r>
            <a:endParaRPr lang="en-US" sz="3200" dirty="0"/>
          </a:p>
        </p:txBody>
      </p:sp>
      <p:pic>
        <p:nvPicPr>
          <p:cNvPr id="35842" name="Picture 2" descr="File:Henry the Navigator1.jpg"/>
          <p:cNvPicPr>
            <a:picLocks noChangeAspect="1" noChangeArrowheads="1"/>
          </p:cNvPicPr>
          <p:nvPr/>
        </p:nvPicPr>
        <p:blipFill>
          <a:blip r:embed="rId3" cstate="print"/>
          <a:srcRect/>
          <a:stretch>
            <a:fillRect/>
          </a:stretch>
        </p:blipFill>
        <p:spPr bwMode="auto">
          <a:xfrm>
            <a:off x="7311360" y="1066800"/>
            <a:ext cx="1832640" cy="2085976"/>
          </a:xfrm>
          <a:prstGeom prst="rect">
            <a:avLst/>
          </a:prstGeom>
          <a:noFill/>
        </p:spPr>
      </p:pic>
    </p:spTree>
    <p:extLst>
      <p:ext uri="{BB962C8B-B14F-4D97-AF65-F5344CB8AC3E}">
        <p14:creationId xmlns:p14="http://schemas.microsoft.com/office/powerpoint/2010/main" val="71086478"/>
      </p:ext>
    </p:extLst>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7171">
                                            <p:bg/>
                                          </p:spTgt>
                                        </p:tgtEl>
                                        <p:attrNameLst>
                                          <p:attrName>style.visibility</p:attrName>
                                        </p:attrNameLst>
                                      </p:cBhvr>
                                      <p:to>
                                        <p:strVal val="visible"/>
                                      </p:to>
                                    </p:set>
                                    <p:animEffect transition="in" filter="wipe(down)">
                                      <p:cBhvr>
                                        <p:cTn id="7" dur="500"/>
                                        <p:tgtEl>
                                          <p:spTgt spid="7171">
                                            <p:bg/>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7171">
                                            <p:txEl>
                                              <p:pRg st="0" end="0"/>
                                            </p:txEl>
                                          </p:spTgt>
                                        </p:tgtEl>
                                        <p:attrNameLst>
                                          <p:attrName>style.visibility</p:attrName>
                                        </p:attrNameLst>
                                      </p:cBhvr>
                                      <p:to>
                                        <p:strVal val="visible"/>
                                      </p:to>
                                    </p:set>
                                    <p:animEffect transition="in" filter="wipe(down)">
                                      <p:cBhvr>
                                        <p:cTn id="12" dur="500"/>
                                        <p:tgtEl>
                                          <p:spTgt spid="7171">
                                            <p:txEl>
                                              <p:pRg st="0" end="0"/>
                                            </p:txEl>
                                          </p:spTgt>
                                        </p:tgtEl>
                                      </p:cBhvr>
                                    </p:animEffect>
                                  </p:childTnLst>
                                </p:cTn>
                              </p:par>
                              <p:par>
                                <p:cTn id="13" presetID="22" presetClass="entr" presetSubtype="4" fill="hold" grpId="0" nodeType="withEffect">
                                  <p:stCondLst>
                                    <p:cond delay="0"/>
                                  </p:stCondLst>
                                  <p:childTnLst>
                                    <p:set>
                                      <p:cBhvr>
                                        <p:cTn id="14" dur="1" fill="hold">
                                          <p:stCondLst>
                                            <p:cond delay="0"/>
                                          </p:stCondLst>
                                        </p:cTn>
                                        <p:tgtEl>
                                          <p:spTgt spid="7171">
                                            <p:txEl>
                                              <p:pRg st="1" end="1"/>
                                            </p:txEl>
                                          </p:spTgt>
                                        </p:tgtEl>
                                        <p:attrNameLst>
                                          <p:attrName>style.visibility</p:attrName>
                                        </p:attrNameLst>
                                      </p:cBhvr>
                                      <p:to>
                                        <p:strVal val="visible"/>
                                      </p:to>
                                    </p:set>
                                    <p:animEffect transition="in" filter="wipe(down)">
                                      <p:cBhvr>
                                        <p:cTn id="15" dur="500"/>
                                        <p:tgtEl>
                                          <p:spTgt spid="7171">
                                            <p:txEl>
                                              <p:pRg st="1" end="1"/>
                                            </p:txEl>
                                          </p:spTgt>
                                        </p:tgtEl>
                                      </p:cBhvr>
                                    </p:animEffect>
                                  </p:childTnLst>
                                </p:cTn>
                              </p:par>
                              <p:par>
                                <p:cTn id="16" presetID="22" presetClass="entr" presetSubtype="4" fill="hold" grpId="0" nodeType="withEffect">
                                  <p:stCondLst>
                                    <p:cond delay="0"/>
                                  </p:stCondLst>
                                  <p:childTnLst>
                                    <p:set>
                                      <p:cBhvr>
                                        <p:cTn id="17" dur="1" fill="hold">
                                          <p:stCondLst>
                                            <p:cond delay="0"/>
                                          </p:stCondLst>
                                        </p:cTn>
                                        <p:tgtEl>
                                          <p:spTgt spid="7171">
                                            <p:txEl>
                                              <p:pRg st="2" end="2"/>
                                            </p:txEl>
                                          </p:spTgt>
                                        </p:tgtEl>
                                        <p:attrNameLst>
                                          <p:attrName>style.visibility</p:attrName>
                                        </p:attrNameLst>
                                      </p:cBhvr>
                                      <p:to>
                                        <p:strVal val="visible"/>
                                      </p:to>
                                    </p:set>
                                    <p:animEffect transition="in" filter="wipe(down)">
                                      <p:cBhvr>
                                        <p:cTn id="18" dur="500"/>
                                        <p:tgtEl>
                                          <p:spTgt spid="7171">
                                            <p:txEl>
                                              <p:pRg st="2" end="2"/>
                                            </p:txEl>
                                          </p:spTgt>
                                        </p:tgtEl>
                                      </p:cBhvr>
                                    </p:animEffect>
                                  </p:childTnLst>
                                </p:cTn>
                              </p:par>
                              <p:par>
                                <p:cTn id="19" presetID="22" presetClass="entr" presetSubtype="4" fill="hold" grpId="0" nodeType="withEffect">
                                  <p:stCondLst>
                                    <p:cond delay="0"/>
                                  </p:stCondLst>
                                  <p:childTnLst>
                                    <p:set>
                                      <p:cBhvr>
                                        <p:cTn id="20" dur="1" fill="hold">
                                          <p:stCondLst>
                                            <p:cond delay="0"/>
                                          </p:stCondLst>
                                        </p:cTn>
                                        <p:tgtEl>
                                          <p:spTgt spid="7171">
                                            <p:txEl>
                                              <p:pRg st="3" end="3"/>
                                            </p:txEl>
                                          </p:spTgt>
                                        </p:tgtEl>
                                        <p:attrNameLst>
                                          <p:attrName>style.visibility</p:attrName>
                                        </p:attrNameLst>
                                      </p:cBhvr>
                                      <p:to>
                                        <p:strVal val="visible"/>
                                      </p:to>
                                    </p:set>
                                    <p:animEffect transition="in" filter="wipe(down)">
                                      <p:cBhvr>
                                        <p:cTn id="21" dur="500"/>
                                        <p:tgtEl>
                                          <p:spTgt spid="7171">
                                            <p:txEl>
                                              <p:pRg st="3" end="3"/>
                                            </p:txEl>
                                          </p:spTgt>
                                        </p:tgtEl>
                                      </p:cBhvr>
                                    </p:animEffect>
                                  </p:childTnLst>
                                </p:cTn>
                              </p:par>
                              <p:par>
                                <p:cTn id="22" presetID="22" presetClass="entr" presetSubtype="4" fill="hold" grpId="0" nodeType="withEffect">
                                  <p:stCondLst>
                                    <p:cond delay="0"/>
                                  </p:stCondLst>
                                  <p:childTnLst>
                                    <p:set>
                                      <p:cBhvr>
                                        <p:cTn id="23" dur="1" fill="hold">
                                          <p:stCondLst>
                                            <p:cond delay="0"/>
                                          </p:stCondLst>
                                        </p:cTn>
                                        <p:tgtEl>
                                          <p:spTgt spid="7171">
                                            <p:txEl>
                                              <p:pRg st="4" end="4"/>
                                            </p:txEl>
                                          </p:spTgt>
                                        </p:tgtEl>
                                        <p:attrNameLst>
                                          <p:attrName>style.visibility</p:attrName>
                                        </p:attrNameLst>
                                      </p:cBhvr>
                                      <p:to>
                                        <p:strVal val="visible"/>
                                      </p:to>
                                    </p:set>
                                    <p:animEffect transition="in" filter="wipe(down)">
                                      <p:cBhvr>
                                        <p:cTn id="24" dur="500"/>
                                        <p:tgtEl>
                                          <p:spTgt spid="7171">
                                            <p:txEl>
                                              <p:pRg st="4" end="4"/>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22" presetClass="entr" presetSubtype="4" fill="hold" grpId="0" nodeType="clickEffect">
                                  <p:stCondLst>
                                    <p:cond delay="0"/>
                                  </p:stCondLst>
                                  <p:childTnLst>
                                    <p:set>
                                      <p:cBhvr>
                                        <p:cTn id="28" dur="1" fill="hold">
                                          <p:stCondLst>
                                            <p:cond delay="0"/>
                                          </p:stCondLst>
                                        </p:cTn>
                                        <p:tgtEl>
                                          <p:spTgt spid="7171">
                                            <p:txEl>
                                              <p:pRg st="5" end="5"/>
                                            </p:txEl>
                                          </p:spTgt>
                                        </p:tgtEl>
                                        <p:attrNameLst>
                                          <p:attrName>style.visibility</p:attrName>
                                        </p:attrNameLst>
                                      </p:cBhvr>
                                      <p:to>
                                        <p:strVal val="visible"/>
                                      </p:to>
                                    </p:set>
                                    <p:animEffect transition="in" filter="wipe(down)">
                                      <p:cBhvr>
                                        <p:cTn id="29" dur="500"/>
                                        <p:tgtEl>
                                          <p:spTgt spid="7171">
                                            <p:txEl>
                                              <p:pRg st="5" end="5"/>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22" presetClass="entr" presetSubtype="4" fill="hold" grpId="0" nodeType="clickEffect">
                                  <p:stCondLst>
                                    <p:cond delay="0"/>
                                  </p:stCondLst>
                                  <p:childTnLst>
                                    <p:set>
                                      <p:cBhvr>
                                        <p:cTn id="33" dur="1" fill="hold">
                                          <p:stCondLst>
                                            <p:cond delay="0"/>
                                          </p:stCondLst>
                                        </p:cTn>
                                        <p:tgtEl>
                                          <p:spTgt spid="7171">
                                            <p:txEl>
                                              <p:pRg st="6" end="6"/>
                                            </p:txEl>
                                          </p:spTgt>
                                        </p:tgtEl>
                                        <p:attrNameLst>
                                          <p:attrName>style.visibility</p:attrName>
                                        </p:attrNameLst>
                                      </p:cBhvr>
                                      <p:to>
                                        <p:strVal val="visible"/>
                                      </p:to>
                                    </p:set>
                                    <p:animEffect transition="in" filter="wipe(down)">
                                      <p:cBhvr>
                                        <p:cTn id="34" dur="500"/>
                                        <p:tgtEl>
                                          <p:spTgt spid="7171">
                                            <p:txEl>
                                              <p:pRg st="6" end="6"/>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22" presetClass="entr" presetSubtype="4" fill="hold" grpId="0" nodeType="clickEffect">
                                  <p:stCondLst>
                                    <p:cond delay="0"/>
                                  </p:stCondLst>
                                  <p:childTnLst>
                                    <p:set>
                                      <p:cBhvr>
                                        <p:cTn id="38" dur="1" fill="hold">
                                          <p:stCondLst>
                                            <p:cond delay="0"/>
                                          </p:stCondLst>
                                        </p:cTn>
                                        <p:tgtEl>
                                          <p:spTgt spid="7171">
                                            <p:txEl>
                                              <p:pRg st="7" end="7"/>
                                            </p:txEl>
                                          </p:spTgt>
                                        </p:tgtEl>
                                        <p:attrNameLst>
                                          <p:attrName>style.visibility</p:attrName>
                                        </p:attrNameLst>
                                      </p:cBhvr>
                                      <p:to>
                                        <p:strVal val="visible"/>
                                      </p:to>
                                    </p:set>
                                    <p:animEffect transition="in" filter="wipe(down)">
                                      <p:cBhvr>
                                        <p:cTn id="39" dur="500"/>
                                        <p:tgtEl>
                                          <p:spTgt spid="7171">
                                            <p:txEl>
                                              <p:pRg st="7" end="7"/>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22" presetClass="entr" presetSubtype="4" fill="hold" grpId="0" nodeType="clickEffect">
                                  <p:stCondLst>
                                    <p:cond delay="0"/>
                                  </p:stCondLst>
                                  <p:childTnLst>
                                    <p:set>
                                      <p:cBhvr>
                                        <p:cTn id="43" dur="1" fill="hold">
                                          <p:stCondLst>
                                            <p:cond delay="0"/>
                                          </p:stCondLst>
                                        </p:cTn>
                                        <p:tgtEl>
                                          <p:spTgt spid="7171">
                                            <p:txEl>
                                              <p:pRg st="8" end="8"/>
                                            </p:txEl>
                                          </p:spTgt>
                                        </p:tgtEl>
                                        <p:attrNameLst>
                                          <p:attrName>style.visibility</p:attrName>
                                        </p:attrNameLst>
                                      </p:cBhvr>
                                      <p:to>
                                        <p:strVal val="visible"/>
                                      </p:to>
                                    </p:set>
                                    <p:animEffect transition="in" filter="wipe(down)">
                                      <p:cBhvr>
                                        <p:cTn id="44" dur="500"/>
                                        <p:tgtEl>
                                          <p:spTgt spid="7171">
                                            <p:txEl>
                                              <p:pRg st="8" end="8"/>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22" presetClass="entr" presetSubtype="4" fill="hold" grpId="0" nodeType="clickEffect">
                                  <p:stCondLst>
                                    <p:cond delay="0"/>
                                  </p:stCondLst>
                                  <p:childTnLst>
                                    <p:set>
                                      <p:cBhvr>
                                        <p:cTn id="48" dur="1" fill="hold">
                                          <p:stCondLst>
                                            <p:cond delay="0"/>
                                          </p:stCondLst>
                                        </p:cTn>
                                        <p:tgtEl>
                                          <p:spTgt spid="7171">
                                            <p:txEl>
                                              <p:pRg st="9" end="9"/>
                                            </p:txEl>
                                          </p:spTgt>
                                        </p:tgtEl>
                                        <p:attrNameLst>
                                          <p:attrName>style.visibility</p:attrName>
                                        </p:attrNameLst>
                                      </p:cBhvr>
                                      <p:to>
                                        <p:strVal val="visible"/>
                                      </p:to>
                                    </p:set>
                                    <p:animEffect transition="in" filter="wipe(down)">
                                      <p:cBhvr>
                                        <p:cTn id="49" dur="500"/>
                                        <p:tgtEl>
                                          <p:spTgt spid="7171">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1" grpId="0" build="p"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“The Day the Universe Changed” Navigation – 36:00</a:t>
            </a:r>
            <a:endParaRPr lang="en-US" dirty="0"/>
          </a:p>
        </p:txBody>
      </p:sp>
      <p:sp>
        <p:nvSpPr>
          <p:cNvPr id="3" name="Content Placeholder 2"/>
          <p:cNvSpPr>
            <a:spLocks noGrp="1"/>
          </p:cNvSpPr>
          <p:nvPr>
            <p:ph sz="quarter" idx="1"/>
          </p:nvPr>
        </p:nvSpPr>
        <p:spPr/>
        <p:txBody>
          <a:bodyPr/>
          <a:lstStyle/>
          <a:p>
            <a:pPr marL="0" indent="0">
              <a:buNone/>
            </a:pPr>
            <a:r>
              <a:rPr lang="en-US" dirty="0">
                <a:hlinkClick r:id="rId3"/>
              </a:rPr>
              <a:t>http://www.youtube.com/watch?v=</a:t>
            </a:r>
            <a:r>
              <a:rPr lang="en-US" dirty="0" smtClean="0">
                <a:hlinkClick r:id="rId3"/>
              </a:rPr>
              <a:t>NWEIZThPaRw</a:t>
            </a:r>
            <a:endParaRPr lang="en-US" dirty="0" smtClean="0"/>
          </a:p>
          <a:p>
            <a:pPr marL="0" indent="0">
              <a:buNone/>
            </a:pPr>
            <a:endParaRPr lang="en-US" dirty="0"/>
          </a:p>
        </p:txBody>
      </p:sp>
    </p:spTree>
    <p:extLst>
      <p:ext uri="{BB962C8B-B14F-4D97-AF65-F5344CB8AC3E}">
        <p14:creationId xmlns:p14="http://schemas.microsoft.com/office/powerpoint/2010/main" val="2179712369"/>
      </p:ext>
    </p:extLst>
  </p:cSld>
  <p:clrMapOvr>
    <a:masterClrMapping/>
  </p:clrMapOvr>
  <p:transition>
    <p:fade thruBlk="1"/>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Picture 2" descr="ich10_12"/>
          <p:cNvPicPr>
            <a:picLocks noChangeAspect="1" noChangeArrowheads="1"/>
          </p:cNvPicPr>
          <p:nvPr/>
        </p:nvPicPr>
        <p:blipFill>
          <a:blip r:embed="rId3" cstate="print"/>
          <a:srcRect/>
          <a:stretch>
            <a:fillRect/>
          </a:stretch>
        </p:blipFill>
        <p:spPr bwMode="auto">
          <a:xfrm>
            <a:off x="957263" y="436563"/>
            <a:ext cx="7813675" cy="5778500"/>
          </a:xfrm>
          <a:prstGeom prst="rect">
            <a:avLst/>
          </a:prstGeom>
          <a:noFill/>
          <a:ln w="9525">
            <a:noFill/>
            <a:miter lim="800000"/>
            <a:headEnd/>
            <a:tailEnd/>
          </a:ln>
        </p:spPr>
      </p:pic>
      <p:sp>
        <p:nvSpPr>
          <p:cNvPr id="59395" name="Footer Placeholder 8"/>
          <p:cNvSpPr>
            <a:spLocks noGrp="1"/>
          </p:cNvSpPr>
          <p:nvPr>
            <p:ph type="ftr" sz="quarter" idx="12"/>
          </p:nvPr>
        </p:nvSpPr>
        <p:spPr>
          <a:noFill/>
        </p:spPr>
        <p:txBody>
          <a:bodyPr/>
          <a:lstStyle/>
          <a:p>
            <a:r>
              <a:rPr lang="en-US"/>
              <a:t>Copyright © 2010 Pearson Education, Inc., Upper Saddle River, NJ 07458. All rights reserved.</a:t>
            </a:r>
          </a:p>
        </p:txBody>
      </p:sp>
    </p:spTree>
    <p:extLst>
      <p:ext uri="{BB962C8B-B14F-4D97-AF65-F5344CB8AC3E}">
        <p14:creationId xmlns:p14="http://schemas.microsoft.com/office/powerpoint/2010/main" val="2930115069"/>
      </p:ext>
    </p:extLst>
  </p:cSld>
  <p:clrMapOvr>
    <a:masterClrMapping/>
  </p:clrMapOvr>
  <p:transition>
    <p:fade thruBlk="1"/>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noFill/>
          <a:ln/>
        </p:spPr>
        <p:txBody>
          <a:bodyPr/>
          <a:lstStyle/>
          <a:p>
            <a:pPr algn="ctr"/>
            <a:r>
              <a:rPr lang="en-US"/>
              <a:t>The Spanish</a:t>
            </a:r>
          </a:p>
        </p:txBody>
      </p:sp>
      <p:sp>
        <p:nvSpPr>
          <p:cNvPr id="8195" name="Rectangle 3"/>
          <p:cNvSpPr>
            <a:spLocks noGrp="1" noChangeArrowheads="1"/>
          </p:cNvSpPr>
          <p:nvPr>
            <p:ph type="body" idx="1"/>
          </p:nvPr>
        </p:nvSpPr>
        <p:spPr>
          <a:noFill/>
          <a:ln/>
        </p:spPr>
        <p:txBody>
          <a:bodyPr>
            <a:normAutofit fontScale="85000" lnSpcReduction="20000"/>
          </a:bodyPr>
          <a:lstStyle/>
          <a:p>
            <a:r>
              <a:rPr lang="en-US" sz="3200" dirty="0"/>
              <a:t>Believed had to be a short-cut by sailing west</a:t>
            </a:r>
          </a:p>
          <a:p>
            <a:r>
              <a:rPr lang="en-US" sz="3200" dirty="0" smtClean="0"/>
              <a:t>Columbus </a:t>
            </a:r>
            <a:r>
              <a:rPr lang="en-US" sz="3200" dirty="0"/>
              <a:t>(</a:t>
            </a:r>
            <a:r>
              <a:rPr lang="en-US" sz="3200" dirty="0" err="1"/>
              <a:t>Genoan</a:t>
            </a:r>
            <a:r>
              <a:rPr lang="en-US" sz="3200" dirty="0"/>
              <a:t>) went west 1492</a:t>
            </a:r>
          </a:p>
          <a:p>
            <a:pPr lvl="1"/>
            <a:r>
              <a:rPr lang="en-US" sz="3000" dirty="0"/>
              <a:t>Arrived in Caribbean thought it was the Indies thus the West </a:t>
            </a:r>
            <a:r>
              <a:rPr lang="en-US" sz="3000" dirty="0" smtClean="0"/>
              <a:t>Indies </a:t>
            </a:r>
          </a:p>
          <a:p>
            <a:pPr lvl="1"/>
            <a:r>
              <a:rPr lang="en-US" sz="3000" dirty="0" smtClean="0"/>
              <a:t>Three later voyages around Caribbean</a:t>
            </a:r>
          </a:p>
          <a:p>
            <a:r>
              <a:rPr lang="en-US" sz="3200" dirty="0" smtClean="0"/>
              <a:t>Amerigo Vespucci (1501) – Coast of Brazil</a:t>
            </a:r>
            <a:endParaRPr lang="en-US" sz="3200" dirty="0"/>
          </a:p>
          <a:p>
            <a:r>
              <a:rPr lang="en-US" sz="3200" dirty="0"/>
              <a:t>Ferdinand </a:t>
            </a:r>
            <a:r>
              <a:rPr lang="en-US" sz="3200" dirty="0" smtClean="0"/>
              <a:t>Magellan (1480-1521):</a:t>
            </a:r>
          </a:p>
          <a:p>
            <a:pPr lvl="1"/>
            <a:r>
              <a:rPr lang="en-US" sz="3000" dirty="0" smtClean="0"/>
              <a:t>Circumnavigates </a:t>
            </a:r>
            <a:r>
              <a:rPr lang="en-US" sz="3000" dirty="0"/>
              <a:t>the </a:t>
            </a:r>
            <a:r>
              <a:rPr lang="en-US" sz="3000" dirty="0" smtClean="0"/>
              <a:t>world</a:t>
            </a:r>
          </a:p>
          <a:p>
            <a:pPr lvl="1"/>
            <a:r>
              <a:rPr lang="en-US" sz="3000" dirty="0" smtClean="0"/>
              <a:t>Does not complete himself; One ship returns in 1522</a:t>
            </a:r>
            <a:endParaRPr lang="en-US" sz="3000" dirty="0"/>
          </a:p>
          <a:p>
            <a:r>
              <a:rPr lang="en-US" sz="3200" dirty="0"/>
              <a:t>East and West divided- Pope drew a line </a:t>
            </a:r>
            <a:r>
              <a:rPr lang="en-US" sz="3200" dirty="0" smtClean="0"/>
              <a:t>dividing the world between Spain </a:t>
            </a:r>
            <a:r>
              <a:rPr lang="en-US" sz="3200" dirty="0"/>
              <a:t>and Portugal (Treaty of </a:t>
            </a:r>
            <a:r>
              <a:rPr lang="en-US" sz="3200" dirty="0" err="1" smtClean="0"/>
              <a:t>Tordesillas</a:t>
            </a:r>
            <a:r>
              <a:rPr lang="en-US" sz="3200" dirty="0" smtClean="0"/>
              <a:t> - 1494)</a:t>
            </a:r>
            <a:endParaRPr lang="en-US" sz="3200" dirty="0"/>
          </a:p>
        </p:txBody>
      </p:sp>
    </p:spTree>
    <p:extLst>
      <p:ext uri="{BB962C8B-B14F-4D97-AF65-F5344CB8AC3E}">
        <p14:creationId xmlns:p14="http://schemas.microsoft.com/office/powerpoint/2010/main" val="1211314481"/>
      </p:ext>
    </p:extLst>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8195">
                                            <p:bg/>
                                          </p:spTgt>
                                        </p:tgtEl>
                                        <p:attrNameLst>
                                          <p:attrName>style.visibility</p:attrName>
                                        </p:attrNameLst>
                                      </p:cBhvr>
                                      <p:to>
                                        <p:strVal val="visible"/>
                                      </p:to>
                                    </p:set>
                                    <p:animEffect transition="in" filter="wipe(down)">
                                      <p:cBhvr>
                                        <p:cTn id="7" dur="500"/>
                                        <p:tgtEl>
                                          <p:spTgt spid="8195">
                                            <p:bg/>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8195">
                                            <p:txEl>
                                              <p:pRg st="0" end="0"/>
                                            </p:txEl>
                                          </p:spTgt>
                                        </p:tgtEl>
                                        <p:attrNameLst>
                                          <p:attrName>style.visibility</p:attrName>
                                        </p:attrNameLst>
                                      </p:cBhvr>
                                      <p:to>
                                        <p:strVal val="visible"/>
                                      </p:to>
                                    </p:set>
                                    <p:animEffect transition="in" filter="wipe(down)">
                                      <p:cBhvr>
                                        <p:cTn id="12" dur="500"/>
                                        <p:tgtEl>
                                          <p:spTgt spid="8195">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8195">
                                            <p:txEl>
                                              <p:pRg st="1" end="1"/>
                                            </p:txEl>
                                          </p:spTgt>
                                        </p:tgtEl>
                                        <p:attrNameLst>
                                          <p:attrName>style.visibility</p:attrName>
                                        </p:attrNameLst>
                                      </p:cBhvr>
                                      <p:to>
                                        <p:strVal val="visible"/>
                                      </p:to>
                                    </p:set>
                                    <p:animEffect transition="in" filter="wipe(down)">
                                      <p:cBhvr>
                                        <p:cTn id="17" dur="500"/>
                                        <p:tgtEl>
                                          <p:spTgt spid="8195">
                                            <p:txEl>
                                              <p:pRg st="1" end="1"/>
                                            </p:txEl>
                                          </p:spTgt>
                                        </p:tgtEl>
                                      </p:cBhvr>
                                    </p:animEffect>
                                  </p:childTnLst>
                                </p:cTn>
                              </p:par>
                              <p:par>
                                <p:cTn id="18" presetID="22" presetClass="entr" presetSubtype="4" fill="hold" grpId="0" nodeType="withEffect">
                                  <p:stCondLst>
                                    <p:cond delay="0"/>
                                  </p:stCondLst>
                                  <p:childTnLst>
                                    <p:set>
                                      <p:cBhvr>
                                        <p:cTn id="19" dur="1" fill="hold">
                                          <p:stCondLst>
                                            <p:cond delay="0"/>
                                          </p:stCondLst>
                                        </p:cTn>
                                        <p:tgtEl>
                                          <p:spTgt spid="8195">
                                            <p:txEl>
                                              <p:pRg st="2" end="2"/>
                                            </p:txEl>
                                          </p:spTgt>
                                        </p:tgtEl>
                                        <p:attrNameLst>
                                          <p:attrName>style.visibility</p:attrName>
                                        </p:attrNameLst>
                                      </p:cBhvr>
                                      <p:to>
                                        <p:strVal val="visible"/>
                                      </p:to>
                                    </p:set>
                                    <p:animEffect transition="in" filter="wipe(down)">
                                      <p:cBhvr>
                                        <p:cTn id="20" dur="500"/>
                                        <p:tgtEl>
                                          <p:spTgt spid="8195">
                                            <p:txEl>
                                              <p:pRg st="2" end="2"/>
                                            </p:txEl>
                                          </p:spTgt>
                                        </p:tgtEl>
                                      </p:cBhvr>
                                    </p:animEffect>
                                  </p:childTnLst>
                                </p:cTn>
                              </p:par>
                              <p:par>
                                <p:cTn id="21" presetID="22" presetClass="entr" presetSubtype="4" fill="hold" grpId="0" nodeType="withEffect">
                                  <p:stCondLst>
                                    <p:cond delay="0"/>
                                  </p:stCondLst>
                                  <p:childTnLst>
                                    <p:set>
                                      <p:cBhvr>
                                        <p:cTn id="22" dur="1" fill="hold">
                                          <p:stCondLst>
                                            <p:cond delay="0"/>
                                          </p:stCondLst>
                                        </p:cTn>
                                        <p:tgtEl>
                                          <p:spTgt spid="8195">
                                            <p:txEl>
                                              <p:pRg st="3" end="3"/>
                                            </p:txEl>
                                          </p:spTgt>
                                        </p:tgtEl>
                                        <p:attrNameLst>
                                          <p:attrName>style.visibility</p:attrName>
                                        </p:attrNameLst>
                                      </p:cBhvr>
                                      <p:to>
                                        <p:strVal val="visible"/>
                                      </p:to>
                                    </p:set>
                                    <p:animEffect transition="in" filter="wipe(down)">
                                      <p:cBhvr>
                                        <p:cTn id="23" dur="500"/>
                                        <p:tgtEl>
                                          <p:spTgt spid="8195">
                                            <p:txEl>
                                              <p:pRg st="3" end="3"/>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4" fill="hold" grpId="0" nodeType="clickEffect">
                                  <p:stCondLst>
                                    <p:cond delay="0"/>
                                  </p:stCondLst>
                                  <p:childTnLst>
                                    <p:set>
                                      <p:cBhvr>
                                        <p:cTn id="27" dur="1" fill="hold">
                                          <p:stCondLst>
                                            <p:cond delay="0"/>
                                          </p:stCondLst>
                                        </p:cTn>
                                        <p:tgtEl>
                                          <p:spTgt spid="8195">
                                            <p:txEl>
                                              <p:pRg st="4" end="4"/>
                                            </p:txEl>
                                          </p:spTgt>
                                        </p:tgtEl>
                                        <p:attrNameLst>
                                          <p:attrName>style.visibility</p:attrName>
                                        </p:attrNameLst>
                                      </p:cBhvr>
                                      <p:to>
                                        <p:strVal val="visible"/>
                                      </p:to>
                                    </p:set>
                                    <p:animEffect transition="in" filter="wipe(down)">
                                      <p:cBhvr>
                                        <p:cTn id="28" dur="500"/>
                                        <p:tgtEl>
                                          <p:spTgt spid="8195">
                                            <p:txEl>
                                              <p:pRg st="4" end="4"/>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4" fill="hold" grpId="0" nodeType="clickEffect">
                                  <p:stCondLst>
                                    <p:cond delay="0"/>
                                  </p:stCondLst>
                                  <p:childTnLst>
                                    <p:set>
                                      <p:cBhvr>
                                        <p:cTn id="32" dur="1" fill="hold">
                                          <p:stCondLst>
                                            <p:cond delay="0"/>
                                          </p:stCondLst>
                                        </p:cTn>
                                        <p:tgtEl>
                                          <p:spTgt spid="8195">
                                            <p:txEl>
                                              <p:pRg st="5" end="5"/>
                                            </p:txEl>
                                          </p:spTgt>
                                        </p:tgtEl>
                                        <p:attrNameLst>
                                          <p:attrName>style.visibility</p:attrName>
                                        </p:attrNameLst>
                                      </p:cBhvr>
                                      <p:to>
                                        <p:strVal val="visible"/>
                                      </p:to>
                                    </p:set>
                                    <p:animEffect transition="in" filter="wipe(down)">
                                      <p:cBhvr>
                                        <p:cTn id="33" dur="500"/>
                                        <p:tgtEl>
                                          <p:spTgt spid="8195">
                                            <p:txEl>
                                              <p:pRg st="5" end="5"/>
                                            </p:txEl>
                                          </p:spTgt>
                                        </p:tgtEl>
                                      </p:cBhvr>
                                    </p:animEffect>
                                  </p:childTnLst>
                                </p:cTn>
                              </p:par>
                              <p:par>
                                <p:cTn id="34" presetID="22" presetClass="entr" presetSubtype="4" fill="hold" grpId="0" nodeType="withEffect">
                                  <p:stCondLst>
                                    <p:cond delay="0"/>
                                  </p:stCondLst>
                                  <p:childTnLst>
                                    <p:set>
                                      <p:cBhvr>
                                        <p:cTn id="35" dur="1" fill="hold">
                                          <p:stCondLst>
                                            <p:cond delay="0"/>
                                          </p:stCondLst>
                                        </p:cTn>
                                        <p:tgtEl>
                                          <p:spTgt spid="8195">
                                            <p:txEl>
                                              <p:pRg st="6" end="6"/>
                                            </p:txEl>
                                          </p:spTgt>
                                        </p:tgtEl>
                                        <p:attrNameLst>
                                          <p:attrName>style.visibility</p:attrName>
                                        </p:attrNameLst>
                                      </p:cBhvr>
                                      <p:to>
                                        <p:strVal val="visible"/>
                                      </p:to>
                                    </p:set>
                                    <p:animEffect transition="in" filter="wipe(down)">
                                      <p:cBhvr>
                                        <p:cTn id="36" dur="500"/>
                                        <p:tgtEl>
                                          <p:spTgt spid="8195">
                                            <p:txEl>
                                              <p:pRg st="6" end="6"/>
                                            </p:txEl>
                                          </p:spTgt>
                                        </p:tgtEl>
                                      </p:cBhvr>
                                    </p:animEffect>
                                  </p:childTnLst>
                                </p:cTn>
                              </p:par>
                              <p:par>
                                <p:cTn id="37" presetID="22" presetClass="entr" presetSubtype="4" fill="hold" grpId="0" nodeType="withEffect">
                                  <p:stCondLst>
                                    <p:cond delay="0"/>
                                  </p:stCondLst>
                                  <p:childTnLst>
                                    <p:set>
                                      <p:cBhvr>
                                        <p:cTn id="38" dur="1" fill="hold">
                                          <p:stCondLst>
                                            <p:cond delay="0"/>
                                          </p:stCondLst>
                                        </p:cTn>
                                        <p:tgtEl>
                                          <p:spTgt spid="8195">
                                            <p:txEl>
                                              <p:pRg st="7" end="7"/>
                                            </p:txEl>
                                          </p:spTgt>
                                        </p:tgtEl>
                                        <p:attrNameLst>
                                          <p:attrName>style.visibility</p:attrName>
                                        </p:attrNameLst>
                                      </p:cBhvr>
                                      <p:to>
                                        <p:strVal val="visible"/>
                                      </p:to>
                                    </p:set>
                                    <p:animEffect transition="in" filter="wipe(down)">
                                      <p:cBhvr>
                                        <p:cTn id="39" dur="500"/>
                                        <p:tgtEl>
                                          <p:spTgt spid="8195">
                                            <p:txEl>
                                              <p:pRg st="7" end="7"/>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22" presetClass="entr" presetSubtype="4" fill="hold" grpId="0" nodeType="clickEffect">
                                  <p:stCondLst>
                                    <p:cond delay="0"/>
                                  </p:stCondLst>
                                  <p:childTnLst>
                                    <p:set>
                                      <p:cBhvr>
                                        <p:cTn id="43" dur="1" fill="hold">
                                          <p:stCondLst>
                                            <p:cond delay="0"/>
                                          </p:stCondLst>
                                        </p:cTn>
                                        <p:tgtEl>
                                          <p:spTgt spid="8195">
                                            <p:txEl>
                                              <p:pRg st="8" end="8"/>
                                            </p:txEl>
                                          </p:spTgt>
                                        </p:tgtEl>
                                        <p:attrNameLst>
                                          <p:attrName>style.visibility</p:attrName>
                                        </p:attrNameLst>
                                      </p:cBhvr>
                                      <p:to>
                                        <p:strVal val="visible"/>
                                      </p:to>
                                    </p:set>
                                    <p:animEffect transition="in" filter="wipe(down)">
                                      <p:cBhvr>
                                        <p:cTn id="44" dur="500"/>
                                        <p:tgtEl>
                                          <p:spTgt spid="8195">
                                            <p:txEl>
                                              <p:pRg st="8" end="8"/>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9" presetClass="entr" presetSubtype="0" fill="hold" nodeType="clickEffect">
                                  <p:stCondLst>
                                    <p:cond delay="0"/>
                                  </p:stCondLst>
                                  <p:childTnLst>
                                    <p:set>
                                      <p:cBhvr>
                                        <p:cTn id="48" dur="1" fill="hold">
                                          <p:stCondLst>
                                            <p:cond delay="0"/>
                                          </p:stCondLst>
                                        </p:cTn>
                                        <p:tgtEl>
                                          <p:spTgt spid="8195">
                                            <p:txEl>
                                              <p:pRg st="0" end="0"/>
                                            </p:txEl>
                                          </p:spTgt>
                                        </p:tgtEl>
                                        <p:attrNameLst>
                                          <p:attrName>style.visibility</p:attrName>
                                        </p:attrNameLst>
                                      </p:cBhvr>
                                      <p:to>
                                        <p:strVal val="visible"/>
                                      </p:to>
                                    </p:set>
                                    <p:animEffect transition="in" filter="dissolve">
                                      <p:cBhvr>
                                        <p:cTn id="49" dur="500"/>
                                        <p:tgtEl>
                                          <p:spTgt spid="8195">
                                            <p:txEl>
                                              <p:pRg st="0" end="0"/>
                                            </p:txEl>
                                          </p:spTgt>
                                        </p:tgtEl>
                                      </p:cBhvr>
                                    </p:animEffect>
                                  </p:childTnLst>
                                </p:cTn>
                              </p:par>
                              <p:par>
                                <p:cTn id="50" presetID="9" presetClass="entr" presetSubtype="0" fill="hold" nodeType="withEffect">
                                  <p:stCondLst>
                                    <p:cond delay="0"/>
                                  </p:stCondLst>
                                  <p:childTnLst>
                                    <p:set>
                                      <p:cBhvr>
                                        <p:cTn id="51" dur="1" fill="hold">
                                          <p:stCondLst>
                                            <p:cond delay="0"/>
                                          </p:stCondLst>
                                        </p:cTn>
                                        <p:tgtEl>
                                          <p:spTgt spid="8195">
                                            <p:txEl>
                                              <p:pRg st="1" end="1"/>
                                            </p:txEl>
                                          </p:spTgt>
                                        </p:tgtEl>
                                        <p:attrNameLst>
                                          <p:attrName>style.visibility</p:attrName>
                                        </p:attrNameLst>
                                      </p:cBhvr>
                                      <p:to>
                                        <p:strVal val="visible"/>
                                      </p:to>
                                    </p:set>
                                    <p:animEffect transition="in" filter="dissolve">
                                      <p:cBhvr>
                                        <p:cTn id="52" dur="500"/>
                                        <p:tgtEl>
                                          <p:spTgt spid="8195">
                                            <p:txEl>
                                              <p:pRg st="1" end="1"/>
                                            </p:txEl>
                                          </p:spTgt>
                                        </p:tgtEl>
                                      </p:cBhvr>
                                    </p:animEffect>
                                  </p:childTnLst>
                                </p:cTn>
                              </p:par>
                              <p:par>
                                <p:cTn id="53" presetID="9" presetClass="entr" presetSubtype="0" fill="hold" nodeType="withEffect">
                                  <p:stCondLst>
                                    <p:cond delay="0"/>
                                  </p:stCondLst>
                                  <p:childTnLst>
                                    <p:set>
                                      <p:cBhvr>
                                        <p:cTn id="54" dur="1" fill="hold">
                                          <p:stCondLst>
                                            <p:cond delay="0"/>
                                          </p:stCondLst>
                                        </p:cTn>
                                        <p:tgtEl>
                                          <p:spTgt spid="8195">
                                            <p:txEl>
                                              <p:pRg st="2" end="2"/>
                                            </p:txEl>
                                          </p:spTgt>
                                        </p:tgtEl>
                                        <p:attrNameLst>
                                          <p:attrName>style.visibility</p:attrName>
                                        </p:attrNameLst>
                                      </p:cBhvr>
                                      <p:to>
                                        <p:strVal val="visible"/>
                                      </p:to>
                                    </p:set>
                                    <p:animEffect transition="in" filter="dissolve">
                                      <p:cBhvr>
                                        <p:cTn id="55" dur="500"/>
                                        <p:tgtEl>
                                          <p:spTgt spid="8195">
                                            <p:txEl>
                                              <p:pRg st="2" end="2"/>
                                            </p:txEl>
                                          </p:spTgt>
                                        </p:tgtEl>
                                      </p:cBhvr>
                                    </p:animEffect>
                                  </p:childTnLst>
                                </p:cTn>
                              </p:par>
                              <p:par>
                                <p:cTn id="56" presetID="9" presetClass="entr" presetSubtype="0" fill="hold" nodeType="withEffect">
                                  <p:stCondLst>
                                    <p:cond delay="0"/>
                                  </p:stCondLst>
                                  <p:childTnLst>
                                    <p:set>
                                      <p:cBhvr>
                                        <p:cTn id="57" dur="1" fill="hold">
                                          <p:stCondLst>
                                            <p:cond delay="0"/>
                                          </p:stCondLst>
                                        </p:cTn>
                                        <p:tgtEl>
                                          <p:spTgt spid="8195">
                                            <p:txEl>
                                              <p:pRg st="3" end="3"/>
                                            </p:txEl>
                                          </p:spTgt>
                                        </p:tgtEl>
                                        <p:attrNameLst>
                                          <p:attrName>style.visibility</p:attrName>
                                        </p:attrNameLst>
                                      </p:cBhvr>
                                      <p:to>
                                        <p:strVal val="visible"/>
                                      </p:to>
                                    </p:set>
                                    <p:animEffect transition="in" filter="dissolve">
                                      <p:cBhvr>
                                        <p:cTn id="58" dur="500"/>
                                        <p:tgtEl>
                                          <p:spTgt spid="819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5" grpId="0" build="p"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http://websupport1.citytech.cuny.edu/Faculty/pcatapano/lectures_immigration/newspainmap.JPG"/>
          <p:cNvPicPr>
            <a:picLocks noChangeAspect="1" noChangeArrowheads="1"/>
          </p:cNvPicPr>
          <p:nvPr/>
        </p:nvPicPr>
        <p:blipFill>
          <a:blip r:embed="rId3" cstate="print"/>
          <a:srcRect/>
          <a:stretch>
            <a:fillRect/>
          </a:stretch>
        </p:blipFill>
        <p:spPr bwMode="auto">
          <a:xfrm>
            <a:off x="1143000" y="0"/>
            <a:ext cx="7231223" cy="6858000"/>
          </a:xfrm>
          <a:prstGeom prst="rect">
            <a:avLst/>
          </a:prstGeom>
          <a:noFill/>
        </p:spPr>
      </p:pic>
    </p:spTree>
    <p:extLst>
      <p:ext uri="{BB962C8B-B14F-4D97-AF65-F5344CB8AC3E}">
        <p14:creationId xmlns:p14="http://schemas.microsoft.com/office/powerpoint/2010/main" val="2954752616"/>
      </p:ext>
    </p:extLst>
  </p:cSld>
  <p:clrMapOvr>
    <a:masterClrMapping/>
  </p:clrMapOvr>
  <p:transition>
    <p:fade thruBlk="1"/>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914400" y="273050"/>
            <a:ext cx="7772400" cy="717550"/>
          </a:xfrm>
        </p:spPr>
        <p:txBody>
          <a:bodyPr>
            <a:normAutofit fontScale="90000"/>
          </a:bodyPr>
          <a:lstStyle/>
          <a:p>
            <a:r>
              <a:rPr lang="en-US" dirty="0" smtClean="0"/>
              <a:t>Spain in the Americas</a:t>
            </a:r>
            <a:endParaRPr lang="en-US" dirty="0"/>
          </a:p>
        </p:txBody>
      </p:sp>
      <p:sp>
        <p:nvSpPr>
          <p:cNvPr id="6" name="Text Placeholder 5"/>
          <p:cNvSpPr>
            <a:spLocks noGrp="1"/>
          </p:cNvSpPr>
          <p:nvPr>
            <p:ph type="body" idx="1"/>
          </p:nvPr>
        </p:nvSpPr>
        <p:spPr>
          <a:xfrm>
            <a:off x="304800" y="838200"/>
            <a:ext cx="4343400" cy="762000"/>
          </a:xfrm>
        </p:spPr>
        <p:txBody>
          <a:bodyPr/>
          <a:lstStyle/>
          <a:p>
            <a:r>
              <a:rPr lang="en-US" dirty="0" smtClean="0"/>
              <a:t>Mexico and central America</a:t>
            </a:r>
            <a:endParaRPr lang="en-US" dirty="0"/>
          </a:p>
        </p:txBody>
      </p:sp>
      <p:sp>
        <p:nvSpPr>
          <p:cNvPr id="8" name="Text Placeholder 7"/>
          <p:cNvSpPr>
            <a:spLocks noGrp="1"/>
          </p:cNvSpPr>
          <p:nvPr>
            <p:ph type="body" sz="half" idx="3"/>
          </p:nvPr>
        </p:nvSpPr>
        <p:spPr>
          <a:xfrm>
            <a:off x="4800600" y="838200"/>
            <a:ext cx="3886200" cy="762000"/>
          </a:xfrm>
        </p:spPr>
        <p:txBody>
          <a:bodyPr/>
          <a:lstStyle/>
          <a:p>
            <a:r>
              <a:rPr lang="en-US" dirty="0" smtClean="0"/>
              <a:t>Peru</a:t>
            </a:r>
            <a:endParaRPr lang="en-US" dirty="0"/>
          </a:p>
        </p:txBody>
      </p:sp>
      <p:sp>
        <p:nvSpPr>
          <p:cNvPr id="7" name="Content Placeholder 6"/>
          <p:cNvSpPr>
            <a:spLocks noGrp="1"/>
          </p:cNvSpPr>
          <p:nvPr>
            <p:ph sz="half" idx="2"/>
          </p:nvPr>
        </p:nvSpPr>
        <p:spPr>
          <a:xfrm>
            <a:off x="304800" y="1600200"/>
            <a:ext cx="4343400" cy="4876800"/>
          </a:xfrm>
        </p:spPr>
        <p:txBody>
          <a:bodyPr/>
          <a:lstStyle/>
          <a:p>
            <a:r>
              <a:rPr lang="en-US" dirty="0" smtClean="0"/>
              <a:t>Aztecs conquer &amp; dominate neighbors by 1500</a:t>
            </a:r>
          </a:p>
          <a:p>
            <a:r>
              <a:rPr lang="en-US" dirty="0" err="1" smtClean="0"/>
              <a:t>Hernan</a:t>
            </a:r>
            <a:r>
              <a:rPr lang="en-US" dirty="0" smtClean="0"/>
              <a:t> Cortes</a:t>
            </a:r>
          </a:p>
          <a:p>
            <a:pPr lvl="1"/>
            <a:r>
              <a:rPr lang="en-US" dirty="0" smtClean="0"/>
              <a:t>Lands in 1519 w. 600 men</a:t>
            </a:r>
          </a:p>
          <a:p>
            <a:pPr lvl="1"/>
            <a:r>
              <a:rPr lang="en-US" dirty="0" smtClean="0"/>
              <a:t>Defeats Montezuma</a:t>
            </a:r>
          </a:p>
          <a:p>
            <a:pPr lvl="1"/>
            <a:r>
              <a:rPr lang="en-US" dirty="0" smtClean="0"/>
              <a:t>“New Spain” by 1521 </a:t>
            </a:r>
          </a:p>
        </p:txBody>
      </p:sp>
      <p:sp>
        <p:nvSpPr>
          <p:cNvPr id="9" name="Content Placeholder 8"/>
          <p:cNvSpPr>
            <a:spLocks noGrp="1"/>
          </p:cNvSpPr>
          <p:nvPr>
            <p:ph sz="half" idx="4"/>
          </p:nvPr>
        </p:nvSpPr>
        <p:spPr>
          <a:xfrm>
            <a:off x="4648200" y="1600200"/>
            <a:ext cx="4267200" cy="4876800"/>
          </a:xfrm>
        </p:spPr>
        <p:txBody>
          <a:bodyPr/>
          <a:lstStyle/>
          <a:p>
            <a:r>
              <a:rPr lang="en-US" dirty="0" smtClean="0"/>
              <a:t>Incas also a harsh empire</a:t>
            </a:r>
          </a:p>
          <a:p>
            <a:r>
              <a:rPr lang="en-US" dirty="0" smtClean="0"/>
              <a:t>Francisco Pizarro</a:t>
            </a:r>
          </a:p>
          <a:p>
            <a:pPr lvl="1"/>
            <a:r>
              <a:rPr lang="en-US" dirty="0" smtClean="0"/>
              <a:t>Invades in 1531</a:t>
            </a:r>
          </a:p>
          <a:p>
            <a:pPr lvl="1"/>
            <a:r>
              <a:rPr lang="en-US" dirty="0" smtClean="0"/>
              <a:t>Executes Atahualpa (1433)</a:t>
            </a:r>
          </a:p>
          <a:p>
            <a:pPr lvl="1"/>
            <a:r>
              <a:rPr lang="en-US" dirty="0" smtClean="0"/>
              <a:t>Spanish internal divisions slow consolidation (1560s under royal control)</a:t>
            </a:r>
            <a:endParaRPr lang="en-US" dirty="0"/>
          </a:p>
        </p:txBody>
      </p:sp>
    </p:spTree>
    <p:extLst>
      <p:ext uri="{BB962C8B-B14F-4D97-AF65-F5344CB8AC3E}">
        <p14:creationId xmlns:p14="http://schemas.microsoft.com/office/powerpoint/2010/main" val="2607971416"/>
      </p:ext>
    </p:extLst>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dissolve">
                                      <p:cBhvr>
                                        <p:cTn id="7" dur="500"/>
                                        <p:tgtEl>
                                          <p:spTgt spid="7">
                                            <p:txEl>
                                              <p:pRg st="0" end="0"/>
                                            </p:txEl>
                                          </p:spTgt>
                                        </p:tgtEl>
                                      </p:cBhvr>
                                    </p:animEffect>
                                  </p:childTnLst>
                                </p:cTn>
                              </p:par>
                              <p:par>
                                <p:cTn id="8" presetID="9" presetClass="entr" presetSubtype="0" fill="hold" nodeType="withEffect">
                                  <p:stCondLst>
                                    <p:cond delay="0"/>
                                  </p:stCondLst>
                                  <p:childTnLst>
                                    <p:set>
                                      <p:cBhvr>
                                        <p:cTn id="9" dur="1" fill="hold">
                                          <p:stCondLst>
                                            <p:cond delay="0"/>
                                          </p:stCondLst>
                                        </p:cTn>
                                        <p:tgtEl>
                                          <p:spTgt spid="7">
                                            <p:txEl>
                                              <p:pRg st="1" end="1"/>
                                            </p:txEl>
                                          </p:spTgt>
                                        </p:tgtEl>
                                        <p:attrNameLst>
                                          <p:attrName>style.visibility</p:attrName>
                                        </p:attrNameLst>
                                      </p:cBhvr>
                                      <p:to>
                                        <p:strVal val="visible"/>
                                      </p:to>
                                    </p:set>
                                    <p:animEffect transition="in" filter="dissolve">
                                      <p:cBhvr>
                                        <p:cTn id="10" dur="500"/>
                                        <p:tgtEl>
                                          <p:spTgt spid="7">
                                            <p:txEl>
                                              <p:pRg st="1" end="1"/>
                                            </p:txEl>
                                          </p:spTgt>
                                        </p:tgtEl>
                                      </p:cBhvr>
                                    </p:animEffect>
                                  </p:childTnLst>
                                </p:cTn>
                              </p:par>
                              <p:par>
                                <p:cTn id="11" presetID="9" presetClass="entr" presetSubtype="0" fill="hold" nodeType="withEffect">
                                  <p:stCondLst>
                                    <p:cond delay="0"/>
                                  </p:stCondLst>
                                  <p:childTnLst>
                                    <p:set>
                                      <p:cBhvr>
                                        <p:cTn id="12" dur="1" fill="hold">
                                          <p:stCondLst>
                                            <p:cond delay="0"/>
                                          </p:stCondLst>
                                        </p:cTn>
                                        <p:tgtEl>
                                          <p:spTgt spid="7">
                                            <p:txEl>
                                              <p:pRg st="2" end="2"/>
                                            </p:txEl>
                                          </p:spTgt>
                                        </p:tgtEl>
                                        <p:attrNameLst>
                                          <p:attrName>style.visibility</p:attrName>
                                        </p:attrNameLst>
                                      </p:cBhvr>
                                      <p:to>
                                        <p:strVal val="visible"/>
                                      </p:to>
                                    </p:set>
                                    <p:animEffect transition="in" filter="dissolve">
                                      <p:cBhvr>
                                        <p:cTn id="13" dur="500"/>
                                        <p:tgtEl>
                                          <p:spTgt spid="7">
                                            <p:txEl>
                                              <p:pRg st="2" end="2"/>
                                            </p:txEl>
                                          </p:spTgt>
                                        </p:tgtEl>
                                      </p:cBhvr>
                                    </p:animEffect>
                                  </p:childTnLst>
                                </p:cTn>
                              </p:par>
                              <p:par>
                                <p:cTn id="14" presetID="9" presetClass="entr" presetSubtype="0" fill="hold" nodeType="withEffect">
                                  <p:stCondLst>
                                    <p:cond delay="0"/>
                                  </p:stCondLst>
                                  <p:childTnLst>
                                    <p:set>
                                      <p:cBhvr>
                                        <p:cTn id="15" dur="1" fill="hold">
                                          <p:stCondLst>
                                            <p:cond delay="0"/>
                                          </p:stCondLst>
                                        </p:cTn>
                                        <p:tgtEl>
                                          <p:spTgt spid="7">
                                            <p:txEl>
                                              <p:pRg st="3" end="3"/>
                                            </p:txEl>
                                          </p:spTgt>
                                        </p:tgtEl>
                                        <p:attrNameLst>
                                          <p:attrName>style.visibility</p:attrName>
                                        </p:attrNameLst>
                                      </p:cBhvr>
                                      <p:to>
                                        <p:strVal val="visible"/>
                                      </p:to>
                                    </p:set>
                                    <p:animEffect transition="in" filter="dissolve">
                                      <p:cBhvr>
                                        <p:cTn id="16" dur="500"/>
                                        <p:tgtEl>
                                          <p:spTgt spid="7">
                                            <p:txEl>
                                              <p:pRg st="3" end="3"/>
                                            </p:txEl>
                                          </p:spTgt>
                                        </p:tgtEl>
                                      </p:cBhvr>
                                    </p:animEffect>
                                  </p:childTnLst>
                                </p:cTn>
                              </p:par>
                              <p:par>
                                <p:cTn id="17" presetID="9" presetClass="entr" presetSubtype="0" fill="hold" nodeType="withEffect">
                                  <p:stCondLst>
                                    <p:cond delay="0"/>
                                  </p:stCondLst>
                                  <p:childTnLst>
                                    <p:set>
                                      <p:cBhvr>
                                        <p:cTn id="18" dur="1" fill="hold">
                                          <p:stCondLst>
                                            <p:cond delay="0"/>
                                          </p:stCondLst>
                                        </p:cTn>
                                        <p:tgtEl>
                                          <p:spTgt spid="7">
                                            <p:txEl>
                                              <p:pRg st="4" end="4"/>
                                            </p:txEl>
                                          </p:spTgt>
                                        </p:tgtEl>
                                        <p:attrNameLst>
                                          <p:attrName>style.visibility</p:attrName>
                                        </p:attrNameLst>
                                      </p:cBhvr>
                                      <p:to>
                                        <p:strVal val="visible"/>
                                      </p:to>
                                    </p:set>
                                    <p:animEffect transition="in" filter="dissolve">
                                      <p:cBhvr>
                                        <p:cTn id="19" dur="500"/>
                                        <p:tgtEl>
                                          <p:spTgt spid="7">
                                            <p:txEl>
                                              <p:pRg st="4" end="4"/>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9" presetClass="entr" presetSubtype="0" fill="hold" nodeType="clickEffect">
                                  <p:stCondLst>
                                    <p:cond delay="0"/>
                                  </p:stCondLst>
                                  <p:childTnLst>
                                    <p:set>
                                      <p:cBhvr>
                                        <p:cTn id="23" dur="1" fill="hold">
                                          <p:stCondLst>
                                            <p:cond delay="0"/>
                                          </p:stCondLst>
                                        </p:cTn>
                                        <p:tgtEl>
                                          <p:spTgt spid="9">
                                            <p:txEl>
                                              <p:pRg st="0" end="0"/>
                                            </p:txEl>
                                          </p:spTgt>
                                        </p:tgtEl>
                                        <p:attrNameLst>
                                          <p:attrName>style.visibility</p:attrName>
                                        </p:attrNameLst>
                                      </p:cBhvr>
                                      <p:to>
                                        <p:strVal val="visible"/>
                                      </p:to>
                                    </p:set>
                                    <p:animEffect transition="in" filter="dissolve">
                                      <p:cBhvr>
                                        <p:cTn id="24" dur="500"/>
                                        <p:tgtEl>
                                          <p:spTgt spid="9">
                                            <p:txEl>
                                              <p:pRg st="0" end="0"/>
                                            </p:txEl>
                                          </p:spTgt>
                                        </p:tgtEl>
                                      </p:cBhvr>
                                    </p:animEffect>
                                  </p:childTnLst>
                                </p:cTn>
                              </p:par>
                              <p:par>
                                <p:cTn id="25" presetID="9" presetClass="entr" presetSubtype="0" fill="hold" nodeType="withEffect">
                                  <p:stCondLst>
                                    <p:cond delay="0"/>
                                  </p:stCondLst>
                                  <p:childTnLst>
                                    <p:set>
                                      <p:cBhvr>
                                        <p:cTn id="26" dur="1" fill="hold">
                                          <p:stCondLst>
                                            <p:cond delay="0"/>
                                          </p:stCondLst>
                                        </p:cTn>
                                        <p:tgtEl>
                                          <p:spTgt spid="9">
                                            <p:txEl>
                                              <p:pRg st="1" end="1"/>
                                            </p:txEl>
                                          </p:spTgt>
                                        </p:tgtEl>
                                        <p:attrNameLst>
                                          <p:attrName>style.visibility</p:attrName>
                                        </p:attrNameLst>
                                      </p:cBhvr>
                                      <p:to>
                                        <p:strVal val="visible"/>
                                      </p:to>
                                    </p:set>
                                    <p:animEffect transition="in" filter="dissolve">
                                      <p:cBhvr>
                                        <p:cTn id="27" dur="500"/>
                                        <p:tgtEl>
                                          <p:spTgt spid="9">
                                            <p:txEl>
                                              <p:pRg st="1" end="1"/>
                                            </p:txEl>
                                          </p:spTgt>
                                        </p:tgtEl>
                                      </p:cBhvr>
                                    </p:animEffect>
                                  </p:childTnLst>
                                </p:cTn>
                              </p:par>
                              <p:par>
                                <p:cTn id="28" presetID="9" presetClass="entr" presetSubtype="0" fill="hold" nodeType="withEffect">
                                  <p:stCondLst>
                                    <p:cond delay="0"/>
                                  </p:stCondLst>
                                  <p:childTnLst>
                                    <p:set>
                                      <p:cBhvr>
                                        <p:cTn id="29" dur="1" fill="hold">
                                          <p:stCondLst>
                                            <p:cond delay="0"/>
                                          </p:stCondLst>
                                        </p:cTn>
                                        <p:tgtEl>
                                          <p:spTgt spid="9">
                                            <p:txEl>
                                              <p:pRg st="2" end="2"/>
                                            </p:txEl>
                                          </p:spTgt>
                                        </p:tgtEl>
                                        <p:attrNameLst>
                                          <p:attrName>style.visibility</p:attrName>
                                        </p:attrNameLst>
                                      </p:cBhvr>
                                      <p:to>
                                        <p:strVal val="visible"/>
                                      </p:to>
                                    </p:set>
                                    <p:animEffect transition="in" filter="dissolve">
                                      <p:cBhvr>
                                        <p:cTn id="30" dur="500"/>
                                        <p:tgtEl>
                                          <p:spTgt spid="9">
                                            <p:txEl>
                                              <p:pRg st="2" end="2"/>
                                            </p:txEl>
                                          </p:spTgt>
                                        </p:tgtEl>
                                      </p:cBhvr>
                                    </p:animEffect>
                                  </p:childTnLst>
                                </p:cTn>
                              </p:par>
                              <p:par>
                                <p:cTn id="31" presetID="9" presetClass="entr" presetSubtype="0" fill="hold" nodeType="withEffect">
                                  <p:stCondLst>
                                    <p:cond delay="0"/>
                                  </p:stCondLst>
                                  <p:childTnLst>
                                    <p:set>
                                      <p:cBhvr>
                                        <p:cTn id="32" dur="1" fill="hold">
                                          <p:stCondLst>
                                            <p:cond delay="0"/>
                                          </p:stCondLst>
                                        </p:cTn>
                                        <p:tgtEl>
                                          <p:spTgt spid="9">
                                            <p:txEl>
                                              <p:pRg st="3" end="3"/>
                                            </p:txEl>
                                          </p:spTgt>
                                        </p:tgtEl>
                                        <p:attrNameLst>
                                          <p:attrName>style.visibility</p:attrName>
                                        </p:attrNameLst>
                                      </p:cBhvr>
                                      <p:to>
                                        <p:strVal val="visible"/>
                                      </p:to>
                                    </p:set>
                                    <p:animEffect transition="in" filter="dissolve">
                                      <p:cBhvr>
                                        <p:cTn id="33" dur="500"/>
                                        <p:tgtEl>
                                          <p:spTgt spid="9">
                                            <p:txEl>
                                              <p:pRg st="3" end="3"/>
                                            </p:txEl>
                                          </p:spTgt>
                                        </p:tgtEl>
                                      </p:cBhvr>
                                    </p:animEffect>
                                  </p:childTnLst>
                                </p:cTn>
                              </p:par>
                              <p:par>
                                <p:cTn id="34" presetID="9" presetClass="entr" presetSubtype="0" fill="hold" nodeType="withEffect">
                                  <p:stCondLst>
                                    <p:cond delay="0"/>
                                  </p:stCondLst>
                                  <p:childTnLst>
                                    <p:set>
                                      <p:cBhvr>
                                        <p:cTn id="35" dur="1" fill="hold">
                                          <p:stCondLst>
                                            <p:cond delay="0"/>
                                          </p:stCondLst>
                                        </p:cTn>
                                        <p:tgtEl>
                                          <p:spTgt spid="9">
                                            <p:txEl>
                                              <p:pRg st="4" end="4"/>
                                            </p:txEl>
                                          </p:spTgt>
                                        </p:tgtEl>
                                        <p:attrNameLst>
                                          <p:attrName>style.visibility</p:attrName>
                                        </p:attrNameLst>
                                      </p:cBhvr>
                                      <p:to>
                                        <p:strVal val="visible"/>
                                      </p:to>
                                    </p:set>
                                    <p:animEffect transition="in" filter="dissolve">
                                      <p:cBhvr>
                                        <p:cTn id="36" dur="500"/>
                                        <p:tgtEl>
                                          <p:spTgt spid="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Footer Placeholder 8"/>
          <p:cNvSpPr>
            <a:spLocks noGrp="1"/>
          </p:cNvSpPr>
          <p:nvPr>
            <p:ph type="ftr" sz="quarter" idx="12"/>
          </p:nvPr>
        </p:nvSpPr>
        <p:spPr>
          <a:noFill/>
        </p:spPr>
        <p:txBody>
          <a:bodyPr/>
          <a:lstStyle/>
          <a:p>
            <a:r>
              <a:rPr lang="en-US"/>
              <a:t>Copyright © 2010 Pearson Education, Inc., Upper Saddle River, NJ 07458. All rights reserved.</a:t>
            </a:r>
          </a:p>
        </p:txBody>
      </p:sp>
      <p:pic>
        <p:nvPicPr>
          <p:cNvPr id="61443" name="Picture 4"/>
          <p:cNvPicPr>
            <a:picLocks noChangeAspect="1" noChangeArrowheads="1"/>
          </p:cNvPicPr>
          <p:nvPr/>
        </p:nvPicPr>
        <p:blipFill>
          <a:blip r:embed="rId3" cstate="print"/>
          <a:srcRect/>
          <a:stretch>
            <a:fillRect/>
          </a:stretch>
        </p:blipFill>
        <p:spPr bwMode="auto">
          <a:xfrm>
            <a:off x="882650" y="690563"/>
            <a:ext cx="8039100" cy="5476875"/>
          </a:xfrm>
          <a:prstGeom prst="rect">
            <a:avLst/>
          </a:prstGeom>
          <a:noFill/>
          <a:ln w="9525">
            <a:noFill/>
            <a:miter lim="800000"/>
            <a:headEnd/>
            <a:tailEnd/>
          </a:ln>
        </p:spPr>
      </p:pic>
    </p:spTree>
    <p:extLst>
      <p:ext uri="{BB962C8B-B14F-4D97-AF65-F5344CB8AC3E}">
        <p14:creationId xmlns:p14="http://schemas.microsoft.com/office/powerpoint/2010/main" val="2437559722"/>
      </p:ext>
    </p:extLst>
  </p:cSld>
  <p:clrMapOvr>
    <a:masterClrMapping/>
  </p:clrMapOvr>
  <p:transition>
    <p:fade thruBlk="1"/>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noFill/>
          <a:ln/>
        </p:spPr>
        <p:txBody>
          <a:bodyPr/>
          <a:lstStyle/>
          <a:p>
            <a:r>
              <a:rPr lang="en-US"/>
              <a:t>Slave Trade</a:t>
            </a:r>
          </a:p>
        </p:txBody>
      </p:sp>
      <p:sp>
        <p:nvSpPr>
          <p:cNvPr id="10243" name="Rectangle 3"/>
          <p:cNvSpPr>
            <a:spLocks noGrp="1" noChangeArrowheads="1"/>
          </p:cNvSpPr>
          <p:nvPr>
            <p:ph type="body" idx="1"/>
          </p:nvPr>
        </p:nvSpPr>
        <p:spPr>
          <a:noFill/>
          <a:ln/>
        </p:spPr>
        <p:txBody>
          <a:bodyPr/>
          <a:lstStyle/>
          <a:p>
            <a:r>
              <a:rPr lang="en-US" dirty="0"/>
              <a:t>Portuguese- trade with Africa- To Portugal as servants than to Brazil to work on plantations</a:t>
            </a:r>
          </a:p>
          <a:p>
            <a:r>
              <a:rPr lang="en-US" dirty="0"/>
              <a:t>Africans less susceptible to European diseases </a:t>
            </a:r>
            <a:r>
              <a:rPr lang="en-US" dirty="0" smtClean="0"/>
              <a:t>than Native </a:t>
            </a:r>
            <a:r>
              <a:rPr lang="en-US" dirty="0"/>
              <a:t>Americans</a:t>
            </a:r>
          </a:p>
          <a:p>
            <a:r>
              <a:rPr lang="en-US" dirty="0"/>
              <a:t>But death rate was </a:t>
            </a:r>
            <a:r>
              <a:rPr lang="en-US" dirty="0" smtClean="0"/>
              <a:t>high: </a:t>
            </a:r>
            <a:r>
              <a:rPr lang="en-US" dirty="0"/>
              <a:t>13-30% just on the trip</a:t>
            </a:r>
          </a:p>
          <a:p>
            <a:r>
              <a:rPr lang="en-US" sz="2400" dirty="0"/>
              <a:t>African middlemen active- depopulate entire areas of Africa- food from Americas helped increase birthrate</a:t>
            </a:r>
          </a:p>
        </p:txBody>
      </p:sp>
    </p:spTree>
    <p:extLst>
      <p:ext uri="{BB962C8B-B14F-4D97-AF65-F5344CB8AC3E}">
        <p14:creationId xmlns:p14="http://schemas.microsoft.com/office/powerpoint/2010/main" val="1801839297"/>
      </p:ext>
    </p:extLst>
  </p:cSld>
  <p:clrMapOvr>
    <a:masterClrMapping/>
  </p:clrMapOvr>
  <p:transition>
    <p:fade thruBlk="1"/>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Grp="1" noChangeArrowheads="1"/>
          </p:cNvSpPr>
          <p:nvPr>
            <p:ph type="title"/>
          </p:nvPr>
        </p:nvSpPr>
        <p:spPr/>
        <p:txBody>
          <a:bodyPr/>
          <a:lstStyle/>
          <a:p>
            <a:pPr eaLnBrk="1" hangingPunct="1"/>
            <a:r>
              <a:rPr lang="en-US" smtClean="0">
                <a:ea typeface="ＭＳ Ｐゴシック" pitchFamily="1" charset="-128"/>
              </a:rPr>
              <a:t>The Church in Spanish America</a:t>
            </a:r>
            <a:endParaRPr lang="en-US" sz="3200" smtClean="0">
              <a:ea typeface="ＭＳ Ｐゴシック" pitchFamily="1" charset="-128"/>
            </a:endParaRPr>
          </a:p>
        </p:txBody>
      </p:sp>
      <p:sp>
        <p:nvSpPr>
          <p:cNvPr id="63491" name="Rectangle 3"/>
          <p:cNvSpPr>
            <a:spLocks noGrp="1" noChangeArrowheads="1"/>
          </p:cNvSpPr>
          <p:nvPr>
            <p:ph type="body" idx="1"/>
          </p:nvPr>
        </p:nvSpPr>
        <p:spPr/>
        <p:txBody>
          <a:bodyPr/>
          <a:lstStyle/>
          <a:p>
            <a:pPr eaLnBrk="1" hangingPunct="1"/>
            <a:r>
              <a:rPr lang="en-US" sz="2800" smtClean="0">
                <a:ea typeface="ＭＳ Ｐゴシック" pitchFamily="1" charset="-128"/>
              </a:rPr>
              <a:t>The conquerors wanted to convert the captured native people to Christianity and to accept European culture</a:t>
            </a:r>
          </a:p>
          <a:p>
            <a:pPr eaLnBrk="1" hangingPunct="1"/>
            <a:r>
              <a:rPr lang="en-US" sz="2800" smtClean="0">
                <a:ea typeface="ＭＳ Ｐゴシック" pitchFamily="1" charset="-128"/>
              </a:rPr>
              <a:t>Some religious leaders felt the natives were being treated poorly, such as </a:t>
            </a:r>
            <a:r>
              <a:rPr lang="en-US" sz="2800" b="1" smtClean="0">
                <a:ea typeface="ＭＳ Ｐゴシック" pitchFamily="1" charset="-128"/>
              </a:rPr>
              <a:t>Bartolome de Las Casas</a:t>
            </a:r>
            <a:endParaRPr lang="en-US" sz="2800" smtClean="0">
              <a:ea typeface="ＭＳ Ｐゴシック" pitchFamily="1" charset="-128"/>
            </a:endParaRPr>
          </a:p>
          <a:p>
            <a:pPr eaLnBrk="1" hangingPunct="1"/>
            <a:r>
              <a:rPr lang="en-US" sz="2800" smtClean="0">
                <a:ea typeface="ＭＳ Ｐゴシック" pitchFamily="1" charset="-128"/>
              </a:rPr>
              <a:t>Despite the opposition, the Roman Catholic Church becomes one of the most powerful conservative forces in Latin America</a:t>
            </a:r>
            <a:endParaRPr lang="en-US" sz="4000" smtClean="0">
              <a:ea typeface="ＭＳ Ｐゴシック" pitchFamily="1" charset="-128"/>
            </a:endParaRPr>
          </a:p>
        </p:txBody>
      </p:sp>
    </p:spTree>
    <p:extLst>
      <p:ext uri="{BB962C8B-B14F-4D97-AF65-F5344CB8AC3E}">
        <p14:creationId xmlns:p14="http://schemas.microsoft.com/office/powerpoint/2010/main" val="988827234"/>
      </p:ext>
    </p:extLst>
  </p:cSld>
  <p:clrMapOvr>
    <a:masterClrMapping/>
  </p:clrMapOvr>
  <p:transition>
    <p:fade thruBlk="1"/>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914400" y="274638"/>
            <a:ext cx="7772400" cy="792162"/>
          </a:xfrm>
        </p:spPr>
        <p:txBody>
          <a:bodyPr>
            <a:normAutofit/>
          </a:bodyPr>
          <a:lstStyle/>
          <a:p>
            <a:r>
              <a:rPr lang="en-US" dirty="0" smtClean="0"/>
              <a:t>Columbian Exchange</a:t>
            </a:r>
            <a:endParaRPr lang="en-US" dirty="0"/>
          </a:p>
        </p:txBody>
      </p:sp>
      <p:sp>
        <p:nvSpPr>
          <p:cNvPr id="14339" name="Rectangle 3"/>
          <p:cNvSpPr>
            <a:spLocks noGrp="1" noChangeArrowheads="1"/>
          </p:cNvSpPr>
          <p:nvPr>
            <p:ph type="body" idx="1"/>
          </p:nvPr>
        </p:nvSpPr>
        <p:spPr>
          <a:xfrm>
            <a:off x="304800" y="990600"/>
            <a:ext cx="8382000" cy="5867400"/>
          </a:xfrm>
        </p:spPr>
        <p:txBody>
          <a:bodyPr>
            <a:normAutofit/>
          </a:bodyPr>
          <a:lstStyle/>
          <a:p>
            <a:r>
              <a:rPr lang="en-US" dirty="0" smtClean="0"/>
              <a:t>Diseases go both directions</a:t>
            </a:r>
          </a:p>
          <a:p>
            <a:pPr lvl="1"/>
            <a:r>
              <a:rPr lang="en-US" dirty="0" smtClean="0"/>
              <a:t>Syphilis from Americas to Europe</a:t>
            </a:r>
          </a:p>
          <a:p>
            <a:pPr lvl="1"/>
            <a:r>
              <a:rPr lang="en-US" dirty="0" smtClean="0"/>
              <a:t>Smallpox, diphtheria, measles, whooping cough, chicken pox, malaria, typhoid, yellow and scarlet fevers, influenza, tuberculosis, and bubonic plague from Europeans</a:t>
            </a:r>
          </a:p>
          <a:p>
            <a:pPr lvl="2"/>
            <a:r>
              <a:rPr lang="en-US" dirty="0" smtClean="0"/>
              <a:t>Up to 90% of native population dies</a:t>
            </a:r>
          </a:p>
          <a:p>
            <a:pPr lvl="2"/>
            <a:r>
              <a:rPr lang="en-US" dirty="0" smtClean="0"/>
              <a:t>Not intentional</a:t>
            </a:r>
          </a:p>
          <a:p>
            <a:r>
              <a:rPr lang="en-US" dirty="0" smtClean="0"/>
              <a:t>Animals to New World</a:t>
            </a:r>
          </a:p>
          <a:p>
            <a:pPr lvl="1"/>
            <a:r>
              <a:rPr lang="en-US" dirty="0" smtClean="0"/>
              <a:t>Cattle, sheep, pigs, goats, donkeys, dogs, cats, and horses</a:t>
            </a:r>
          </a:p>
          <a:p>
            <a:r>
              <a:rPr lang="en-US" dirty="0" smtClean="0"/>
              <a:t>Old World plants to New World</a:t>
            </a:r>
          </a:p>
          <a:p>
            <a:pPr lvl="1"/>
            <a:r>
              <a:rPr lang="en-US" dirty="0" smtClean="0"/>
              <a:t>Oats, barley, wheat, and dandelions (!)</a:t>
            </a:r>
          </a:p>
          <a:p>
            <a:r>
              <a:rPr lang="en-US" dirty="0" smtClean="0"/>
              <a:t>New World plants to Old</a:t>
            </a:r>
          </a:p>
          <a:p>
            <a:pPr lvl="1"/>
            <a:r>
              <a:rPr lang="en-US" dirty="0" smtClean="0"/>
              <a:t>Maize (corn), potatoes, and sweet potatoes</a:t>
            </a:r>
          </a:p>
          <a:p>
            <a:pPr lvl="1"/>
            <a:endParaRPr lang="en-US" dirty="0"/>
          </a:p>
        </p:txBody>
      </p:sp>
    </p:spTree>
    <p:extLst>
      <p:ext uri="{BB962C8B-B14F-4D97-AF65-F5344CB8AC3E}">
        <p14:creationId xmlns:p14="http://schemas.microsoft.com/office/powerpoint/2010/main" val="1048471438"/>
      </p:ext>
    </p:extLst>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4339">
                                            <p:txEl>
                                              <p:pRg st="0" end="0"/>
                                            </p:txEl>
                                          </p:spTgt>
                                        </p:tgtEl>
                                        <p:attrNameLst>
                                          <p:attrName>style.visibility</p:attrName>
                                        </p:attrNameLst>
                                      </p:cBhvr>
                                      <p:to>
                                        <p:strVal val="visible"/>
                                      </p:to>
                                    </p:set>
                                    <p:animEffect transition="in" filter="wipe(down)">
                                      <p:cBhvr>
                                        <p:cTn id="7" dur="500"/>
                                        <p:tgtEl>
                                          <p:spTgt spid="14339">
                                            <p:txEl>
                                              <p:pRg st="0" end="0"/>
                                            </p:txEl>
                                          </p:spTgt>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4339">
                                            <p:txEl>
                                              <p:pRg st="1" end="1"/>
                                            </p:txEl>
                                          </p:spTgt>
                                        </p:tgtEl>
                                        <p:attrNameLst>
                                          <p:attrName>style.visibility</p:attrName>
                                        </p:attrNameLst>
                                      </p:cBhvr>
                                      <p:to>
                                        <p:strVal val="visible"/>
                                      </p:to>
                                    </p:set>
                                    <p:animEffect transition="in" filter="wipe(down)">
                                      <p:cBhvr>
                                        <p:cTn id="10" dur="500"/>
                                        <p:tgtEl>
                                          <p:spTgt spid="14339">
                                            <p:txEl>
                                              <p:pRg st="1" end="1"/>
                                            </p:txEl>
                                          </p:spTgt>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14339">
                                            <p:txEl>
                                              <p:pRg st="2" end="2"/>
                                            </p:txEl>
                                          </p:spTgt>
                                        </p:tgtEl>
                                        <p:attrNameLst>
                                          <p:attrName>style.visibility</p:attrName>
                                        </p:attrNameLst>
                                      </p:cBhvr>
                                      <p:to>
                                        <p:strVal val="visible"/>
                                      </p:to>
                                    </p:set>
                                    <p:animEffect transition="in" filter="wipe(down)">
                                      <p:cBhvr>
                                        <p:cTn id="13" dur="500"/>
                                        <p:tgtEl>
                                          <p:spTgt spid="14339">
                                            <p:txEl>
                                              <p:pRg st="2" end="2"/>
                                            </p:txEl>
                                          </p:spTgt>
                                        </p:tgtEl>
                                      </p:cBhvr>
                                    </p:animEffect>
                                  </p:childTnLst>
                                </p:cTn>
                              </p:par>
                              <p:par>
                                <p:cTn id="14" presetID="22" presetClass="entr" presetSubtype="4" fill="hold" grpId="0" nodeType="withEffect">
                                  <p:stCondLst>
                                    <p:cond delay="0"/>
                                  </p:stCondLst>
                                  <p:childTnLst>
                                    <p:set>
                                      <p:cBhvr>
                                        <p:cTn id="15" dur="1" fill="hold">
                                          <p:stCondLst>
                                            <p:cond delay="0"/>
                                          </p:stCondLst>
                                        </p:cTn>
                                        <p:tgtEl>
                                          <p:spTgt spid="14339">
                                            <p:txEl>
                                              <p:pRg st="3" end="3"/>
                                            </p:txEl>
                                          </p:spTgt>
                                        </p:tgtEl>
                                        <p:attrNameLst>
                                          <p:attrName>style.visibility</p:attrName>
                                        </p:attrNameLst>
                                      </p:cBhvr>
                                      <p:to>
                                        <p:strVal val="visible"/>
                                      </p:to>
                                    </p:set>
                                    <p:animEffect transition="in" filter="wipe(down)">
                                      <p:cBhvr>
                                        <p:cTn id="16" dur="500"/>
                                        <p:tgtEl>
                                          <p:spTgt spid="14339">
                                            <p:txEl>
                                              <p:pRg st="3" end="3"/>
                                            </p:txEl>
                                          </p:spTgt>
                                        </p:tgtEl>
                                      </p:cBhvr>
                                    </p:animEffect>
                                  </p:childTnLst>
                                </p:cTn>
                              </p:par>
                              <p:par>
                                <p:cTn id="17" presetID="22" presetClass="entr" presetSubtype="4" fill="hold" grpId="0" nodeType="withEffect">
                                  <p:stCondLst>
                                    <p:cond delay="0"/>
                                  </p:stCondLst>
                                  <p:childTnLst>
                                    <p:set>
                                      <p:cBhvr>
                                        <p:cTn id="18" dur="1" fill="hold">
                                          <p:stCondLst>
                                            <p:cond delay="0"/>
                                          </p:stCondLst>
                                        </p:cTn>
                                        <p:tgtEl>
                                          <p:spTgt spid="14339">
                                            <p:txEl>
                                              <p:pRg st="4" end="4"/>
                                            </p:txEl>
                                          </p:spTgt>
                                        </p:tgtEl>
                                        <p:attrNameLst>
                                          <p:attrName>style.visibility</p:attrName>
                                        </p:attrNameLst>
                                      </p:cBhvr>
                                      <p:to>
                                        <p:strVal val="visible"/>
                                      </p:to>
                                    </p:set>
                                    <p:animEffect transition="in" filter="wipe(down)">
                                      <p:cBhvr>
                                        <p:cTn id="19" dur="500"/>
                                        <p:tgtEl>
                                          <p:spTgt spid="14339">
                                            <p:txEl>
                                              <p:pRg st="4" end="4"/>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4" fill="hold" grpId="0" nodeType="clickEffect">
                                  <p:stCondLst>
                                    <p:cond delay="0"/>
                                  </p:stCondLst>
                                  <p:childTnLst>
                                    <p:set>
                                      <p:cBhvr>
                                        <p:cTn id="23" dur="1" fill="hold">
                                          <p:stCondLst>
                                            <p:cond delay="0"/>
                                          </p:stCondLst>
                                        </p:cTn>
                                        <p:tgtEl>
                                          <p:spTgt spid="14339">
                                            <p:txEl>
                                              <p:pRg st="5" end="5"/>
                                            </p:txEl>
                                          </p:spTgt>
                                        </p:tgtEl>
                                        <p:attrNameLst>
                                          <p:attrName>style.visibility</p:attrName>
                                        </p:attrNameLst>
                                      </p:cBhvr>
                                      <p:to>
                                        <p:strVal val="visible"/>
                                      </p:to>
                                    </p:set>
                                    <p:animEffect transition="in" filter="wipe(down)">
                                      <p:cBhvr>
                                        <p:cTn id="24" dur="500"/>
                                        <p:tgtEl>
                                          <p:spTgt spid="14339">
                                            <p:txEl>
                                              <p:pRg st="5" end="5"/>
                                            </p:txEl>
                                          </p:spTgt>
                                        </p:tgtEl>
                                      </p:cBhvr>
                                    </p:animEffect>
                                  </p:childTnLst>
                                </p:cTn>
                              </p:par>
                              <p:par>
                                <p:cTn id="25" presetID="22" presetClass="entr" presetSubtype="4" fill="hold" grpId="0" nodeType="withEffect">
                                  <p:stCondLst>
                                    <p:cond delay="0"/>
                                  </p:stCondLst>
                                  <p:childTnLst>
                                    <p:set>
                                      <p:cBhvr>
                                        <p:cTn id="26" dur="1" fill="hold">
                                          <p:stCondLst>
                                            <p:cond delay="0"/>
                                          </p:stCondLst>
                                        </p:cTn>
                                        <p:tgtEl>
                                          <p:spTgt spid="14339">
                                            <p:txEl>
                                              <p:pRg st="6" end="6"/>
                                            </p:txEl>
                                          </p:spTgt>
                                        </p:tgtEl>
                                        <p:attrNameLst>
                                          <p:attrName>style.visibility</p:attrName>
                                        </p:attrNameLst>
                                      </p:cBhvr>
                                      <p:to>
                                        <p:strVal val="visible"/>
                                      </p:to>
                                    </p:set>
                                    <p:animEffect transition="in" filter="wipe(down)">
                                      <p:cBhvr>
                                        <p:cTn id="27" dur="500"/>
                                        <p:tgtEl>
                                          <p:spTgt spid="14339">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14339">
                                            <p:txEl>
                                              <p:pRg st="7" end="7"/>
                                            </p:txEl>
                                          </p:spTgt>
                                        </p:tgtEl>
                                        <p:attrNameLst>
                                          <p:attrName>style.visibility</p:attrName>
                                        </p:attrNameLst>
                                      </p:cBhvr>
                                      <p:to>
                                        <p:strVal val="visible"/>
                                      </p:to>
                                    </p:set>
                                    <p:animEffect transition="in" filter="wipe(down)">
                                      <p:cBhvr>
                                        <p:cTn id="32" dur="500"/>
                                        <p:tgtEl>
                                          <p:spTgt spid="14339">
                                            <p:txEl>
                                              <p:pRg st="7" end="7"/>
                                            </p:txEl>
                                          </p:spTgt>
                                        </p:tgtEl>
                                      </p:cBhvr>
                                    </p:animEffect>
                                  </p:childTnLst>
                                </p:cTn>
                              </p:par>
                              <p:par>
                                <p:cTn id="33" presetID="22" presetClass="entr" presetSubtype="4" fill="hold" grpId="0" nodeType="withEffect">
                                  <p:stCondLst>
                                    <p:cond delay="0"/>
                                  </p:stCondLst>
                                  <p:childTnLst>
                                    <p:set>
                                      <p:cBhvr>
                                        <p:cTn id="34" dur="1" fill="hold">
                                          <p:stCondLst>
                                            <p:cond delay="0"/>
                                          </p:stCondLst>
                                        </p:cTn>
                                        <p:tgtEl>
                                          <p:spTgt spid="14339">
                                            <p:txEl>
                                              <p:pRg st="8" end="8"/>
                                            </p:txEl>
                                          </p:spTgt>
                                        </p:tgtEl>
                                        <p:attrNameLst>
                                          <p:attrName>style.visibility</p:attrName>
                                        </p:attrNameLst>
                                      </p:cBhvr>
                                      <p:to>
                                        <p:strVal val="visible"/>
                                      </p:to>
                                    </p:set>
                                    <p:animEffect transition="in" filter="wipe(down)">
                                      <p:cBhvr>
                                        <p:cTn id="35" dur="500"/>
                                        <p:tgtEl>
                                          <p:spTgt spid="14339">
                                            <p:txEl>
                                              <p:pRg st="8" end="8"/>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22" presetClass="entr" presetSubtype="4" fill="hold" grpId="0" nodeType="clickEffect">
                                  <p:stCondLst>
                                    <p:cond delay="0"/>
                                  </p:stCondLst>
                                  <p:childTnLst>
                                    <p:set>
                                      <p:cBhvr>
                                        <p:cTn id="39" dur="1" fill="hold">
                                          <p:stCondLst>
                                            <p:cond delay="0"/>
                                          </p:stCondLst>
                                        </p:cTn>
                                        <p:tgtEl>
                                          <p:spTgt spid="14339">
                                            <p:txEl>
                                              <p:pRg st="9" end="9"/>
                                            </p:txEl>
                                          </p:spTgt>
                                        </p:tgtEl>
                                        <p:attrNameLst>
                                          <p:attrName>style.visibility</p:attrName>
                                        </p:attrNameLst>
                                      </p:cBhvr>
                                      <p:to>
                                        <p:strVal val="visible"/>
                                      </p:to>
                                    </p:set>
                                    <p:animEffect transition="in" filter="wipe(down)">
                                      <p:cBhvr>
                                        <p:cTn id="40" dur="500"/>
                                        <p:tgtEl>
                                          <p:spTgt spid="14339">
                                            <p:txEl>
                                              <p:pRg st="9" end="9"/>
                                            </p:txEl>
                                          </p:spTgt>
                                        </p:tgtEl>
                                      </p:cBhvr>
                                    </p:animEffect>
                                  </p:childTnLst>
                                </p:cTn>
                              </p:par>
                              <p:par>
                                <p:cTn id="41" presetID="22" presetClass="entr" presetSubtype="4" fill="hold" grpId="0" nodeType="withEffect">
                                  <p:stCondLst>
                                    <p:cond delay="0"/>
                                  </p:stCondLst>
                                  <p:childTnLst>
                                    <p:set>
                                      <p:cBhvr>
                                        <p:cTn id="42" dur="1" fill="hold">
                                          <p:stCondLst>
                                            <p:cond delay="0"/>
                                          </p:stCondLst>
                                        </p:cTn>
                                        <p:tgtEl>
                                          <p:spTgt spid="14339">
                                            <p:txEl>
                                              <p:pRg st="10" end="10"/>
                                            </p:txEl>
                                          </p:spTgt>
                                        </p:tgtEl>
                                        <p:attrNameLst>
                                          <p:attrName>style.visibility</p:attrName>
                                        </p:attrNameLst>
                                      </p:cBhvr>
                                      <p:to>
                                        <p:strVal val="visible"/>
                                      </p:to>
                                    </p:set>
                                    <p:animEffect transition="in" filter="wipe(down)">
                                      <p:cBhvr>
                                        <p:cTn id="43" dur="500"/>
                                        <p:tgtEl>
                                          <p:spTgt spid="14339">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9" grpId="0" build="p"/>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p:cNvSpPr>
            <a:spLocks noGrp="1" noChangeArrowheads="1"/>
          </p:cNvSpPr>
          <p:nvPr>
            <p:ph type="title"/>
          </p:nvPr>
        </p:nvSpPr>
        <p:spPr>
          <a:xfrm>
            <a:off x="1066800" y="76200"/>
            <a:ext cx="7772400" cy="1143000"/>
          </a:xfrm>
        </p:spPr>
        <p:txBody>
          <a:bodyPr/>
          <a:lstStyle/>
          <a:p>
            <a:pPr eaLnBrk="1" hangingPunct="1"/>
            <a:r>
              <a:rPr lang="en-US" smtClean="0">
                <a:ea typeface="ＭＳ Ｐゴシック" pitchFamily="1" charset="-128"/>
              </a:rPr>
              <a:t>Latin America Exploitation</a:t>
            </a:r>
            <a:endParaRPr lang="en-US" sz="3200" smtClean="0">
              <a:ea typeface="ＭＳ Ｐゴシック" pitchFamily="1" charset="-128"/>
            </a:endParaRPr>
          </a:p>
        </p:txBody>
      </p:sp>
      <p:sp>
        <p:nvSpPr>
          <p:cNvPr id="64515" name="Rectangle 3"/>
          <p:cNvSpPr>
            <a:spLocks noGrp="1" noChangeArrowheads="1"/>
          </p:cNvSpPr>
          <p:nvPr>
            <p:ph type="body" idx="1"/>
          </p:nvPr>
        </p:nvSpPr>
        <p:spPr>
          <a:xfrm>
            <a:off x="533400" y="1219200"/>
            <a:ext cx="8297863" cy="5257800"/>
          </a:xfrm>
        </p:spPr>
        <p:txBody>
          <a:bodyPr>
            <a:normAutofit/>
          </a:bodyPr>
          <a:lstStyle/>
          <a:p>
            <a:pPr eaLnBrk="1" hangingPunct="1">
              <a:lnSpc>
                <a:spcPct val="90000"/>
              </a:lnSpc>
            </a:pPr>
            <a:r>
              <a:rPr lang="en-US" sz="2000" dirty="0" smtClean="0">
                <a:ea typeface="ＭＳ Ｐゴシック" pitchFamily="1" charset="-128"/>
              </a:rPr>
              <a:t>Mining – the Spanish </a:t>
            </a:r>
            <a:r>
              <a:rPr lang="en-US" sz="2000" b="1" dirty="0" smtClean="0">
                <a:ea typeface="ＭＳ Ｐゴシック" pitchFamily="1" charset="-128"/>
              </a:rPr>
              <a:t>conquistadores</a:t>
            </a:r>
            <a:r>
              <a:rPr lang="en-US" sz="2000" dirty="0" smtClean="0">
                <a:ea typeface="ＭＳ Ｐゴシック" pitchFamily="1" charset="-128"/>
              </a:rPr>
              <a:t> or conquerors mined gold and silver with forced labor</a:t>
            </a:r>
          </a:p>
          <a:p>
            <a:pPr eaLnBrk="1" hangingPunct="1">
              <a:lnSpc>
                <a:spcPct val="90000"/>
              </a:lnSpc>
            </a:pPr>
            <a:r>
              <a:rPr lang="en-US" sz="2000" dirty="0" smtClean="0">
                <a:ea typeface="ＭＳ Ｐゴシック" pitchFamily="1" charset="-128"/>
              </a:rPr>
              <a:t>Agriculture – on </a:t>
            </a:r>
            <a:r>
              <a:rPr lang="en-US" sz="2000" b="1" dirty="0" smtClean="0">
                <a:ea typeface="ＭＳ Ｐゴシック" pitchFamily="1" charset="-128"/>
              </a:rPr>
              <a:t>haciendas</a:t>
            </a:r>
            <a:r>
              <a:rPr lang="en-US" sz="2000" dirty="0" smtClean="0">
                <a:ea typeface="ＭＳ Ｐゴシック" pitchFamily="1" charset="-128"/>
              </a:rPr>
              <a:t>, large land estates owned by the </a:t>
            </a:r>
            <a:r>
              <a:rPr lang="en-US" sz="2000" dirty="0" err="1" smtClean="0">
                <a:ea typeface="ＭＳ Ｐゴシック" pitchFamily="1" charset="-128"/>
              </a:rPr>
              <a:t>peninsulares</a:t>
            </a:r>
            <a:r>
              <a:rPr lang="en-US" sz="2000" dirty="0" smtClean="0">
                <a:ea typeface="ＭＳ Ｐゴシック" pitchFamily="1" charset="-128"/>
              </a:rPr>
              <a:t> (people born in Spain) and creoles (people of Spanish descent born in America) used forced labor for mining, farming and ranching</a:t>
            </a:r>
          </a:p>
          <a:p>
            <a:pPr eaLnBrk="1" hangingPunct="1">
              <a:lnSpc>
                <a:spcPct val="90000"/>
              </a:lnSpc>
            </a:pPr>
            <a:r>
              <a:rPr lang="en-US" sz="2000" dirty="0" smtClean="0">
                <a:ea typeface="ＭＳ Ｐゴシック" pitchFamily="1" charset="-128"/>
              </a:rPr>
              <a:t>Plantations in the West Indies used slaves to get sugar</a:t>
            </a:r>
          </a:p>
          <a:p>
            <a:pPr eaLnBrk="1" hangingPunct="1">
              <a:lnSpc>
                <a:spcPct val="90000"/>
              </a:lnSpc>
            </a:pPr>
            <a:r>
              <a:rPr lang="en-US" sz="2000" dirty="0" smtClean="0">
                <a:ea typeface="ＭＳ Ｐゴシック" pitchFamily="1" charset="-128"/>
              </a:rPr>
              <a:t>Economic activity in government offices, the legal profession, and shipping</a:t>
            </a:r>
          </a:p>
          <a:p>
            <a:pPr eaLnBrk="1" hangingPunct="1">
              <a:lnSpc>
                <a:spcPct val="90000"/>
              </a:lnSpc>
            </a:pPr>
            <a:r>
              <a:rPr lang="en-US" sz="2000" dirty="0" smtClean="0">
                <a:ea typeface="ＭＳ Ｐゴシック" pitchFamily="1" charset="-128"/>
              </a:rPr>
              <a:t>Labor servitude in order of appearance: </a:t>
            </a:r>
          </a:p>
          <a:p>
            <a:pPr lvl="1" eaLnBrk="1" hangingPunct="1">
              <a:lnSpc>
                <a:spcPct val="90000"/>
              </a:lnSpc>
            </a:pPr>
            <a:r>
              <a:rPr lang="en-US" sz="1800" b="1" dirty="0" err="1" smtClean="0">
                <a:ea typeface="ＭＳ Ｐゴシック" pitchFamily="1" charset="-128"/>
              </a:rPr>
              <a:t>Encomienda</a:t>
            </a:r>
            <a:r>
              <a:rPr lang="en-US" sz="1800" b="1" dirty="0" smtClean="0">
                <a:ea typeface="ＭＳ Ｐゴシック" pitchFamily="1" charset="-128"/>
              </a:rPr>
              <a:t> </a:t>
            </a:r>
            <a:r>
              <a:rPr lang="en-US" sz="1800" dirty="0" smtClean="0">
                <a:ea typeface="ＭＳ Ｐゴシック" pitchFamily="1" charset="-128"/>
              </a:rPr>
              <a:t>– a formal grant of the right to the labor of a specific number of Indians</a:t>
            </a:r>
          </a:p>
          <a:p>
            <a:pPr lvl="1" eaLnBrk="1" hangingPunct="1">
              <a:lnSpc>
                <a:spcPct val="90000"/>
              </a:lnSpc>
            </a:pPr>
            <a:r>
              <a:rPr lang="en-US" sz="1800" b="1" dirty="0" err="1" smtClean="0">
                <a:ea typeface="ＭＳ Ｐゴシック" pitchFamily="1" charset="-128"/>
              </a:rPr>
              <a:t>Repartimiento</a:t>
            </a:r>
            <a:r>
              <a:rPr lang="en-US" sz="1800" b="1" dirty="0" smtClean="0">
                <a:ea typeface="ＭＳ Ｐゴシック" pitchFamily="1" charset="-128"/>
              </a:rPr>
              <a:t> </a:t>
            </a:r>
            <a:r>
              <a:rPr lang="en-US" sz="1800" dirty="0" smtClean="0">
                <a:ea typeface="ＭＳ Ｐゴシック" pitchFamily="1" charset="-128"/>
              </a:rPr>
              <a:t>– required adult male Indians to devote a certain number of days of labor annually to Spanish economic enterprises</a:t>
            </a:r>
          </a:p>
          <a:p>
            <a:pPr lvl="1" eaLnBrk="1" hangingPunct="1">
              <a:lnSpc>
                <a:spcPct val="90000"/>
              </a:lnSpc>
            </a:pPr>
            <a:r>
              <a:rPr lang="en-US" sz="1800" b="1" dirty="0" smtClean="0">
                <a:ea typeface="ＭＳ Ｐゴシック" pitchFamily="1" charset="-128"/>
              </a:rPr>
              <a:t>Debt peonage</a:t>
            </a:r>
            <a:r>
              <a:rPr lang="en-US" sz="1800" dirty="0" smtClean="0">
                <a:ea typeface="ＭＳ Ｐゴシック" pitchFamily="1" charset="-128"/>
              </a:rPr>
              <a:t> – Indian laborers required to purchase goods from the landowner to who they were forever indebted</a:t>
            </a:r>
          </a:p>
          <a:p>
            <a:pPr lvl="1" eaLnBrk="1" hangingPunct="1">
              <a:lnSpc>
                <a:spcPct val="90000"/>
              </a:lnSpc>
            </a:pPr>
            <a:r>
              <a:rPr lang="en-US" sz="1800" dirty="0" smtClean="0">
                <a:ea typeface="ＭＳ Ｐゴシック" pitchFamily="1" charset="-128"/>
              </a:rPr>
              <a:t>Black slavery</a:t>
            </a:r>
            <a:endParaRPr lang="en-US" dirty="0" smtClean="0">
              <a:ea typeface="ＭＳ Ｐゴシック" pitchFamily="1" charset="-128"/>
            </a:endParaRPr>
          </a:p>
        </p:txBody>
      </p:sp>
      <p:sp>
        <p:nvSpPr>
          <p:cNvPr id="64516" name="Footer Placeholder 8"/>
          <p:cNvSpPr>
            <a:spLocks noGrp="1"/>
          </p:cNvSpPr>
          <p:nvPr>
            <p:ph type="ftr" sz="quarter" idx="11"/>
          </p:nvPr>
        </p:nvSpPr>
        <p:spPr>
          <a:xfrm>
            <a:off x="2743200" y="6705600"/>
            <a:ext cx="4267200" cy="152400"/>
          </a:xfrm>
          <a:noFill/>
        </p:spPr>
        <p:txBody>
          <a:bodyPr/>
          <a:lstStyle/>
          <a:p>
            <a:endParaRPr lang="en-US" dirty="0"/>
          </a:p>
        </p:txBody>
      </p:sp>
    </p:spTree>
    <p:extLst>
      <p:ext uri="{BB962C8B-B14F-4D97-AF65-F5344CB8AC3E}">
        <p14:creationId xmlns:p14="http://schemas.microsoft.com/office/powerpoint/2010/main" val="2027158460"/>
      </p:ext>
    </p:extLst>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64515">
                                            <p:txEl>
                                              <p:pRg st="0" end="0"/>
                                            </p:txEl>
                                          </p:spTgt>
                                        </p:tgtEl>
                                        <p:attrNameLst>
                                          <p:attrName>style.visibility</p:attrName>
                                        </p:attrNameLst>
                                      </p:cBhvr>
                                      <p:to>
                                        <p:strVal val="visible"/>
                                      </p:to>
                                    </p:set>
                                    <p:animEffect transition="in" filter="dissolve">
                                      <p:cBhvr>
                                        <p:cTn id="7" dur="500"/>
                                        <p:tgtEl>
                                          <p:spTgt spid="64515">
                                            <p:txEl>
                                              <p:pRg st="0" end="0"/>
                                            </p:txEl>
                                          </p:spTgt>
                                        </p:tgtEl>
                                      </p:cBhvr>
                                    </p:animEffect>
                                  </p:childTnLst>
                                </p:cTn>
                              </p:par>
                              <p:par>
                                <p:cTn id="8" presetID="9" presetClass="entr" presetSubtype="0" fill="hold" nodeType="withEffect">
                                  <p:stCondLst>
                                    <p:cond delay="0"/>
                                  </p:stCondLst>
                                  <p:childTnLst>
                                    <p:set>
                                      <p:cBhvr>
                                        <p:cTn id="9" dur="1" fill="hold">
                                          <p:stCondLst>
                                            <p:cond delay="0"/>
                                          </p:stCondLst>
                                        </p:cTn>
                                        <p:tgtEl>
                                          <p:spTgt spid="64515">
                                            <p:txEl>
                                              <p:pRg st="1" end="1"/>
                                            </p:txEl>
                                          </p:spTgt>
                                        </p:tgtEl>
                                        <p:attrNameLst>
                                          <p:attrName>style.visibility</p:attrName>
                                        </p:attrNameLst>
                                      </p:cBhvr>
                                      <p:to>
                                        <p:strVal val="visible"/>
                                      </p:to>
                                    </p:set>
                                    <p:animEffect transition="in" filter="dissolve">
                                      <p:cBhvr>
                                        <p:cTn id="10" dur="500"/>
                                        <p:tgtEl>
                                          <p:spTgt spid="64515">
                                            <p:txEl>
                                              <p:pRg st="1" end="1"/>
                                            </p:txEl>
                                          </p:spTgt>
                                        </p:tgtEl>
                                      </p:cBhvr>
                                    </p:animEffect>
                                  </p:childTnLst>
                                </p:cTn>
                              </p:par>
                              <p:par>
                                <p:cTn id="11" presetID="9" presetClass="entr" presetSubtype="0" fill="hold" nodeType="withEffect">
                                  <p:stCondLst>
                                    <p:cond delay="0"/>
                                  </p:stCondLst>
                                  <p:childTnLst>
                                    <p:set>
                                      <p:cBhvr>
                                        <p:cTn id="12" dur="1" fill="hold">
                                          <p:stCondLst>
                                            <p:cond delay="0"/>
                                          </p:stCondLst>
                                        </p:cTn>
                                        <p:tgtEl>
                                          <p:spTgt spid="64515">
                                            <p:txEl>
                                              <p:pRg st="2" end="2"/>
                                            </p:txEl>
                                          </p:spTgt>
                                        </p:tgtEl>
                                        <p:attrNameLst>
                                          <p:attrName>style.visibility</p:attrName>
                                        </p:attrNameLst>
                                      </p:cBhvr>
                                      <p:to>
                                        <p:strVal val="visible"/>
                                      </p:to>
                                    </p:set>
                                    <p:animEffect transition="in" filter="dissolve">
                                      <p:cBhvr>
                                        <p:cTn id="13" dur="500"/>
                                        <p:tgtEl>
                                          <p:spTgt spid="64515">
                                            <p:txEl>
                                              <p:pRg st="2" end="2"/>
                                            </p:txEl>
                                          </p:spTgt>
                                        </p:tgtEl>
                                      </p:cBhvr>
                                    </p:animEffect>
                                  </p:childTnLst>
                                </p:cTn>
                              </p:par>
                              <p:par>
                                <p:cTn id="14" presetID="9" presetClass="entr" presetSubtype="0" fill="hold" nodeType="withEffect">
                                  <p:stCondLst>
                                    <p:cond delay="0"/>
                                  </p:stCondLst>
                                  <p:childTnLst>
                                    <p:set>
                                      <p:cBhvr>
                                        <p:cTn id="15" dur="1" fill="hold">
                                          <p:stCondLst>
                                            <p:cond delay="0"/>
                                          </p:stCondLst>
                                        </p:cTn>
                                        <p:tgtEl>
                                          <p:spTgt spid="64515">
                                            <p:txEl>
                                              <p:pRg st="3" end="3"/>
                                            </p:txEl>
                                          </p:spTgt>
                                        </p:tgtEl>
                                        <p:attrNameLst>
                                          <p:attrName>style.visibility</p:attrName>
                                        </p:attrNameLst>
                                      </p:cBhvr>
                                      <p:to>
                                        <p:strVal val="visible"/>
                                      </p:to>
                                    </p:set>
                                    <p:animEffect transition="in" filter="dissolve">
                                      <p:cBhvr>
                                        <p:cTn id="16" dur="500"/>
                                        <p:tgtEl>
                                          <p:spTgt spid="64515">
                                            <p:txEl>
                                              <p:pRg st="3" end="3"/>
                                            </p:txEl>
                                          </p:spTgt>
                                        </p:tgtEl>
                                      </p:cBhvr>
                                    </p:animEffect>
                                  </p:childTnLst>
                                </p:cTn>
                              </p:par>
                              <p:par>
                                <p:cTn id="17" presetID="9" presetClass="entr" presetSubtype="0" fill="hold" nodeType="withEffect">
                                  <p:stCondLst>
                                    <p:cond delay="0"/>
                                  </p:stCondLst>
                                  <p:childTnLst>
                                    <p:set>
                                      <p:cBhvr>
                                        <p:cTn id="18" dur="1" fill="hold">
                                          <p:stCondLst>
                                            <p:cond delay="0"/>
                                          </p:stCondLst>
                                        </p:cTn>
                                        <p:tgtEl>
                                          <p:spTgt spid="64515">
                                            <p:txEl>
                                              <p:pRg st="4" end="4"/>
                                            </p:txEl>
                                          </p:spTgt>
                                        </p:tgtEl>
                                        <p:attrNameLst>
                                          <p:attrName>style.visibility</p:attrName>
                                        </p:attrNameLst>
                                      </p:cBhvr>
                                      <p:to>
                                        <p:strVal val="visible"/>
                                      </p:to>
                                    </p:set>
                                    <p:animEffect transition="in" filter="dissolve">
                                      <p:cBhvr>
                                        <p:cTn id="19" dur="500"/>
                                        <p:tgtEl>
                                          <p:spTgt spid="64515">
                                            <p:txEl>
                                              <p:pRg st="4" end="4"/>
                                            </p:txEl>
                                          </p:spTgt>
                                        </p:tgtEl>
                                      </p:cBhvr>
                                    </p:animEffect>
                                  </p:childTnLst>
                                </p:cTn>
                              </p:par>
                              <p:par>
                                <p:cTn id="20" presetID="9" presetClass="entr" presetSubtype="0" fill="hold" nodeType="withEffect">
                                  <p:stCondLst>
                                    <p:cond delay="0"/>
                                  </p:stCondLst>
                                  <p:childTnLst>
                                    <p:set>
                                      <p:cBhvr>
                                        <p:cTn id="21" dur="1" fill="hold">
                                          <p:stCondLst>
                                            <p:cond delay="0"/>
                                          </p:stCondLst>
                                        </p:cTn>
                                        <p:tgtEl>
                                          <p:spTgt spid="64515">
                                            <p:txEl>
                                              <p:pRg st="5" end="5"/>
                                            </p:txEl>
                                          </p:spTgt>
                                        </p:tgtEl>
                                        <p:attrNameLst>
                                          <p:attrName>style.visibility</p:attrName>
                                        </p:attrNameLst>
                                      </p:cBhvr>
                                      <p:to>
                                        <p:strVal val="visible"/>
                                      </p:to>
                                    </p:set>
                                    <p:animEffect transition="in" filter="dissolve">
                                      <p:cBhvr>
                                        <p:cTn id="22" dur="500"/>
                                        <p:tgtEl>
                                          <p:spTgt spid="64515">
                                            <p:txEl>
                                              <p:pRg st="5" end="5"/>
                                            </p:txEl>
                                          </p:spTgt>
                                        </p:tgtEl>
                                      </p:cBhvr>
                                    </p:animEffect>
                                  </p:childTnLst>
                                </p:cTn>
                              </p:par>
                              <p:par>
                                <p:cTn id="23" presetID="9" presetClass="entr" presetSubtype="0" fill="hold" nodeType="withEffect">
                                  <p:stCondLst>
                                    <p:cond delay="0"/>
                                  </p:stCondLst>
                                  <p:childTnLst>
                                    <p:set>
                                      <p:cBhvr>
                                        <p:cTn id="24" dur="1" fill="hold">
                                          <p:stCondLst>
                                            <p:cond delay="0"/>
                                          </p:stCondLst>
                                        </p:cTn>
                                        <p:tgtEl>
                                          <p:spTgt spid="64515">
                                            <p:txEl>
                                              <p:pRg st="6" end="6"/>
                                            </p:txEl>
                                          </p:spTgt>
                                        </p:tgtEl>
                                        <p:attrNameLst>
                                          <p:attrName>style.visibility</p:attrName>
                                        </p:attrNameLst>
                                      </p:cBhvr>
                                      <p:to>
                                        <p:strVal val="visible"/>
                                      </p:to>
                                    </p:set>
                                    <p:animEffect transition="in" filter="dissolve">
                                      <p:cBhvr>
                                        <p:cTn id="25" dur="500"/>
                                        <p:tgtEl>
                                          <p:spTgt spid="64515">
                                            <p:txEl>
                                              <p:pRg st="6" end="6"/>
                                            </p:txEl>
                                          </p:spTgt>
                                        </p:tgtEl>
                                      </p:cBhvr>
                                    </p:animEffect>
                                  </p:childTnLst>
                                </p:cTn>
                              </p:par>
                              <p:par>
                                <p:cTn id="26" presetID="9" presetClass="entr" presetSubtype="0" fill="hold" nodeType="withEffect">
                                  <p:stCondLst>
                                    <p:cond delay="0"/>
                                  </p:stCondLst>
                                  <p:childTnLst>
                                    <p:set>
                                      <p:cBhvr>
                                        <p:cTn id="27" dur="1" fill="hold">
                                          <p:stCondLst>
                                            <p:cond delay="0"/>
                                          </p:stCondLst>
                                        </p:cTn>
                                        <p:tgtEl>
                                          <p:spTgt spid="64515">
                                            <p:txEl>
                                              <p:pRg st="7" end="7"/>
                                            </p:txEl>
                                          </p:spTgt>
                                        </p:tgtEl>
                                        <p:attrNameLst>
                                          <p:attrName>style.visibility</p:attrName>
                                        </p:attrNameLst>
                                      </p:cBhvr>
                                      <p:to>
                                        <p:strVal val="visible"/>
                                      </p:to>
                                    </p:set>
                                    <p:animEffect transition="in" filter="dissolve">
                                      <p:cBhvr>
                                        <p:cTn id="28" dur="500"/>
                                        <p:tgtEl>
                                          <p:spTgt spid="64515">
                                            <p:txEl>
                                              <p:pRg st="7" end="7"/>
                                            </p:txEl>
                                          </p:spTgt>
                                        </p:tgtEl>
                                      </p:cBhvr>
                                    </p:animEffect>
                                  </p:childTnLst>
                                </p:cTn>
                              </p:par>
                              <p:par>
                                <p:cTn id="29" presetID="9" presetClass="entr" presetSubtype="0" fill="hold" nodeType="withEffect">
                                  <p:stCondLst>
                                    <p:cond delay="0"/>
                                  </p:stCondLst>
                                  <p:childTnLst>
                                    <p:set>
                                      <p:cBhvr>
                                        <p:cTn id="30" dur="1" fill="hold">
                                          <p:stCondLst>
                                            <p:cond delay="0"/>
                                          </p:stCondLst>
                                        </p:cTn>
                                        <p:tgtEl>
                                          <p:spTgt spid="64515">
                                            <p:txEl>
                                              <p:pRg st="8" end="8"/>
                                            </p:txEl>
                                          </p:spTgt>
                                        </p:tgtEl>
                                        <p:attrNameLst>
                                          <p:attrName>style.visibility</p:attrName>
                                        </p:attrNameLst>
                                      </p:cBhvr>
                                      <p:to>
                                        <p:strVal val="visible"/>
                                      </p:to>
                                    </p:set>
                                    <p:animEffect transition="in" filter="dissolve">
                                      <p:cBhvr>
                                        <p:cTn id="31" dur="500"/>
                                        <p:tgtEl>
                                          <p:spTgt spid="64515">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Impact on Europe</a:t>
            </a:r>
            <a:endParaRPr lang="en-US" dirty="0"/>
          </a:p>
        </p:txBody>
      </p:sp>
      <p:sp>
        <p:nvSpPr>
          <p:cNvPr id="3" name="Content Placeholder 2"/>
          <p:cNvSpPr>
            <a:spLocks noGrp="1"/>
          </p:cNvSpPr>
          <p:nvPr>
            <p:ph sz="quarter" idx="1"/>
          </p:nvPr>
        </p:nvSpPr>
        <p:spPr/>
        <p:txBody>
          <a:bodyPr/>
          <a:lstStyle/>
          <a:p>
            <a:r>
              <a:rPr lang="en-US" dirty="0" smtClean="0"/>
              <a:t>Increases skepticism of  “received wisdom”.  Why?</a:t>
            </a:r>
          </a:p>
          <a:p>
            <a:r>
              <a:rPr lang="en-US" dirty="0" smtClean="0"/>
              <a:t>Increased concern with natives’ welfare</a:t>
            </a:r>
          </a:p>
          <a:p>
            <a:r>
              <a:rPr lang="en-US" dirty="0" smtClean="0"/>
              <a:t>Beginning of globalization and European dominance</a:t>
            </a:r>
          </a:p>
          <a:p>
            <a:r>
              <a:rPr lang="en-US" dirty="0" smtClean="0"/>
              <a:t>Economically</a:t>
            </a:r>
          </a:p>
          <a:p>
            <a:pPr lvl="1"/>
            <a:r>
              <a:rPr lang="en-US" dirty="0" smtClean="0"/>
              <a:t>Spiraling, but steady, inflation</a:t>
            </a:r>
          </a:p>
          <a:p>
            <a:pPr lvl="1"/>
            <a:r>
              <a:rPr lang="en-US" dirty="0" smtClean="0"/>
              <a:t>Problem = Wages lag prices</a:t>
            </a:r>
          </a:p>
          <a:p>
            <a:pPr lvl="1"/>
            <a:r>
              <a:rPr lang="en-US" dirty="0" smtClean="0"/>
              <a:t>New wealth = greater investment in research &amp; expansion</a:t>
            </a:r>
          </a:p>
          <a:p>
            <a:pPr lvl="1"/>
            <a:r>
              <a:rPr lang="en-US" dirty="0" smtClean="0"/>
              <a:t>Some </a:t>
            </a:r>
            <a:r>
              <a:rPr lang="en-US" dirty="0" err="1" smtClean="0"/>
              <a:t>gov’t</a:t>
            </a:r>
            <a:r>
              <a:rPr lang="en-US" dirty="0" smtClean="0"/>
              <a:t> centralization of economic functions</a:t>
            </a:r>
          </a:p>
          <a:p>
            <a:pPr lvl="1">
              <a:buNone/>
            </a:pPr>
            <a:endParaRPr lang="en-US" dirty="0"/>
          </a:p>
        </p:txBody>
      </p:sp>
    </p:spTree>
    <p:extLst>
      <p:ext uri="{BB962C8B-B14F-4D97-AF65-F5344CB8AC3E}">
        <p14:creationId xmlns:p14="http://schemas.microsoft.com/office/powerpoint/2010/main" val="182413949"/>
      </p:ext>
    </p:extLst>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par>
                                <p:cTn id="23" presetID="22" presetClass="entr" presetSubtype="4" fill="hold" grpId="0" nodeType="with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Effect transition="in" filter="wipe(down)">
                                      <p:cBhvr>
                                        <p:cTn id="25" dur="500"/>
                                        <p:tgtEl>
                                          <p:spTgt spid="3">
                                            <p:txEl>
                                              <p:pRg st="4" end="4"/>
                                            </p:txEl>
                                          </p:spTgt>
                                        </p:tgtEl>
                                      </p:cBhvr>
                                    </p:animEffect>
                                  </p:childTnLst>
                                </p:cTn>
                              </p:par>
                              <p:par>
                                <p:cTn id="26" presetID="22" presetClass="entr" presetSubtype="4" fill="hold" grpId="0" nodeType="withEffect">
                                  <p:stCondLst>
                                    <p:cond delay="0"/>
                                  </p:stCondLst>
                                  <p:childTnLst>
                                    <p:set>
                                      <p:cBhvr>
                                        <p:cTn id="27" dur="1" fill="hold">
                                          <p:stCondLst>
                                            <p:cond delay="0"/>
                                          </p:stCondLst>
                                        </p:cTn>
                                        <p:tgtEl>
                                          <p:spTgt spid="3">
                                            <p:txEl>
                                              <p:pRg st="5" end="5"/>
                                            </p:txEl>
                                          </p:spTgt>
                                        </p:tgtEl>
                                        <p:attrNameLst>
                                          <p:attrName>style.visibility</p:attrName>
                                        </p:attrNameLst>
                                      </p:cBhvr>
                                      <p:to>
                                        <p:strVal val="visible"/>
                                      </p:to>
                                    </p:set>
                                    <p:animEffect transition="in" filter="wipe(down)">
                                      <p:cBhvr>
                                        <p:cTn id="28" dur="500"/>
                                        <p:tgtEl>
                                          <p:spTgt spid="3">
                                            <p:txEl>
                                              <p:pRg st="5" end="5"/>
                                            </p:txEl>
                                          </p:spTgt>
                                        </p:tgtEl>
                                      </p:cBhvr>
                                    </p:animEffect>
                                  </p:childTnLst>
                                </p:cTn>
                              </p:par>
                              <p:par>
                                <p:cTn id="29" presetID="22" presetClass="entr" presetSubtype="4" fill="hold" grpId="0" nodeType="with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Effect transition="in" filter="wipe(down)">
                                      <p:cBhvr>
                                        <p:cTn id="31" dur="500"/>
                                        <p:tgtEl>
                                          <p:spTgt spid="3">
                                            <p:txEl>
                                              <p:pRg st="6" end="6"/>
                                            </p:txEl>
                                          </p:spTgt>
                                        </p:tgtEl>
                                      </p:cBhvr>
                                    </p:animEffect>
                                  </p:childTnLst>
                                </p:cTn>
                              </p:par>
                              <p:par>
                                <p:cTn id="32" presetID="22" presetClass="entr" presetSubtype="4" fill="hold" grpId="0" nodeType="withEffect">
                                  <p:stCondLst>
                                    <p:cond delay="0"/>
                                  </p:stCondLst>
                                  <p:childTnLst>
                                    <p:set>
                                      <p:cBhvr>
                                        <p:cTn id="33" dur="1" fill="hold">
                                          <p:stCondLst>
                                            <p:cond delay="0"/>
                                          </p:stCondLst>
                                        </p:cTn>
                                        <p:tgtEl>
                                          <p:spTgt spid="3">
                                            <p:txEl>
                                              <p:pRg st="7" end="7"/>
                                            </p:txEl>
                                          </p:spTgt>
                                        </p:tgtEl>
                                        <p:attrNameLst>
                                          <p:attrName>style.visibility</p:attrName>
                                        </p:attrNameLst>
                                      </p:cBhvr>
                                      <p:to>
                                        <p:strVal val="visible"/>
                                      </p:to>
                                    </p:set>
                                    <p:animEffect transition="in" filter="wipe(down)">
                                      <p:cBhvr>
                                        <p:cTn id="34"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Breakout of capitalism</a:t>
            </a:r>
            <a:endParaRPr lang="en-US" dirty="0"/>
          </a:p>
        </p:txBody>
      </p:sp>
      <p:sp>
        <p:nvSpPr>
          <p:cNvPr id="3" name="Content Placeholder 2"/>
          <p:cNvSpPr>
            <a:spLocks noGrp="1"/>
          </p:cNvSpPr>
          <p:nvPr>
            <p:ph sz="quarter" idx="1"/>
          </p:nvPr>
        </p:nvSpPr>
        <p:spPr/>
        <p:txBody>
          <a:bodyPr/>
          <a:lstStyle/>
          <a:p>
            <a:r>
              <a:rPr lang="en-US" dirty="0" smtClean="0"/>
              <a:t>What is capitalism?</a:t>
            </a:r>
          </a:p>
          <a:p>
            <a:r>
              <a:rPr lang="en-US" dirty="0" smtClean="0"/>
              <a:t>Growth of trade in late Middle Ages spurs development of capitalism</a:t>
            </a:r>
          </a:p>
          <a:p>
            <a:r>
              <a:rPr lang="en-US" dirty="0" smtClean="0"/>
              <a:t>Banking</a:t>
            </a:r>
          </a:p>
          <a:p>
            <a:pPr lvl="1"/>
            <a:r>
              <a:rPr lang="en-US" dirty="0" smtClean="0"/>
              <a:t>Italy: Medici, others, set up major banking centers, branches across Italy</a:t>
            </a:r>
          </a:p>
          <a:p>
            <a:pPr lvl="1"/>
            <a:r>
              <a:rPr lang="en-US" dirty="0" smtClean="0"/>
              <a:t>Northern Europe: </a:t>
            </a:r>
            <a:r>
              <a:rPr lang="en-US" dirty="0" err="1" smtClean="0"/>
              <a:t>Fuggers</a:t>
            </a:r>
            <a:endParaRPr lang="en-US" dirty="0" smtClean="0"/>
          </a:p>
          <a:p>
            <a:r>
              <a:rPr lang="en-US" dirty="0" smtClean="0"/>
              <a:t>New industries: Cloth, mining, printing, shipbuilding, arms</a:t>
            </a:r>
          </a:p>
          <a:p>
            <a:r>
              <a:rPr lang="en-US" dirty="0" smtClean="0"/>
              <a:t>New consumer goods: Sugar, tea, rice, tobacco, cocoa</a:t>
            </a:r>
          </a:p>
          <a:p>
            <a:pPr lvl="1"/>
            <a:endParaRPr lang="en-US" dirty="0"/>
          </a:p>
        </p:txBody>
      </p:sp>
    </p:spTree>
    <p:extLst>
      <p:ext uri="{BB962C8B-B14F-4D97-AF65-F5344CB8AC3E}">
        <p14:creationId xmlns:p14="http://schemas.microsoft.com/office/powerpoint/2010/main" val="3545820023"/>
      </p:ext>
    </p:extLst>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par>
                                <p:cTn id="18" presetID="22" presetClass="entr" presetSubtype="4" fill="hold" grpId="0" nodeType="with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Effect transition="in" filter="wipe(down)">
                                      <p:cBhvr>
                                        <p:cTn id="20" dur="500"/>
                                        <p:tgtEl>
                                          <p:spTgt spid="3">
                                            <p:txEl>
                                              <p:pRg st="3" end="3"/>
                                            </p:txEl>
                                          </p:spTgt>
                                        </p:tgtEl>
                                      </p:cBhvr>
                                    </p:animEffect>
                                  </p:childTnLst>
                                </p:cTn>
                              </p:par>
                              <p:par>
                                <p:cTn id="21" presetID="22" presetClass="entr" presetSubtype="4"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wipe(down)">
                                      <p:cBhvr>
                                        <p:cTn id="23" dur="500"/>
                                        <p:tgtEl>
                                          <p:spTgt spid="3">
                                            <p:txEl>
                                              <p:pRg st="4" end="4"/>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4" fill="hold" grpId="0" nodeType="clickEffect">
                                  <p:stCondLst>
                                    <p:cond delay="0"/>
                                  </p:stCondLst>
                                  <p:childTnLst>
                                    <p:set>
                                      <p:cBhvr>
                                        <p:cTn id="27" dur="1" fill="hold">
                                          <p:stCondLst>
                                            <p:cond delay="0"/>
                                          </p:stCondLst>
                                        </p:cTn>
                                        <p:tgtEl>
                                          <p:spTgt spid="3">
                                            <p:txEl>
                                              <p:pRg st="5" end="5"/>
                                            </p:txEl>
                                          </p:spTgt>
                                        </p:tgtEl>
                                        <p:attrNameLst>
                                          <p:attrName>style.visibility</p:attrName>
                                        </p:attrNameLst>
                                      </p:cBhvr>
                                      <p:to>
                                        <p:strVal val="visible"/>
                                      </p:to>
                                    </p:set>
                                    <p:animEffect transition="in" filter="wipe(down)">
                                      <p:cBhvr>
                                        <p:cTn id="28" dur="500"/>
                                        <p:tgtEl>
                                          <p:spTgt spid="3">
                                            <p:txEl>
                                              <p:pRg st="5" end="5"/>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4" fill="hold" grpId="0" nodeType="clickEffect">
                                  <p:stCondLst>
                                    <p:cond delay="0"/>
                                  </p:stCondLst>
                                  <p:childTnLst>
                                    <p:set>
                                      <p:cBhvr>
                                        <p:cTn id="32" dur="1" fill="hold">
                                          <p:stCondLst>
                                            <p:cond delay="0"/>
                                          </p:stCondLst>
                                        </p:cTn>
                                        <p:tgtEl>
                                          <p:spTgt spid="3">
                                            <p:txEl>
                                              <p:pRg st="6" end="6"/>
                                            </p:txEl>
                                          </p:spTgt>
                                        </p:tgtEl>
                                        <p:attrNameLst>
                                          <p:attrName>style.visibility</p:attrName>
                                        </p:attrNameLst>
                                      </p:cBhvr>
                                      <p:to>
                                        <p:strVal val="visible"/>
                                      </p:to>
                                    </p:set>
                                    <p:animEffect transition="in" filter="wipe(down)">
                                      <p:cBhvr>
                                        <p:cTn id="33"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quity">
  <a:themeElements>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1404</TotalTime>
  <Words>3038</Words>
  <Application>Microsoft Office PowerPoint</Application>
  <PresentationFormat>On-screen Show (4:3)</PresentationFormat>
  <Paragraphs>473</Paragraphs>
  <Slides>58</Slides>
  <Notes>58</Notes>
  <HiddenSlides>0</HiddenSlides>
  <MMClips>1</MMClips>
  <ScaleCrop>false</ScaleCrop>
  <HeadingPairs>
    <vt:vector size="4" baseType="variant">
      <vt:variant>
        <vt:lpstr>Theme</vt:lpstr>
      </vt:variant>
      <vt:variant>
        <vt:i4>1</vt:i4>
      </vt:variant>
      <vt:variant>
        <vt:lpstr>Slide Titles</vt:lpstr>
      </vt:variant>
      <vt:variant>
        <vt:i4>58</vt:i4>
      </vt:variant>
    </vt:vector>
  </HeadingPairs>
  <TitlesOfParts>
    <vt:vector size="59" baseType="lpstr">
      <vt:lpstr>Equity</vt:lpstr>
      <vt:lpstr>The Renaissance</vt:lpstr>
      <vt:lpstr>Opening Question…</vt:lpstr>
      <vt:lpstr>Themes of the Renaissance</vt:lpstr>
      <vt:lpstr>What is the Renaissance?</vt:lpstr>
      <vt:lpstr>Traditional Themes of the Renaissance</vt:lpstr>
      <vt:lpstr>PowerPoint Presentation</vt:lpstr>
      <vt:lpstr>What is true? </vt:lpstr>
      <vt:lpstr>Rough chronology of the Renaissance</vt:lpstr>
      <vt:lpstr>PowerPoint Presentation</vt:lpstr>
      <vt:lpstr>Italian Renaissance</vt:lpstr>
      <vt:lpstr>Why Italy?</vt:lpstr>
      <vt:lpstr>Italian city-states</vt:lpstr>
      <vt:lpstr>Opening Question</vt:lpstr>
      <vt:lpstr>Humanism</vt:lpstr>
      <vt:lpstr>Humanism</vt:lpstr>
      <vt:lpstr>Characteristics of Humanist Scholarship</vt:lpstr>
      <vt:lpstr>Humanism</vt:lpstr>
      <vt:lpstr>Key early Italian humanist thinkers</vt:lpstr>
      <vt:lpstr>Renaissance Society</vt:lpstr>
      <vt:lpstr>The Renaissance and Discovery</vt:lpstr>
      <vt:lpstr>PowerPoint Presentation</vt:lpstr>
      <vt:lpstr>Italian Diplomacy &amp; External Wars in the High Renaissance</vt:lpstr>
      <vt:lpstr>Machiavelli</vt:lpstr>
      <vt:lpstr>The “New Monarchies”</vt:lpstr>
      <vt:lpstr>PowerPoint Presentation</vt:lpstr>
      <vt:lpstr>The “New Monarchies”</vt:lpstr>
      <vt:lpstr>New Monarchy: France</vt:lpstr>
      <vt:lpstr>New Monarchies: Spain</vt:lpstr>
      <vt:lpstr>New monarchies: England</vt:lpstr>
      <vt:lpstr>Closing question</vt:lpstr>
      <vt:lpstr>PowerPoint Presentation</vt:lpstr>
      <vt:lpstr>Big Questions About the Northern Renaissance</vt:lpstr>
      <vt:lpstr>Northern Renaissance</vt:lpstr>
      <vt:lpstr>Differences and similarities between the “Renaissances”</vt:lpstr>
      <vt:lpstr>Gutenberg &amp; Printing</vt:lpstr>
      <vt:lpstr>James Burke: The Printing Press (21:00)</vt:lpstr>
      <vt:lpstr>PowerPoint Presentation</vt:lpstr>
      <vt:lpstr>Desiderius Erasmus (1469-1536)</vt:lpstr>
      <vt:lpstr>PowerPoint Presentation</vt:lpstr>
      <vt:lpstr>Sir Thomas More (1478-1535)</vt:lpstr>
      <vt:lpstr>A Larger World Opens: Expanded Influence of Western Civilization  1400-1550</vt:lpstr>
      <vt:lpstr>Opening Question</vt:lpstr>
      <vt:lpstr>PowerPoint Presentation</vt:lpstr>
      <vt:lpstr>Motives in the Age of Exploration</vt:lpstr>
      <vt:lpstr>Improvements in Navigation </vt:lpstr>
      <vt:lpstr>Portuguese Explorers</vt:lpstr>
      <vt:lpstr>“The Day the Universe Changed” Navigation – 36:00</vt:lpstr>
      <vt:lpstr>PowerPoint Presentation</vt:lpstr>
      <vt:lpstr>The Spanish</vt:lpstr>
      <vt:lpstr>PowerPoint Presentation</vt:lpstr>
      <vt:lpstr>Spain in the Americas</vt:lpstr>
      <vt:lpstr>PowerPoint Presentation</vt:lpstr>
      <vt:lpstr>Slave Trade</vt:lpstr>
      <vt:lpstr>The Church in Spanish America</vt:lpstr>
      <vt:lpstr>Columbian Exchange</vt:lpstr>
      <vt:lpstr>Latin America Exploitation</vt:lpstr>
      <vt:lpstr>Impact on Europe</vt:lpstr>
      <vt:lpstr>Breakout of capitalism</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Renaissance</dc:title>
  <dc:creator>Vann Prime</dc:creator>
  <cp:lastModifiedBy>Tokio Marine Management</cp:lastModifiedBy>
  <cp:revision>57</cp:revision>
  <cp:lastPrinted>2015-10-09T14:35:48Z</cp:lastPrinted>
  <dcterms:created xsi:type="dcterms:W3CDTF">2010-09-06T15:44:30Z</dcterms:created>
  <dcterms:modified xsi:type="dcterms:W3CDTF">2015-10-09T14:40:24Z</dcterms:modified>
</cp:coreProperties>
</file>