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73" r:id="rId2"/>
    <p:sldId id="257" r:id="rId3"/>
    <p:sldId id="258" r:id="rId4"/>
    <p:sldId id="259" r:id="rId5"/>
    <p:sldId id="262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875"/>
    <a:srgbClr val="E3D86F"/>
    <a:srgbClr val="E3E36F"/>
    <a:srgbClr val="F3F1F9"/>
    <a:srgbClr val="4E3E8A"/>
    <a:srgbClr val="343B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4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E8DEA-19BD-4037-BCD7-F24042F364CF}" type="datetimeFigureOut">
              <a:rPr lang="en-US" smtClean="0"/>
              <a:pPr/>
              <a:t>4/16/2011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2927C-4A55-4F24-8899-24BE80AA5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EFCF3-871B-44F6-8751-CF85E439FC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2927C-4A55-4F24-8899-24BE80AA53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2927C-4A55-4F24-8899-24BE80AA53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2927C-4A55-4F24-8899-24BE80AA53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2927C-4A55-4F24-8899-24BE80AA53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ctrTitle" sz="quarter"/>
          </p:nvPr>
        </p:nvSpPr>
        <p:spPr>
          <a:xfrm>
            <a:off x="3581400" y="685800"/>
            <a:ext cx="5561013" cy="33528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181600" y="4038600"/>
            <a:ext cx="3960813" cy="1752600"/>
          </a:xfrm>
          <a:ln w="9525">
            <a:headEnd/>
            <a:tailEnd/>
          </a:ln>
        </p:spPr>
        <p:txBody>
          <a:bodyPr lIns="92075" tIns="46038" rIns="92075" bIns="46038" anchor="ctr"/>
          <a:lstStyle>
            <a:lvl1pPr marL="0" indent="0" algn="ctr">
              <a:buFont typeface="Wingdings" pitchFamily="-107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fld id="{27083510-F1EB-44D0-85F4-C477075B01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7C287-0B63-4EC0-A24F-F034F09B18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533400"/>
            <a:ext cx="19050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533400"/>
            <a:ext cx="55626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E8EA3-0D7A-4DE6-8657-4848B9CDFF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371600" y="1981200"/>
            <a:ext cx="762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3429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7A7970-861B-4403-860B-8E40B2604E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B49D7-5790-46CC-86AB-B40A1DC60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59AE5-ED70-471B-BCAF-2F7123085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16ABC-388A-4BC1-9CDE-0FBF912BF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BFA00-DBCD-44E3-8B5F-A6281566EE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1A80A-DCC5-46E2-BEF5-F01772FC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79227-CD25-4A57-92E4-DBC4EB1AC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1F62C-8CA9-4A52-9E38-C2FBFC6BBC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F11DB-B1E2-4F9A-8BED-7FCCD8CD7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5334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676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3429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90876ECF-7B65-4B29-9737-6B7B71915AC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8" name="Picture 1030" descr="strtegic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219200" cy="6858000"/>
          </a:xfrm>
          <a:prstGeom prst="rect">
            <a:avLst/>
          </a:prstGeom>
          <a:noFill/>
        </p:spPr>
      </p:pic>
      <p:sp>
        <p:nvSpPr>
          <p:cNvPr id="307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981200"/>
            <a:ext cx="76200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pull dir="u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-107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0"/>
            <a:ext cx="5486400" cy="160712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>
                <a:solidFill>
                  <a:srgbClr val="000000"/>
                </a:solidFill>
                <a:latin typeface="Antique Olive CompactPS" pitchFamily="34" charset="0"/>
              </a:rPr>
              <a:t>Nationalism</a:t>
            </a:r>
            <a:r>
              <a:rPr lang="en-US" sz="4000" dirty="0">
                <a:solidFill>
                  <a:srgbClr val="000000"/>
                </a:solidFill>
                <a:latin typeface="Antique Olive CompactPS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ntique Olive CompactPS" pitchFamily="34" charset="0"/>
              </a:rPr>
              <a:t/>
            </a:r>
            <a:br>
              <a:rPr lang="en-US" sz="4000" dirty="0" smtClean="0">
                <a:solidFill>
                  <a:srgbClr val="000000"/>
                </a:solidFill>
                <a:latin typeface="Antique Olive CompactPS" pitchFamily="34" charset="0"/>
              </a:rPr>
            </a:br>
            <a:r>
              <a:rPr lang="en-US" sz="3100" dirty="0" smtClean="0">
                <a:solidFill>
                  <a:srgbClr val="000000"/>
                </a:solidFill>
                <a:effectLst/>
                <a:latin typeface="Antique Olive CompactPS" pitchFamily="34" charset="0"/>
              </a:rPr>
              <a:t>Nations out of Empires</a:t>
            </a:r>
            <a:endParaRPr lang="en-US" dirty="0">
              <a:solidFill>
                <a:srgbClr val="000000"/>
              </a:solidFill>
              <a:effectLst/>
              <a:latin typeface="Antique Olive CompactPS" pitchFamily="34" charset="0"/>
            </a:endParaRPr>
          </a:p>
        </p:txBody>
      </p:sp>
      <p:pic>
        <p:nvPicPr>
          <p:cNvPr id="5" name="Picture 4" descr="nationalism-carving-up-the-ear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3459440"/>
            <a:ext cx="4904510" cy="33985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3962400" y="1773382"/>
            <a:ext cx="4876800" cy="156966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 smtClean="0"/>
              <a:t>AIM: What </a:t>
            </a:r>
            <a:r>
              <a:rPr lang="en-US" sz="3200" b="1" dirty="0"/>
              <a:t>is Nationalism and how does it affect societies and countries?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37338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Do Now:</a:t>
            </a:r>
          </a:p>
          <a:p>
            <a:r>
              <a:rPr lang="en-US" b="1" dirty="0" smtClean="0"/>
              <a:t>Nationalism Worksheet</a:t>
            </a:r>
            <a:endParaRPr lang="en-US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219200" y="0"/>
            <a:ext cx="7924800" cy="144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/>
              <a:t>What are the F</a:t>
            </a:r>
            <a:r>
              <a:rPr lang="en-US" sz="4400" b="1" dirty="0" smtClean="0"/>
              <a:t>eatures </a:t>
            </a:r>
            <a:br>
              <a:rPr lang="en-US" sz="4400" b="1" dirty="0" smtClean="0"/>
            </a:br>
            <a:r>
              <a:rPr lang="en-US" sz="4400" b="1" dirty="0" smtClean="0"/>
              <a:t>of Nationalism</a:t>
            </a:r>
            <a:r>
              <a:rPr lang="en-US" sz="4400" b="1" dirty="0"/>
              <a:t>?</a:t>
            </a: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371600" y="2209800"/>
            <a:ext cx="1981200" cy="8382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Loyalty to the </a:t>
            </a:r>
          </a:p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nation-state</a:t>
            </a: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447800" y="3657600"/>
            <a:ext cx="2286000" cy="9906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Patriotism</a:t>
            </a:r>
            <a:endParaRPr lang="en-US" sz="32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6934200" y="4114800"/>
            <a:ext cx="1981200" cy="10668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state </a:t>
            </a:r>
            <a:endParaRPr lang="en-US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mind</a:t>
            </a: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962400" y="4495800"/>
            <a:ext cx="2514600" cy="8382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Justifies authority </a:t>
            </a:r>
          </a:p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the state</a:t>
            </a: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3733800" y="1524000"/>
            <a:ext cx="3048000" cy="16764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Pride and Devotion</a:t>
            </a:r>
          </a:p>
          <a:p>
            <a:pPr algn="ctr"/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</a:t>
            </a:r>
            <a:r>
              <a:rPr lang="en-U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o </a:t>
            </a:r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</a:t>
            </a:r>
            <a:r>
              <a:rPr lang="en-U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ne’s Country</a:t>
            </a:r>
            <a:endParaRPr lang="en-US" sz="28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6858000" y="2590800"/>
            <a:ext cx="2133600" cy="1066800"/>
          </a:xfrm>
          <a:prstGeom prst="rect">
            <a:avLst/>
          </a:prstGeom>
          <a:solidFill>
            <a:srgbClr val="4E3E8A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Attachment to </a:t>
            </a:r>
          </a:p>
          <a:p>
            <a:pPr algn="ctr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local traditions</a:t>
            </a: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3886200" y="3657600"/>
            <a:ext cx="297180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NATIONALISM</a:t>
            </a:r>
            <a:endParaRPr lang="en-US" sz="2800" b="1" dirty="0"/>
          </a:p>
        </p:txBody>
      </p:sp>
      <p:cxnSp>
        <p:nvCxnSpPr>
          <p:cNvPr id="18" name="Straight Connector 17"/>
          <p:cNvCxnSpPr/>
          <p:nvPr/>
        </p:nvCxnSpPr>
        <p:spPr bwMode="auto">
          <a:xfrm rot="16200000" flipH="1">
            <a:off x="3314700" y="3086100"/>
            <a:ext cx="685800" cy="6096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3810000" y="4114800"/>
            <a:ext cx="381000" cy="2286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>
            <a:endCxn id="1043" idx="0"/>
          </p:cNvCxnSpPr>
          <p:nvPr/>
        </p:nvCxnSpPr>
        <p:spPr bwMode="auto">
          <a:xfrm rot="16200000" flipH="1">
            <a:off x="5162550" y="3448050"/>
            <a:ext cx="381000" cy="381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 flipH="1" flipV="1">
            <a:off x="4876800" y="4191000"/>
            <a:ext cx="304800" cy="1524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6705600" y="3733800"/>
            <a:ext cx="228600" cy="2286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16200000" flipH="1">
            <a:off x="6477000" y="4114800"/>
            <a:ext cx="381000" cy="38100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 animBg="1" autoUpdateAnimBg="0"/>
      <p:bldP spid="1038" grpId="0" animBg="1" autoUpdateAnimBg="0"/>
      <p:bldP spid="1039" grpId="0" animBg="1" autoUpdateAnimBg="0"/>
      <p:bldP spid="1040" grpId="0" animBg="1" autoUpdateAnimBg="0"/>
      <p:bldP spid="1041" grpId="0" animBg="1" autoUpdateAnimBg="0"/>
      <p:bldP spid="1042" grpId="0" animBg="1" autoUpdateAnimBg="0"/>
      <p:bldP spid="104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75" y="0"/>
            <a:ext cx="1952625" cy="2425989"/>
          </a:xfrm>
          <a:prstGeom prst="rect">
            <a:avLst/>
          </a:prstGeom>
          <a:noFill/>
          <a:ln w="12700" cap="sq" cmpd="sng">
            <a:noFill/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1219200" y="152400"/>
            <a:ext cx="5943600" cy="1524000"/>
          </a:xfrm>
          <a:prstGeom prst="wedgeEllipseCallout">
            <a:avLst>
              <a:gd name="adj1" fmla="val 65706"/>
              <a:gd name="adj2" fmla="val 25417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en-US" sz="3500" b="1">
                <a:solidFill>
                  <a:srgbClr val="4E3E8A"/>
                </a:solidFill>
                <a:latin typeface="Garamond" pitchFamily="18" charset="0"/>
              </a:rPr>
              <a:t>I’ve tasted freedom, </a:t>
            </a:r>
          </a:p>
          <a:p>
            <a:pPr algn="ctr"/>
            <a:r>
              <a:rPr lang="en-US" sz="3500" b="1">
                <a:solidFill>
                  <a:srgbClr val="4E3E8A"/>
                </a:solidFill>
                <a:latin typeface="Garamond" pitchFamily="18" charset="0"/>
              </a:rPr>
              <a:t>and I want more!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295400" y="1752600"/>
            <a:ext cx="6096000" cy="1371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Why did a growing sense of nationalism develop among European peoples in the 19</a:t>
            </a:r>
            <a:r>
              <a:rPr lang="en-US" sz="2800" b="1" baseline="30000"/>
              <a:t>th</a:t>
            </a:r>
            <a:r>
              <a:rPr lang="en-US" sz="2800" b="1"/>
              <a:t> century?</a:t>
            </a:r>
          </a:p>
        </p:txBody>
      </p:sp>
      <p:pic>
        <p:nvPicPr>
          <p:cNvPr id="5130" name="Picture 10" descr="00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743200"/>
            <a:ext cx="2074863" cy="1719263"/>
          </a:xfrm>
          <a:prstGeom prst="rect">
            <a:avLst/>
          </a:prstGeom>
          <a:noFill/>
        </p:spPr>
      </p:pic>
      <p:pic>
        <p:nvPicPr>
          <p:cNvPr id="5132" name="Picture 12" descr="HmillRoom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4648200"/>
            <a:ext cx="2092325" cy="1854200"/>
          </a:xfrm>
          <a:prstGeom prst="rect">
            <a:avLst/>
          </a:prstGeom>
          <a:noFill/>
        </p:spPr>
      </p:pic>
      <p:pic>
        <p:nvPicPr>
          <p:cNvPr id="5135" name="Picture 15" descr="BD07235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3200400"/>
            <a:ext cx="1144588" cy="1216025"/>
          </a:xfrm>
          <a:prstGeom prst="rect">
            <a:avLst/>
          </a:prstGeom>
          <a:noFill/>
        </p:spPr>
      </p:pic>
      <p:pic>
        <p:nvPicPr>
          <p:cNvPr id="5137" name="Picture 17" descr="napoleon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4800600"/>
            <a:ext cx="2092325" cy="1700213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00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0"/>
            <a:ext cx="2971800" cy="2460625"/>
          </a:xfrm>
          <a:prstGeom prst="rect">
            <a:avLst/>
          </a:prstGeom>
          <a:noFill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43000" y="2362200"/>
            <a:ext cx="3429000" cy="869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The Congress of Vienna</a:t>
            </a:r>
          </a:p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4E3E8A"/>
                </a:solidFill>
              </a:rPr>
              <a:t>re-establishes monarchies</a:t>
            </a:r>
          </a:p>
        </p:txBody>
      </p:sp>
      <p:pic>
        <p:nvPicPr>
          <p:cNvPr id="6150" name="Picture 6" descr="HmillRoom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640138"/>
            <a:ext cx="2659063" cy="2357437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486400" y="5988050"/>
            <a:ext cx="3657600" cy="869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The Industrial Revolution</a:t>
            </a:r>
          </a:p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4E3E8A"/>
                </a:solidFill>
              </a:rPr>
              <a:t>aids in the rise of the middle class</a:t>
            </a:r>
          </a:p>
        </p:txBody>
      </p:sp>
      <p:pic>
        <p:nvPicPr>
          <p:cNvPr id="6152" name="Picture 8" descr="BD07235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228600"/>
            <a:ext cx="2070100" cy="2200221"/>
          </a:xfrm>
          <a:prstGeom prst="rect">
            <a:avLst/>
          </a:prstGeom>
          <a:noFill/>
        </p:spPr>
      </p:pic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867400" y="2362200"/>
            <a:ext cx="3505200" cy="869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The Enlightenment</a:t>
            </a:r>
          </a:p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4E3E8A"/>
                </a:solidFill>
              </a:rPr>
              <a:t>introduces free thinking</a:t>
            </a:r>
          </a:p>
        </p:txBody>
      </p:sp>
      <p:pic>
        <p:nvPicPr>
          <p:cNvPr id="6155" name="Picture 11" descr="napoleon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3276600"/>
            <a:ext cx="2971800" cy="2414588"/>
          </a:xfrm>
          <a:prstGeom prst="rect">
            <a:avLst/>
          </a:prstGeom>
          <a:noFill/>
        </p:spPr>
      </p:pic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143000" y="5622925"/>
            <a:ext cx="3581400" cy="1235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The French Revolution &amp; Napoleonic Wars</a:t>
            </a:r>
            <a:endParaRPr lang="en-US" sz="1800" b="1" dirty="0">
              <a:solidFill>
                <a:srgbClr val="C0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4E3E8A"/>
                </a:solidFill>
              </a:rPr>
              <a:t>ravage Europe</a:t>
            </a:r>
            <a:endParaRPr lang="en-US" b="1" dirty="0">
              <a:solidFill>
                <a:srgbClr val="4E3E8A"/>
              </a:solidFill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886200" y="2590800"/>
            <a:ext cx="281940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/>
              <a:t>Causes</a:t>
            </a:r>
            <a:endParaRPr lang="en-US" sz="40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1" grpId="0" autoUpdateAnimBg="0"/>
      <p:bldP spid="6153" grpId="0" autoUpdateAnimBg="0"/>
      <p:bldP spid="6156" grpId="0" autoUpdateAnimBg="0"/>
      <p:bldP spid="615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1914e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-1"/>
            <a:ext cx="7924800" cy="6942235"/>
          </a:xfrm>
          <a:prstGeom prst="rect">
            <a:avLst/>
          </a:prstGeom>
          <a:noFill/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800600" y="5562600"/>
            <a:ext cx="1981200" cy="396875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1821 – Greece!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905000" y="2895600"/>
            <a:ext cx="1981200" cy="396875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1831 – Belgium!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124200" y="5105400"/>
            <a:ext cx="1676400" cy="396875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1861 – Italy!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876800" y="3124200"/>
            <a:ext cx="2209800" cy="396875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1871 – Germany!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715000" y="4648200"/>
            <a:ext cx="1905000" cy="396875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1878 – Serbia??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Nationalism &amp;#x0D;&amp;#x0A;Nations out of Empires&amp;quot;&quot;/&gt;&lt;property id=&quot;20307&quot; value=&quot;273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trategic">
  <a:themeElements>
    <a:clrScheme name="Strategic 2">
      <a:dk1>
        <a:srgbClr val="000000"/>
      </a:dk1>
      <a:lt1>
        <a:srgbClr val="E9E2B6"/>
      </a:lt1>
      <a:dk2>
        <a:srgbClr val="996600"/>
      </a:dk2>
      <a:lt2>
        <a:srgbClr val="786950"/>
      </a:lt2>
      <a:accent1>
        <a:srgbClr val="727DE0"/>
      </a:accent1>
      <a:accent2>
        <a:srgbClr val="D54F41"/>
      </a:accent2>
      <a:accent3>
        <a:srgbClr val="F2EED7"/>
      </a:accent3>
      <a:accent4>
        <a:srgbClr val="000000"/>
      </a:accent4>
      <a:accent5>
        <a:srgbClr val="BCBFED"/>
      </a:accent5>
      <a:accent6>
        <a:srgbClr val="C1473A"/>
      </a:accent6>
      <a:hlink>
        <a:srgbClr val="003300"/>
      </a:hlink>
      <a:folHlink>
        <a:srgbClr val="339933"/>
      </a:folHlink>
    </a:clrScheme>
    <a:fontScheme name="Strategic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tegic 1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0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2">
        <a:dk1>
          <a:srgbClr val="000000"/>
        </a:dk1>
        <a:lt1>
          <a:srgbClr val="E9E2B6"/>
        </a:lt1>
        <a:dk2>
          <a:srgbClr val="996600"/>
        </a:dk2>
        <a:lt2>
          <a:srgbClr val="786950"/>
        </a:lt2>
        <a:accent1>
          <a:srgbClr val="727DE0"/>
        </a:accent1>
        <a:accent2>
          <a:srgbClr val="D54F41"/>
        </a:accent2>
        <a:accent3>
          <a:srgbClr val="F2EED7"/>
        </a:accent3>
        <a:accent4>
          <a:srgbClr val="000000"/>
        </a:accent4>
        <a:accent5>
          <a:srgbClr val="BCBFED"/>
        </a:accent5>
        <a:accent6>
          <a:srgbClr val="C1473A"/>
        </a:accent6>
        <a:hlink>
          <a:srgbClr val="003300"/>
        </a:hlink>
        <a:folHlink>
          <a:srgbClr val="33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tegic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tegic 4">
        <a:dk1>
          <a:srgbClr val="000000"/>
        </a:dk1>
        <a:lt1>
          <a:srgbClr val="EAEAEA"/>
        </a:lt1>
        <a:dk2>
          <a:srgbClr val="BC6262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DAB7B7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00066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5">
        <a:dk1>
          <a:srgbClr val="000000"/>
        </a:dk1>
        <a:lt1>
          <a:srgbClr val="EAEAEA"/>
        </a:lt1>
        <a:dk2>
          <a:srgbClr val="5C74A4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B5BCCF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FFFFCC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6">
        <a:dk1>
          <a:srgbClr val="000000"/>
        </a:dk1>
        <a:lt1>
          <a:srgbClr val="EAEAEA"/>
        </a:lt1>
        <a:dk2>
          <a:srgbClr val="996600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CAB8AA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Designs\Strategic.pot</Template>
  <TotalTime>1490</TotalTime>
  <Words>130</Words>
  <Application>Microsoft Office PowerPoint</Application>
  <PresentationFormat>On-screen Show (4:3)</PresentationFormat>
  <Paragraphs>39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Strategic</vt:lpstr>
      <vt:lpstr>Nationalism  Nations out of Empires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Nationalism and the  Emergence  of the  Modern State</dc:title>
  <dc:creator>acamelio</dc:creator>
  <cp:lastModifiedBy> </cp:lastModifiedBy>
  <cp:revision>24</cp:revision>
  <dcterms:created xsi:type="dcterms:W3CDTF">2006-03-09T13:34:42Z</dcterms:created>
  <dcterms:modified xsi:type="dcterms:W3CDTF">2011-04-17T15:19:37Z</dcterms:modified>
</cp:coreProperties>
</file>