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256" r:id="rId2"/>
    <p:sldId id="268" r:id="rId3"/>
    <p:sldId id="270" r:id="rId4"/>
    <p:sldId id="274" r:id="rId5"/>
    <p:sldId id="280" r:id="rId6"/>
    <p:sldId id="272" r:id="rId7"/>
    <p:sldId id="325" r:id="rId8"/>
    <p:sldId id="314" r:id="rId9"/>
    <p:sldId id="311" r:id="rId10"/>
    <p:sldId id="278" r:id="rId1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 autoAdjust="0"/>
    <p:restoredTop sz="98487" autoAdjust="0"/>
  </p:normalViewPr>
  <p:slideViewPr>
    <p:cSldViewPr>
      <p:cViewPr varScale="1">
        <p:scale>
          <a:sx n="73" d="100"/>
          <a:sy n="73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9B977EF-38B0-4A16-85D4-0C12547149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E5A92-5D69-4C03-919B-4B3334EDE3DE}" type="slidenum">
              <a:rPr lang="en-US"/>
              <a:pPr/>
              <a:t>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9A6B9-80A7-4731-82D2-BAF6FA41ED76}" type="slidenum">
              <a:rPr lang="en-US"/>
              <a:pPr/>
              <a:t>10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E9333-8683-4A19-B304-89C833448EBF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4662C-809F-415A-B996-B401CD6E78C1}" type="slidenum">
              <a:rPr lang="en-US"/>
              <a:pPr/>
              <a:t>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932A1-B285-43DC-9CEF-0E32695B9D4E}" type="slidenum">
              <a:rPr lang="en-US"/>
              <a:pPr/>
              <a:t>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52580-57AA-4121-954C-B77F8E43E6FE}" type="slidenum">
              <a:rPr lang="en-US"/>
              <a:pPr/>
              <a:t>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A9845-8750-4CF4-A55F-A1D54458B9CB}" type="slidenum">
              <a:rPr lang="en-US"/>
              <a:pPr/>
              <a:t>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B28E-609E-4B46-BDCA-012068B06A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9A6B9-80A7-4731-82D2-BAF6FA41ED76}" type="slidenum">
              <a:rPr lang="en-US"/>
              <a:pPr/>
              <a:t>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6060A-2C42-44B6-89BF-62C332396CEE}" type="slidenum">
              <a:rPr lang="en-US"/>
              <a:pPr/>
              <a:t>9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Ctr="0"/>
          <a:lstStyle>
            <a:lvl1pPr>
              <a:defRPr/>
            </a:lvl1pPr>
          </a:lstStyle>
          <a:p>
            <a:fld id="{4E5F68F7-980D-41F2-954C-AD5C46AEC9E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8200" name="Picture 8" descr="Expban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pic>
          <p:nvPicPr>
            <p:cNvPr id="8201" name="Picture 9" descr="EXPHOR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</p:spPr>
        </p:pic>
      </p:grpSp>
      <p:pic>
        <p:nvPicPr>
          <p:cNvPr id="8202" name="Picture 10" descr="EXPHOR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1338-4505-4CC3-8B39-F9FA76287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DE3BC-4D20-4666-8E91-4221131D1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F1172F-7F51-42A7-AC67-D59933829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964796-83FA-4706-95CC-CE0625D1A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FBD947-226F-4D91-8343-30BA7134B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E714E-B486-49DF-860D-8F26D5A183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E2BAD-B30B-4485-8F93-027C32006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2D07C-9CE5-4CB1-822E-E2E4B6BE4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754DE-5872-4B04-9D30-AAE7F942A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925AC-B0E9-4C36-9BAB-88E83DD17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76471-F021-4F41-942A-D958FB3D2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CE767-0D98-4A93-96D7-C86448254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CB7C3-3110-4248-9B87-31A0DC822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xpbann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12C0B1CF-C945-4DAF-B918-6B7FE892A78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5" name="Picture 7" descr="EXPHORS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20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3372" y="357166"/>
            <a:ext cx="4714876" cy="314327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 Fall of Rome and the beginning of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Middle Ages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2928958" cy="328686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2976" y="4000504"/>
            <a:ext cx="735811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Aim: </a:t>
            </a:r>
            <a:r>
              <a:rPr lang="en-US" dirty="0"/>
              <a:t>What event led to the term Dark Ages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was Feudalism important during the middle ages?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Do Now: Worksheet / Answer True/False Only</a:t>
            </a:r>
            <a:endParaRPr lang="en-US" dirty="0"/>
          </a:p>
        </p:txBody>
      </p:sp>
      <p:pic>
        <p:nvPicPr>
          <p:cNvPr id="8" name="Picture 3" descr="Fight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786058"/>
            <a:ext cx="25908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600076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Dark/Middle Ages: 500AD-1350AD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Feudalism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(Medieval </a:t>
            </a:r>
            <a:r>
              <a:rPr lang="en-US" dirty="0" smtClean="0"/>
              <a:t>Social Pyramid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98286"/>
            <a:ext cx="8215370" cy="5359714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7" name="Trapezoid 16"/>
          <p:cNvSpPr/>
          <p:nvPr/>
        </p:nvSpPr>
        <p:spPr bwMode="auto">
          <a:xfrm>
            <a:off x="2214546" y="5214950"/>
            <a:ext cx="5357850" cy="71438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18" name="Trapezoid 17"/>
          <p:cNvSpPr/>
          <p:nvPr/>
        </p:nvSpPr>
        <p:spPr bwMode="auto">
          <a:xfrm>
            <a:off x="3786182" y="3500438"/>
            <a:ext cx="2143140" cy="71438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19" name="Trapezoid 18"/>
          <p:cNvSpPr/>
          <p:nvPr/>
        </p:nvSpPr>
        <p:spPr bwMode="auto">
          <a:xfrm>
            <a:off x="2928926" y="4357694"/>
            <a:ext cx="3786214" cy="71438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20" name="Trapezoid 19"/>
          <p:cNvSpPr/>
          <p:nvPr/>
        </p:nvSpPr>
        <p:spPr bwMode="auto">
          <a:xfrm>
            <a:off x="4214810" y="3000372"/>
            <a:ext cx="1285884" cy="35719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21" name="Trapezoid 20"/>
          <p:cNvSpPr/>
          <p:nvPr/>
        </p:nvSpPr>
        <p:spPr bwMode="auto">
          <a:xfrm>
            <a:off x="3643306" y="1643050"/>
            <a:ext cx="2286016" cy="428628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23" name="Trapezoid 22"/>
          <p:cNvSpPr/>
          <p:nvPr/>
        </p:nvSpPr>
        <p:spPr bwMode="auto">
          <a:xfrm>
            <a:off x="2071670" y="6000768"/>
            <a:ext cx="5643602" cy="71438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of Rome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Rome was besieged by various tribes from modern day Germany and France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Disease – Plague </a:t>
            </a:r>
          </a:p>
          <a:p>
            <a:r>
              <a:rPr lang="en-US" sz="2800" dirty="0" smtClean="0"/>
              <a:t>No Strong Central Authority – Empire Split – East Strong – West Weak</a:t>
            </a: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34822" name="Picture 6" descr="barbarianinvas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93850" y="1766888"/>
            <a:ext cx="2744788" cy="41132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914400" y="1981200"/>
            <a:ext cx="8229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400" dirty="0">
                <a:solidFill>
                  <a:schemeClr val="tx2"/>
                </a:solidFill>
              </a:rPr>
              <a:t>Although the fall of the </a:t>
            </a:r>
            <a:r>
              <a:rPr lang="en-US" sz="4400" dirty="0" smtClean="0">
                <a:solidFill>
                  <a:schemeClr val="tx2"/>
                </a:solidFill>
              </a:rPr>
              <a:t>Western Roman </a:t>
            </a:r>
            <a:r>
              <a:rPr lang="en-US" sz="4400" dirty="0">
                <a:solidFill>
                  <a:schemeClr val="tx2"/>
                </a:solidFill>
              </a:rPr>
              <a:t>Empire did not happen overnight, many </a:t>
            </a:r>
            <a:r>
              <a:rPr lang="en-US" sz="4400" dirty="0" smtClean="0">
                <a:solidFill>
                  <a:schemeClr val="tx2"/>
                </a:solidFill>
              </a:rPr>
              <a:t>historians consider </a:t>
            </a:r>
            <a:r>
              <a:rPr lang="en-US" sz="4400" dirty="0">
                <a:solidFill>
                  <a:schemeClr val="tx2"/>
                </a:solidFill>
              </a:rPr>
              <a:t>its fall the beginning of the Middle Ages or Dark Ages.</a:t>
            </a:r>
          </a:p>
        </p:txBody>
      </p:sp>
      <p:pic>
        <p:nvPicPr>
          <p:cNvPr id="39939" name="Picture 3" descr="Fight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267200"/>
            <a:ext cx="2590800" cy="2590800"/>
          </a:xfrm>
          <a:prstGeom prst="rect">
            <a:avLst/>
          </a:prstGeom>
          <a:noFill/>
        </p:spPr>
      </p:pic>
      <p:pic>
        <p:nvPicPr>
          <p:cNvPr id="39940" name="Picture 4" descr="kt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429132"/>
            <a:ext cx="2667000" cy="19986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42860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Dark/Middle Ages: 500AD-1350AD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Middle Ages were a dangerous time in Europe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857364"/>
            <a:ext cx="3643338" cy="4113212"/>
          </a:xfrm>
        </p:spPr>
        <p:txBody>
          <a:bodyPr/>
          <a:lstStyle/>
          <a:p>
            <a:r>
              <a:rPr lang="en-US" dirty="0"/>
              <a:t>The strong empires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Rome </a:t>
            </a:r>
            <a:r>
              <a:rPr lang="en-US" dirty="0"/>
              <a:t>and Greece that protected trade routes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encouraged science and personal liberties were fading </a:t>
            </a:r>
            <a:r>
              <a:rPr lang="en-US" dirty="0" smtClean="0"/>
              <a:t>away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2132" y="1857364"/>
            <a:ext cx="35718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Blip>
                <a:blip r:embed="rId3"/>
              </a:buBlip>
            </a:pPr>
            <a:r>
              <a:rPr lang="en-US" sz="3200" kern="0" dirty="0">
                <a:solidFill>
                  <a:srgbClr val="000000"/>
                </a:solidFill>
                <a:latin typeface="Times New Roman"/>
                <a:cs typeface="Times New Roman"/>
              </a:rPr>
              <a:t>The Roman empire not only had to fight the plague but fight invaders from Europe and Asia (Mongols).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large cities,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66888"/>
            <a:ext cx="7764463" cy="3948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With all the disease, riots, outside attacks and starvation people fled the cities of the once strong Roman </a:t>
            </a:r>
            <a:r>
              <a:rPr lang="en-US" sz="3600" dirty="0" smtClean="0"/>
              <a:t>empire.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In </a:t>
            </a:r>
            <a:r>
              <a:rPr lang="en-US" sz="3600" dirty="0"/>
              <a:t>Europe, people now lived on </a:t>
            </a:r>
            <a:r>
              <a:rPr lang="en-US" sz="3600" dirty="0">
                <a:solidFill>
                  <a:schemeClr val="hlink"/>
                </a:solidFill>
              </a:rPr>
              <a:t>manors</a:t>
            </a:r>
            <a:r>
              <a:rPr lang="en-US" sz="3600" dirty="0"/>
              <a:t>, self-sufficient communities consisting of a castle, church, village and surrounding farmlands.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04773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Manoralism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(Medieval Economi</a:t>
            </a:r>
            <a:r>
              <a:rPr lang="en-US" dirty="0"/>
              <a:t>c</a:t>
            </a:r>
            <a:r>
              <a:rPr lang="en-US" dirty="0" smtClean="0"/>
              <a:t> System</a:t>
            </a:r>
            <a:r>
              <a:rPr lang="en-US" dirty="0"/>
              <a:t>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88" y="292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43702" y="1500174"/>
            <a:ext cx="2286000" cy="34901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For safety and for defense, people in the Middle Ages formed small communities around a central lord or master. 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57686" y="1500174"/>
            <a:ext cx="228600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Most people lived on a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manor</a:t>
            </a:r>
            <a:r>
              <a:rPr lang="en-US" dirty="0">
                <a:solidFill>
                  <a:srgbClr val="000000"/>
                </a:solidFill>
              </a:rPr>
              <a:t>, which consisted of the castle, the church, the village, and the surrounding farm land.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57686" y="4919008"/>
            <a:ext cx="478631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These manors were isolated, </a:t>
            </a:r>
            <a:br>
              <a:rPr lang="en-US" dirty="0" smtClean="0"/>
            </a:br>
            <a:r>
              <a:rPr lang="en-US" dirty="0" smtClean="0"/>
              <a:t>with occasional visits from peddlers, pilgrims on their way to the Crusades, or soldiers </a:t>
            </a:r>
            <a:br>
              <a:rPr lang="en-US" dirty="0" smtClean="0"/>
            </a:br>
            <a:r>
              <a:rPr lang="en-US" dirty="0" smtClean="0"/>
              <a:t>from other fiefdoms. </a:t>
            </a:r>
            <a:endParaRPr lang="en-US" dirty="0"/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4950"/>
            <a:ext cx="3600450" cy="53530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eudal_system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"/>
            <a:ext cx="3886200" cy="335280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7891" name="Picture 3" descr="tower_with_pendant_md_wh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1676400" cy="1981200"/>
          </a:xfrm>
          <a:prstGeom prst="rect">
            <a:avLst/>
          </a:prstGeom>
          <a:noFill/>
        </p:spPr>
      </p:pic>
      <p:pic>
        <p:nvPicPr>
          <p:cNvPr id="37892" name="Picture 4" descr="knight_shield_and_sword_md_wh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04800"/>
            <a:ext cx="1905000" cy="1905000"/>
          </a:xfrm>
          <a:prstGeom prst="rect">
            <a:avLst/>
          </a:prstGeom>
          <a:noFill/>
        </p:spPr>
      </p:pic>
      <p:pic>
        <p:nvPicPr>
          <p:cNvPr id="37893" name="Picture 5" descr="mounted_knight_looking_majestic_md_wh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86200"/>
            <a:ext cx="2209800" cy="2667000"/>
          </a:xfrm>
          <a:prstGeom prst="rect">
            <a:avLst/>
          </a:prstGeom>
          <a:noFill/>
        </p:spPr>
      </p:pic>
      <p:pic>
        <p:nvPicPr>
          <p:cNvPr id="37894" name="Picture 6" descr="Knigh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962400"/>
            <a:ext cx="3211513" cy="259080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7895" name="Picture 7" descr="imag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886200"/>
            <a:ext cx="2209800" cy="266700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96624" y="2438400"/>
            <a:ext cx="3902607" cy="1077218"/>
          </a:xfrm>
          <a:prstGeom prst="rect">
            <a:avLst/>
          </a:prstGeom>
          <a:gradFill rotWithShape="0">
            <a:gsLst>
              <a:gs pos="0">
                <a:srgbClr val="993300"/>
              </a:gs>
              <a:gs pos="50000">
                <a:schemeClr val="bg1"/>
              </a:gs>
              <a:gs pos="100000">
                <a:srgbClr val="993300"/>
              </a:gs>
            </a:gsLst>
            <a:lin ang="5400000" scaled="1"/>
          </a:gradFill>
          <a:ln w="571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66"/>
                </a:solidFill>
              </a:rPr>
              <a:t>Feudalism: Land for </a:t>
            </a:r>
            <a:br>
              <a:rPr lang="en-US" sz="3200" b="1" dirty="0" smtClean="0">
                <a:solidFill>
                  <a:srgbClr val="003366"/>
                </a:solidFill>
              </a:rPr>
            </a:br>
            <a:r>
              <a:rPr lang="en-US" sz="3200" b="1" dirty="0" smtClean="0">
                <a:solidFill>
                  <a:srgbClr val="003366"/>
                </a:solidFill>
              </a:rPr>
              <a:t>Military Service</a:t>
            </a:r>
            <a:endParaRPr lang="en-US" sz="3200" b="1" dirty="0">
              <a:solidFill>
                <a:srgbClr val="003366"/>
              </a:solidFill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65125" y="269875"/>
            <a:ext cx="1692275" cy="197485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498725" y="269875"/>
            <a:ext cx="1920875" cy="197485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28600" y="3886200"/>
            <a:ext cx="2225675" cy="270510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hlink"/>
                </a:solidFill>
              </a:rPr>
              <a:t>Feudalism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(Medieval Political System)</a:t>
            </a: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85786" y="1714488"/>
            <a:ext cx="4495800" cy="4676796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kings</a:t>
            </a:r>
            <a:r>
              <a:rPr lang="en-US" sz="2400" dirty="0"/>
              <a:t> had lots of land; he gave land to lords in exchange for protection and </a:t>
            </a:r>
            <a:r>
              <a:rPr lang="en-US" sz="2400" dirty="0" smtClean="0"/>
              <a:t>money.</a:t>
            </a:r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gave their land to knights in exchange for </a:t>
            </a:r>
            <a:r>
              <a:rPr lang="en-US" sz="2400" dirty="0" smtClean="0"/>
              <a:t>protection &amp; money.</a:t>
            </a:r>
          </a:p>
          <a:p>
            <a:pPr marL="231775" lvl="0" indent="-231775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400" dirty="0"/>
              <a:t>Land given to knight for service was called a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fief</a:t>
            </a:r>
            <a:r>
              <a:rPr lang="en-US" sz="2400" dirty="0"/>
              <a:t> </a:t>
            </a:r>
          </a:p>
          <a:p>
            <a:pPr marL="798513" lvl="1" indent="-333375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400" dirty="0"/>
              <a:t>Anyone accepting fief was called a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vassal</a:t>
            </a:r>
          </a:p>
          <a:p>
            <a:pPr marL="798513" lvl="1" indent="-333375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400" dirty="0"/>
              <a:t>Person from whom he accepted fief was his </a:t>
            </a:r>
            <a:r>
              <a:rPr lang="en-US" sz="2400" b="1" dirty="0">
                <a:solidFill>
                  <a:srgbClr val="C00000"/>
                </a:solidFill>
              </a:rPr>
              <a:t>lord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hlink"/>
                </a:solidFill>
              </a:rPr>
              <a:t>Knights</a:t>
            </a:r>
            <a:r>
              <a:rPr lang="en-US" sz="2400" dirty="0"/>
              <a:t> let </a:t>
            </a:r>
            <a:r>
              <a:rPr lang="en-US" sz="2400" dirty="0">
                <a:solidFill>
                  <a:schemeClr val="hlink"/>
                </a:solidFill>
              </a:rPr>
              <a:t>serfs</a:t>
            </a:r>
            <a:r>
              <a:rPr lang="en-US" sz="2400" dirty="0"/>
              <a:t> work the land and he would protect them. </a:t>
            </a:r>
          </a:p>
          <a:p>
            <a:r>
              <a:rPr lang="en-US" sz="2400" dirty="0">
                <a:solidFill>
                  <a:schemeClr val="hlink"/>
                </a:solidFill>
              </a:rPr>
              <a:t>Serfs</a:t>
            </a:r>
            <a:r>
              <a:rPr lang="en-US" sz="2400" dirty="0"/>
              <a:t> got food and shelter.</a:t>
            </a:r>
          </a:p>
          <a:p>
            <a:r>
              <a:rPr lang="en-US" sz="2400" dirty="0">
                <a:solidFill>
                  <a:schemeClr val="hlink"/>
                </a:solidFill>
              </a:rPr>
              <a:t>Thus, each person had rights and responsibilities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000760" y="2500306"/>
            <a:ext cx="2286000" cy="304698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31775" lvl="0" indent="-231775" algn="l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Historians 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call system of exchanging 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/>
              </a:rPr>
              <a:t>land for 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military service 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feudal system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, or </a:t>
            </a:r>
            <a:r>
              <a:rPr lang="en-US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feudalism 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14" y="285728"/>
            <a:ext cx="4057624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Chivalry?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6314" y="1785926"/>
            <a:ext cx="4000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4824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 code of honor 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482400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3916680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928934"/>
            <a:ext cx="4047014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6102</TotalTime>
  <Words>347</Words>
  <Application>Microsoft Office PowerPoint</Application>
  <PresentationFormat>On-screen Show (4:3)</PresentationFormat>
  <Paragraphs>57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Expedition</vt:lpstr>
      <vt:lpstr>The Fall of Rome and the beginning of the  Middle Ages</vt:lpstr>
      <vt:lpstr>Fall of Rome</vt:lpstr>
      <vt:lpstr>Slide 3</vt:lpstr>
      <vt:lpstr>The Middle Ages were a dangerous time in Europe </vt:lpstr>
      <vt:lpstr>No more large cities,  trade, education</vt:lpstr>
      <vt:lpstr>Manoralism  (Medieval Economic System)</vt:lpstr>
      <vt:lpstr>Slide 7</vt:lpstr>
      <vt:lpstr>Feudalism  (Medieval Political System)</vt:lpstr>
      <vt:lpstr>What is Chivalry?</vt:lpstr>
      <vt:lpstr>Feudalism  (Medieval Social Pyramid)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43</cp:revision>
  <dcterms:created xsi:type="dcterms:W3CDTF">1601-01-01T00:00:00Z</dcterms:created>
  <dcterms:modified xsi:type="dcterms:W3CDTF">2011-01-01T15:59:36Z</dcterms:modified>
</cp:coreProperties>
</file>