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96" r:id="rId1"/>
  </p:sldMasterIdLst>
  <p:notesMasterIdLst>
    <p:notesMasterId r:id="rId14"/>
  </p:notesMasterIdLst>
  <p:sldIdLst>
    <p:sldId id="295" r:id="rId2"/>
    <p:sldId id="258" r:id="rId3"/>
    <p:sldId id="257" r:id="rId4"/>
    <p:sldId id="259" r:id="rId5"/>
    <p:sldId id="260" r:id="rId6"/>
    <p:sldId id="267" r:id="rId7"/>
    <p:sldId id="269" r:id="rId8"/>
    <p:sldId id="291" r:id="rId9"/>
    <p:sldId id="270" r:id="rId10"/>
    <p:sldId id="271" r:id="rId11"/>
    <p:sldId id="272" r:id="rId12"/>
    <p:sldId id="273" r:id="rId13"/>
  </p:sldIdLst>
  <p:sldSz cx="9144000" cy="6858000" type="screen4x3"/>
  <p:notesSz cx="6858000" cy="9144000"/>
  <p:embeddedFontLst>
    <p:embeddedFont>
      <p:font typeface="Lucida Calligraphy" pitchFamily="66" charset="0"/>
      <p:regular r:id="rId15"/>
    </p:embeddedFont>
    <p:embeddedFont>
      <p:font typeface="Albemarle Demo"/>
      <p:regular r:id="rId16"/>
    </p:embeddedFont>
    <p:embeddedFont>
      <p:font typeface="Comic Sans MS" pitchFamily="66" charset="0"/>
      <p:regular r:id="rId17"/>
      <p:bold r:id="rId18"/>
    </p:embeddedFont>
    <p:embeddedFont>
      <p:font typeface="Perpetua" pitchFamily="18" charset="0"/>
      <p:regular r:id="rId19"/>
      <p:bold r:id="rId20"/>
      <p:italic r:id="rId21"/>
      <p:boldItalic r:id="rId22"/>
    </p:embeddedFont>
    <p:embeddedFont>
      <p:font typeface="Calibri" pitchFamily="34" charset="0"/>
      <p:regular r:id="rId23"/>
      <p:bold r:id="rId24"/>
      <p:italic r:id="rId25"/>
      <p:boldItalic r:id="rId26"/>
    </p:embeddedFont>
    <p:embeddedFont>
      <p:font typeface="Wingdings 2" pitchFamily="18" charset="2"/>
      <p:regular r:id="rId27"/>
    </p:embeddedFont>
    <p:embeddedFont>
      <p:font typeface="Franklin Gothic Book" pitchFamily="34" charset="0"/>
      <p:regular r:id="rId28"/>
      <p:italic r:id="rId29"/>
    </p:embeddedFont>
  </p:embeddedFontLst>
  <p:custDataLst>
    <p:tags r:id="rId3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9E4"/>
    <a:srgbClr val="FF0000"/>
    <a:srgbClr val="FAF4CE"/>
    <a:srgbClr val="8A0000"/>
    <a:srgbClr val="A80000"/>
    <a:srgbClr val="FFEFEF"/>
    <a:srgbClr val="FFD9D9"/>
    <a:srgbClr val="C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21" autoAdjust="0"/>
    <p:restoredTop sz="94660"/>
  </p:normalViewPr>
  <p:slideViewPr>
    <p:cSldViewPr>
      <p:cViewPr>
        <p:scale>
          <a:sx n="66" d="100"/>
          <a:sy n="66" d="100"/>
        </p:scale>
        <p:origin x="-666" y="-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815C2C-3EA2-48FB-9330-118973105774}" type="datetimeFigureOut">
              <a:rPr lang="en-US" smtClean="0"/>
              <a:pPr/>
              <a:t>4/18/2011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BAC79E-4203-4A50-9684-882BA6D45E5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AC79E-4203-4A50-9684-882BA6D45E5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AC79E-4203-4A50-9684-882BA6D45E5A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AC79E-4203-4A50-9684-882BA6D45E5A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AC79E-4203-4A50-9684-882BA6D45E5A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AC79E-4203-4A50-9684-882BA6D45E5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AC79E-4203-4A50-9684-882BA6D45E5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AC79E-4203-4A50-9684-882BA6D45E5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AC79E-4203-4A50-9684-882BA6D45E5A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AC79E-4203-4A50-9684-882BA6D45E5A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AC79E-4203-4A50-9684-882BA6D45E5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AC79E-4203-4A50-9684-882BA6D45E5A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AC79E-4203-4A50-9684-882BA6D45E5A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4/18/2011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4/18/2011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4/18/2011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4/18/2011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4/18/2011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4/18/2011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800" dirty="0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3A271A1-F6D6-438B-A432-4747EE7ECD40}" type="datetimeFigureOut">
              <a:rPr lang="en-US" smtClean="0"/>
              <a:pPr/>
              <a:t>4/18/2011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  <p:pic>
        <p:nvPicPr>
          <p:cNvPr id="10" name="Picture 9" descr="Caudillobeggar"/>
          <p:cNvPicPr>
            <a:picLocks noChangeAspect="1" noChangeArrowheads="1"/>
          </p:cNvPicPr>
          <p:nvPr userDrawn="1"/>
        </p:nvPicPr>
        <p:blipFill>
          <a:blip r:embed="rId13" cstate="print">
            <a:lum bright="18000" contrast="12000"/>
          </a:blip>
          <a:srcRect l="1888" t="2222" r="43396" b="2222"/>
          <a:stretch>
            <a:fillRect/>
          </a:stretch>
        </p:blipFill>
        <p:spPr bwMode="auto">
          <a:xfrm>
            <a:off x="0" y="0"/>
            <a:ext cx="1600200" cy="6858000"/>
          </a:xfrm>
          <a:prstGeom prst="rect">
            <a:avLst/>
          </a:prstGeom>
          <a:noFill/>
        </p:spPr>
      </p:pic>
      <p:sp>
        <p:nvSpPr>
          <p:cNvPr id="11" name="Line 8"/>
          <p:cNvSpPr>
            <a:spLocks noChangeShapeType="1"/>
          </p:cNvSpPr>
          <p:nvPr userDrawn="1"/>
        </p:nvSpPr>
        <p:spPr bwMode="auto">
          <a:xfrm>
            <a:off x="1600200" y="0"/>
            <a:ext cx="0" cy="6858000"/>
          </a:xfrm>
          <a:prstGeom prst="line">
            <a:avLst/>
          </a:prstGeom>
          <a:noFill/>
          <a:ln w="28575">
            <a:solidFill>
              <a:srgbClr val="8A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random/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276600" y="1447800"/>
            <a:ext cx="5867400" cy="1470025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CF9E4"/>
                </a:solidFill>
                <a:latin typeface="Adobe Kaiti Std R" pitchFamily="18" charset="-128"/>
                <a:ea typeface="Adobe Kaiti Std R" pitchFamily="18" charset="-128"/>
              </a:rPr>
              <a:t>Latin American </a:t>
            </a:r>
            <a:br>
              <a:rPr lang="en-US" sz="3200" b="1" dirty="0" smtClean="0">
                <a:solidFill>
                  <a:srgbClr val="FCF9E4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en-US" sz="3200" b="1" dirty="0" smtClean="0">
                <a:solidFill>
                  <a:srgbClr val="FCF9E4"/>
                </a:solidFill>
                <a:latin typeface="Adobe Kaiti Std R" pitchFamily="18" charset="-128"/>
                <a:ea typeface="Adobe Kaiti Std R" pitchFamily="18" charset="-128"/>
              </a:rPr>
              <a:t>Nationalism &amp; Independence</a:t>
            </a:r>
            <a:endParaRPr lang="en-US" sz="3200" b="1" dirty="0">
              <a:solidFill>
                <a:srgbClr val="FCF9E4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5" name="Picture 4" descr="Latin America Independenc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762000"/>
            <a:ext cx="2895600" cy="357268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200400" y="3200400"/>
            <a:ext cx="5638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AIM: </a:t>
            </a:r>
            <a:r>
              <a:rPr lang="en-US" sz="3600" dirty="0"/>
              <a:t>How Did Nationalism Affect Latin America</a:t>
            </a:r>
            <a:r>
              <a:rPr lang="en-US" sz="3600" dirty="0" smtClean="0"/>
              <a:t>?</a:t>
            </a:r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r>
              <a:rPr lang="en-US" sz="3600" dirty="0" smtClean="0"/>
              <a:t>Do Now:  Latin American Independence Worksheet</a:t>
            </a:r>
            <a:endParaRPr lang="en-US" sz="36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143000" y="228600"/>
            <a:ext cx="7239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Bolivar &amp; San Martin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/>
            </a:r>
            <a:b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</a:b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Fight 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for Independence!</a:t>
            </a:r>
          </a:p>
        </p:txBody>
      </p:sp>
      <p:pic>
        <p:nvPicPr>
          <p:cNvPr id="48131" name="Picture 3" descr="map routes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/>
          <a:stretch>
            <a:fillRect/>
          </a:stretch>
        </p:blipFill>
        <p:spPr bwMode="auto">
          <a:xfrm>
            <a:off x="0" y="1295400"/>
            <a:ext cx="9144000" cy="55626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3" descr="grcolomb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4572000" y="228600"/>
            <a:ext cx="3124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Bolivar’s 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Accomplishments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ucida Calligraphy" pitchFamily="66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1219200" y="304800"/>
            <a:ext cx="72390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Bolivar’s Failure</a:t>
            </a: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3886200" y="1219200"/>
            <a:ext cx="4572000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65138" indent="-465138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M"/>
            </a:pPr>
            <a:r>
              <a:rPr lang="en-US" sz="2800" b="1" dirty="0">
                <a:latin typeface="Comic Sans MS" pitchFamily="66" charset="0"/>
              </a:rPr>
              <a:t>After uniting Venezuela, Columbia, &amp; Ecuador into Gran Columbia, he left to help free the rest of Latin America.</a:t>
            </a:r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</a:b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  <a:p>
            <a:pPr marL="465138" indent="-465138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M"/>
            </a:pPr>
            <a:r>
              <a:rPr lang="en-US" sz="2800" b="1" dirty="0">
                <a:latin typeface="Comic Sans MS" pitchFamily="66" charset="0"/>
              </a:rPr>
              <a:t>He died a year later, with his goal of uniting all of South America unfulfilled!</a:t>
            </a:r>
          </a:p>
        </p:txBody>
      </p:sp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447800"/>
            <a:ext cx="3290455" cy="4343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5257800" y="0"/>
            <a:ext cx="37338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European Empires:  1660s</a:t>
            </a:r>
          </a:p>
        </p:txBody>
      </p:sp>
      <p:pic>
        <p:nvPicPr>
          <p:cNvPr id="13315" name="Picture 3" descr="Map-European Colonization of the Americas, c"/>
          <p:cNvPicPr>
            <a:picLocks noChangeAspect="1" noChangeArrowheads="1"/>
          </p:cNvPicPr>
          <p:nvPr/>
        </p:nvPicPr>
        <p:blipFill>
          <a:blip r:embed="rId3" cstate="print">
            <a:lum bright="-6000" contrast="6000"/>
          </a:blip>
          <a:srcRect/>
          <a:stretch>
            <a:fillRect/>
          </a:stretch>
        </p:blipFill>
        <p:spPr bwMode="auto">
          <a:xfrm>
            <a:off x="0" y="0"/>
            <a:ext cx="5181600" cy="6889173"/>
          </a:xfrm>
          <a:prstGeom prst="rect">
            <a:avLst/>
          </a:prstGeom>
          <a:noFill/>
          <a:ln w="9525">
            <a:solidFill>
              <a:srgbClr val="A80000"/>
            </a:solidFill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410200" y="1905000"/>
            <a:ext cx="3581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5400" dirty="0" smtClean="0"/>
              <a:t> Dutch</a:t>
            </a:r>
          </a:p>
          <a:p>
            <a:pPr>
              <a:buFont typeface="Arial" pitchFamily="34" charset="0"/>
              <a:buChar char="•"/>
            </a:pPr>
            <a:r>
              <a:rPr lang="en-US" sz="5400" dirty="0"/>
              <a:t> </a:t>
            </a:r>
            <a:r>
              <a:rPr lang="en-US" sz="5400" dirty="0" smtClean="0"/>
              <a:t>Spain</a:t>
            </a:r>
          </a:p>
          <a:p>
            <a:pPr>
              <a:buFont typeface="Arial" pitchFamily="34" charset="0"/>
              <a:buChar char="•"/>
            </a:pPr>
            <a:r>
              <a:rPr lang="en-US" sz="5400" dirty="0"/>
              <a:t> </a:t>
            </a:r>
            <a:r>
              <a:rPr lang="en-US" sz="5400" dirty="0" smtClean="0"/>
              <a:t>Portugal</a:t>
            </a:r>
          </a:p>
          <a:p>
            <a:pPr>
              <a:buFont typeface="Arial" pitchFamily="34" charset="0"/>
              <a:buChar char="•"/>
            </a:pPr>
            <a:r>
              <a:rPr lang="en-US" sz="5400" dirty="0"/>
              <a:t> </a:t>
            </a:r>
            <a:r>
              <a:rPr lang="en-US" sz="5400" dirty="0" smtClean="0"/>
              <a:t>English</a:t>
            </a:r>
          </a:p>
          <a:p>
            <a:pPr>
              <a:buFont typeface="Arial" pitchFamily="34" charset="0"/>
              <a:buChar char="•"/>
            </a:pPr>
            <a:r>
              <a:rPr lang="en-US" sz="5400" dirty="0" smtClean="0"/>
              <a:t> French</a:t>
            </a:r>
            <a:endParaRPr lang="en-US" sz="54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914400" y="0"/>
            <a:ext cx="7239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0161" dir="4293903" algn="ctr" rotWithShape="0">
              <a:schemeClr val="tx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1700-1800s:  </a:t>
            </a:r>
            <a:r>
              <a:rPr lang="en-US" sz="3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/>
            </a:r>
            <a:br>
              <a:rPr lang="en-US" sz="3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</a:br>
            <a:r>
              <a:rPr lang="en-US" sz="3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New Ideas Brewing in Europ</a:t>
            </a:r>
            <a:r>
              <a:rPr lang="en-US" sz="3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marle Demo" pitchFamily="2" charset="0"/>
              </a:rPr>
              <a:t>e</a:t>
            </a:r>
          </a:p>
        </p:txBody>
      </p:sp>
      <p:pic>
        <p:nvPicPr>
          <p:cNvPr id="4099" name="Picture 3" descr="newideas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 l="9279" r="2061"/>
          <a:stretch>
            <a:fillRect/>
          </a:stretch>
        </p:blipFill>
        <p:spPr bwMode="auto">
          <a:xfrm>
            <a:off x="0" y="1219200"/>
            <a:ext cx="9144000" cy="5560219"/>
          </a:xfrm>
          <a:prstGeom prst="rect">
            <a:avLst/>
          </a:prstGeom>
          <a:noFill/>
          <a:ln w="9525">
            <a:solidFill>
              <a:srgbClr val="A80000"/>
            </a:solidFill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28600" y="4648200"/>
            <a:ext cx="15240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Rulers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3505200"/>
            <a:ext cx="3352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Enlightenment</a:t>
            </a:r>
            <a:endParaRPr lang="en-US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2362200" y="228600"/>
            <a:ext cx="6781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Causes of Latin American</a:t>
            </a:r>
            <a:b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</a:b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Revolutions</a:t>
            </a: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2895600" y="1447800"/>
            <a:ext cx="60960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06400" indent="-406400">
              <a:spcBef>
                <a:spcPct val="50000"/>
              </a:spcBef>
              <a:buClr>
                <a:schemeClr val="accent2"/>
              </a:buClr>
              <a:buFontTx/>
              <a:buAutoNum type="arabicPeriod"/>
            </a:pPr>
            <a:r>
              <a:rPr lang="en-US" sz="2400" b="1" dirty="0">
                <a:solidFill>
                  <a:srgbClr val="FF0000"/>
                </a:solidFill>
                <a:latin typeface="Comic Sans MS" pitchFamily="66" charset="0"/>
              </a:rPr>
              <a:t>Enlightenment Ideas </a:t>
            </a:r>
            <a:r>
              <a:rPr lang="en-US" sz="2400" b="1" dirty="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 writings of </a:t>
            </a:r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/>
            </a:r>
            <a:br>
              <a:rPr lang="en-US" sz="2400" b="1" dirty="0" smtClean="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</a:br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John Locke &amp; </a:t>
            </a:r>
            <a:r>
              <a:rPr lang="en-US" sz="2400" b="1" dirty="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Jean </a:t>
            </a:r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Rousseau</a:t>
            </a:r>
            <a:endParaRPr lang="en-US" sz="2400" b="1" dirty="0">
              <a:solidFill>
                <a:srgbClr val="FF0000"/>
              </a:solidFill>
              <a:latin typeface="Comic Sans MS" pitchFamily="66" charset="0"/>
              <a:sym typeface="Wingdings" pitchFamily="2" charset="2"/>
            </a:endParaRPr>
          </a:p>
          <a:p>
            <a:pPr marL="406400" indent="-406400">
              <a:spcBef>
                <a:spcPct val="50000"/>
              </a:spcBef>
              <a:buClr>
                <a:schemeClr val="accent2"/>
              </a:buClr>
              <a:buFontTx/>
              <a:buAutoNum type="arabicPeriod"/>
            </a:pPr>
            <a:r>
              <a:rPr lang="en-US" sz="2400" b="1" i="1" dirty="0">
                <a:latin typeface="Comic Sans MS" pitchFamily="66" charset="0"/>
                <a:sym typeface="Wingdings" pitchFamily="2" charset="2"/>
              </a:rPr>
              <a:t>Creole</a:t>
            </a:r>
            <a:r>
              <a:rPr lang="en-US" sz="2400" b="1" dirty="0">
                <a:latin typeface="Comic Sans MS" pitchFamily="66" charset="0"/>
                <a:sym typeface="Wingdings" pitchFamily="2" charset="2"/>
              </a:rPr>
              <a:t> discontent at being left out of government jobs and trade concessions.</a:t>
            </a:r>
          </a:p>
          <a:p>
            <a:pPr marL="406400" indent="-406400">
              <a:spcBef>
                <a:spcPct val="50000"/>
              </a:spcBef>
              <a:buClr>
                <a:schemeClr val="accent2"/>
              </a:buClr>
              <a:buFontTx/>
              <a:buAutoNum type="arabicPeriod"/>
            </a:pPr>
            <a:r>
              <a:rPr lang="en-US" sz="2400" b="1" dirty="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Inspiration </a:t>
            </a:r>
            <a:r>
              <a:rPr lang="en-US" sz="2400" b="1" dirty="0" smtClean="0">
                <a:latin typeface="Comic Sans MS" pitchFamily="66" charset="0"/>
                <a:sym typeface="Wingdings" pitchFamily="2" charset="2"/>
              </a:rPr>
              <a:t>of</a:t>
            </a:r>
            <a:r>
              <a:rPr lang="en-US" sz="2400" b="1" dirty="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b="1" dirty="0" smtClean="0">
                <a:latin typeface="Comic Sans MS" pitchFamily="66" charset="0"/>
                <a:sym typeface="Wingdings" pitchFamily="2" charset="2"/>
              </a:rPr>
              <a:t>the</a:t>
            </a:r>
            <a:r>
              <a:rPr lang="en-US" sz="2400" b="1" dirty="0" smtClean="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 American/French </a:t>
            </a:r>
            <a:r>
              <a:rPr lang="en-US" sz="2400" b="1" dirty="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Revolutions.</a:t>
            </a:r>
          </a:p>
          <a:p>
            <a:pPr marL="406400" indent="-406400">
              <a:spcBef>
                <a:spcPct val="50000"/>
              </a:spcBef>
              <a:buClr>
                <a:schemeClr val="accent2"/>
              </a:buClr>
              <a:buFontTx/>
              <a:buAutoNum type="arabicPeriod"/>
            </a:pPr>
            <a:r>
              <a:rPr lang="en-US" sz="2400" b="1" dirty="0">
                <a:solidFill>
                  <a:srgbClr val="FF0000"/>
                </a:solidFill>
                <a:latin typeface="Comic Sans MS" pitchFamily="66" charset="0"/>
              </a:rPr>
              <a:t>Preoccupation </a:t>
            </a:r>
            <a:r>
              <a:rPr lang="en-US" sz="2400" b="1" dirty="0">
                <a:latin typeface="Comic Sans MS" pitchFamily="66" charset="0"/>
              </a:rPr>
              <a:t>of</a:t>
            </a:r>
            <a:r>
              <a:rPr lang="en-US" sz="2400" b="1" dirty="0">
                <a:solidFill>
                  <a:srgbClr val="FF0000"/>
                </a:solidFill>
                <a:latin typeface="Comic Sans MS" pitchFamily="66" charset="0"/>
              </a:rPr>
              <a:t> Spain &amp; Portugal </a:t>
            </a:r>
            <a:r>
              <a:rPr lang="en-US" sz="2400" b="1" dirty="0">
                <a:latin typeface="Comic Sans MS" pitchFamily="66" charset="0"/>
              </a:rPr>
              <a:t>in fighting the </a:t>
            </a:r>
            <a:r>
              <a:rPr lang="en-US" sz="2400" b="1" dirty="0">
                <a:solidFill>
                  <a:srgbClr val="FF0000"/>
                </a:solidFill>
                <a:latin typeface="Comic Sans MS" pitchFamily="66" charset="0"/>
              </a:rPr>
              <a:t>Napoleonic Wars.</a:t>
            </a:r>
          </a:p>
        </p:txBody>
      </p:sp>
      <p:sp>
        <p:nvSpPr>
          <p:cNvPr id="4" name="Rectangle 3"/>
          <p:cNvSpPr/>
          <p:nvPr/>
        </p:nvSpPr>
        <p:spPr>
          <a:xfrm>
            <a:off x="3276600" y="1905000"/>
            <a:ext cx="4495800" cy="457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2438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0" y="0"/>
            <a:ext cx="6248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Enlightenment 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Ideas</a:t>
            </a:r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0" y="1219200"/>
            <a:ext cx="6934200" cy="4293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65138" indent="-465138">
              <a:spcBef>
                <a:spcPct val="50000"/>
              </a:spcBef>
              <a:buClr>
                <a:schemeClr val="accent2"/>
              </a:buClr>
              <a:buFontTx/>
              <a:buAutoNum type="arabicPeriod"/>
            </a:pPr>
            <a:r>
              <a:rPr lang="en-US" sz="2600" b="1" dirty="0">
                <a:latin typeface="Comic Sans MS" pitchFamily="66" charset="0"/>
              </a:rPr>
              <a:t>Laws of nature [NATURAL LAWS] govern natural science and human society.</a:t>
            </a:r>
          </a:p>
          <a:p>
            <a:pPr marL="465138" indent="-465138">
              <a:spcBef>
                <a:spcPct val="50000"/>
              </a:spcBef>
              <a:buClr>
                <a:schemeClr val="accent2"/>
              </a:buClr>
              <a:buFontTx/>
              <a:buAutoNum type="arabicPeriod"/>
            </a:pPr>
            <a:r>
              <a:rPr lang="en-US" sz="2600" b="1" dirty="0">
                <a:latin typeface="Comic Sans MS" pitchFamily="66" charset="0"/>
              </a:rPr>
              <a:t>Give people rights </a:t>
            </a:r>
            <a:r>
              <a:rPr lang="en-US" sz="2600" b="1" dirty="0">
                <a:latin typeface="Comic Sans MS" pitchFamily="66" charset="0"/>
                <a:sym typeface="Wingdings" pitchFamily="2" charset="2"/>
              </a:rPr>
              <a:t> life, liberty, property!</a:t>
            </a:r>
          </a:p>
          <a:p>
            <a:pPr marL="465138" indent="-465138">
              <a:spcBef>
                <a:spcPct val="50000"/>
              </a:spcBef>
              <a:buClr>
                <a:schemeClr val="accent2"/>
              </a:buClr>
              <a:buFontTx/>
              <a:buAutoNum type="arabicPeriod"/>
            </a:pPr>
            <a:r>
              <a:rPr lang="en-US" sz="2600" b="1" dirty="0">
                <a:latin typeface="Comic Sans MS" pitchFamily="66" charset="0"/>
                <a:sym typeface="Wingdings" pitchFamily="2" charset="2"/>
              </a:rPr>
              <a:t>Make fair societies based on </a:t>
            </a:r>
            <a:r>
              <a:rPr lang="en-US" sz="2600" b="1" dirty="0" smtClean="0">
                <a:latin typeface="Comic Sans MS" pitchFamily="66" charset="0"/>
                <a:sym typeface="Wingdings" pitchFamily="2" charset="2"/>
              </a:rPr>
              <a:t/>
            </a:r>
            <a:br>
              <a:rPr lang="en-US" sz="2600" b="1" dirty="0" smtClean="0">
                <a:latin typeface="Comic Sans MS" pitchFamily="66" charset="0"/>
                <a:sym typeface="Wingdings" pitchFamily="2" charset="2"/>
              </a:rPr>
            </a:br>
            <a:r>
              <a:rPr lang="en-US" sz="2600" b="1" dirty="0" smtClean="0">
                <a:latin typeface="Comic Sans MS" pitchFamily="66" charset="0"/>
                <a:sym typeface="Wingdings" pitchFamily="2" charset="2"/>
              </a:rPr>
              <a:t>reason </a:t>
            </a:r>
            <a:r>
              <a:rPr lang="en-US" sz="2600" b="1" dirty="0">
                <a:latin typeface="Comic Sans MS" pitchFamily="66" charset="0"/>
                <a:sym typeface="Wingdings" pitchFamily="2" charset="2"/>
              </a:rPr>
              <a:t>possible.</a:t>
            </a:r>
          </a:p>
          <a:p>
            <a:pPr marL="465138" indent="-465138">
              <a:spcBef>
                <a:spcPct val="50000"/>
              </a:spcBef>
              <a:buClr>
                <a:schemeClr val="accent2"/>
              </a:buClr>
              <a:buFontTx/>
              <a:buAutoNum type="arabicPeriod"/>
            </a:pPr>
            <a:r>
              <a:rPr lang="en-US" sz="2600" b="1" dirty="0">
                <a:latin typeface="Comic Sans MS" pitchFamily="66" charset="0"/>
                <a:sym typeface="Wingdings" pitchFamily="2" charset="2"/>
              </a:rPr>
              <a:t>Challenged the theory of </a:t>
            </a:r>
            <a:r>
              <a:rPr lang="en-US" sz="2600" b="1" dirty="0" smtClean="0">
                <a:latin typeface="Comic Sans MS" pitchFamily="66" charset="0"/>
                <a:sym typeface="Wingdings" pitchFamily="2" charset="2"/>
              </a:rPr>
              <a:t/>
            </a:r>
            <a:br>
              <a:rPr lang="en-US" sz="2600" b="1" dirty="0" smtClean="0">
                <a:latin typeface="Comic Sans MS" pitchFamily="66" charset="0"/>
                <a:sym typeface="Wingdings" pitchFamily="2" charset="2"/>
              </a:rPr>
            </a:br>
            <a:r>
              <a:rPr lang="en-US" sz="2600" b="1" dirty="0" smtClean="0">
                <a:latin typeface="Comic Sans MS" pitchFamily="66" charset="0"/>
                <a:sym typeface="Wingdings" pitchFamily="2" charset="2"/>
              </a:rPr>
              <a:t>“</a:t>
            </a:r>
            <a:r>
              <a:rPr lang="en-US" sz="2600" b="1" dirty="0">
                <a:latin typeface="Comic Sans MS" pitchFamily="66" charset="0"/>
                <a:sym typeface="Wingdings" pitchFamily="2" charset="2"/>
              </a:rPr>
              <a:t>Divine Right” monarchy.</a:t>
            </a:r>
            <a:endParaRPr lang="en-US" sz="2600" b="1" dirty="0">
              <a:latin typeface="Comic Sans MS" pitchFamily="66" charset="0"/>
            </a:endParaRPr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62255" y="0"/>
            <a:ext cx="28817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3" descr="Latin American Independence, 1804-1830"/>
          <p:cNvPicPr>
            <a:picLocks noChangeAspect="1" noChangeArrowheads="1"/>
          </p:cNvPicPr>
          <p:nvPr/>
        </p:nvPicPr>
        <p:blipFill>
          <a:blip r:embed="rId3" cstate="print">
            <a:lum bright="-6000" contrast="12000"/>
          </a:blip>
          <a:srcRect/>
          <a:stretch>
            <a:fillRect/>
          </a:stretch>
        </p:blipFill>
        <p:spPr bwMode="auto">
          <a:xfrm>
            <a:off x="0" y="-1"/>
            <a:ext cx="9144000" cy="6894843"/>
          </a:xfrm>
          <a:prstGeom prst="rect">
            <a:avLst/>
          </a:prstGeom>
          <a:noFill/>
          <a:ln w="9525">
            <a:solidFill>
              <a:srgbClr val="A80000"/>
            </a:solidFill>
            <a:miter lim="800000"/>
            <a:headEnd/>
            <a:tailEnd/>
          </a:ln>
        </p:spPr>
      </p:pic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0" y="0"/>
            <a:ext cx="5943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Latin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American Revolutions</a:t>
            </a:r>
            <a:endParaRPr 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ucida Calligraphy" pitchFamily="66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0" y="0"/>
            <a:ext cx="5181600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Simón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Bolivar: </a:t>
            </a:r>
          </a:p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The 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“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Brains”</a:t>
            </a:r>
            <a:b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</a:b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of the Revolution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ucida Calligraphy" pitchFamily="66" charset="0"/>
            </a:endParaRPr>
          </a:p>
        </p:txBody>
      </p:sp>
      <p:pic>
        <p:nvPicPr>
          <p:cNvPr id="46083" name="Picture 3" descr="bolivar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457200"/>
            <a:ext cx="3929592" cy="6019800"/>
          </a:xfrm>
          <a:prstGeom prst="rect">
            <a:avLst/>
          </a:prstGeom>
          <a:noFill/>
          <a:ln w="9525">
            <a:solidFill>
              <a:srgbClr val="A80000"/>
            </a:solidFill>
            <a:miter lim="800000"/>
            <a:headEnd/>
            <a:tailEnd/>
          </a:ln>
        </p:spPr>
      </p:pic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381000" y="1905000"/>
            <a:ext cx="3886200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06400" indent="-406400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M"/>
            </a:pPr>
            <a:r>
              <a:rPr lang="en-US" sz="2800" b="1" i="1" dirty="0">
                <a:latin typeface="Comic Sans MS" pitchFamily="66" charset="0"/>
              </a:rPr>
              <a:t>Creole</a:t>
            </a:r>
            <a:r>
              <a:rPr lang="en-US" sz="2800" b="1" dirty="0">
                <a:latin typeface="Comic Sans MS" pitchFamily="66" charset="0"/>
              </a:rPr>
              <a:t> leader of the revolutions in Venezuela.</a:t>
            </a:r>
          </a:p>
          <a:p>
            <a:pPr marL="406400" indent="-406400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M"/>
            </a:pPr>
            <a:r>
              <a:rPr lang="en-US" sz="2800" b="1" dirty="0">
                <a:latin typeface="Comic Sans MS" pitchFamily="66" charset="0"/>
              </a:rPr>
              <a:t>Spent time in Europe and the newly-independent United States.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2"/>
          <p:cNvSpPr txBox="1">
            <a:spLocks noChangeArrowheads="1"/>
          </p:cNvSpPr>
          <p:nvPr/>
        </p:nvSpPr>
        <p:spPr bwMode="auto">
          <a:xfrm>
            <a:off x="228600" y="0"/>
            <a:ext cx="89154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Simón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 Bolivar Meets </a:t>
            </a:r>
            <a:endParaRPr lang="en-US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ucida Calligraphy" pitchFamily="66" charset="0"/>
            </a:endParaRPr>
          </a:p>
          <a:p>
            <a:pPr algn="ctr">
              <a:spcBef>
                <a:spcPct val="50000"/>
              </a:spcBef>
            </a:pP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José 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de San Martin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ucida Calligraphy" pitchFamily="66" charset="0"/>
            </a:endParaRPr>
          </a:p>
        </p:txBody>
      </p:sp>
      <p:pic>
        <p:nvPicPr>
          <p:cNvPr id="69637" name="Picture 5" descr="Bolivar meets San marti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 w="9525">
            <a:solidFill>
              <a:srgbClr val="A800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3962400" y="333375"/>
            <a:ext cx="5029200" cy="133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alligraphy" pitchFamily="66" charset="0"/>
              </a:rPr>
              <a:t>The “Muscle” of the Revolution</a:t>
            </a:r>
          </a:p>
        </p:txBody>
      </p:sp>
      <p:pic>
        <p:nvPicPr>
          <p:cNvPr id="47107" name="Picture 3" descr="bolivarecuestremichelen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295400"/>
            <a:ext cx="2514600" cy="2615184"/>
          </a:xfrm>
          <a:prstGeom prst="rect">
            <a:avLst/>
          </a:prstGeom>
          <a:noFill/>
          <a:ln w="9525">
            <a:solidFill>
              <a:srgbClr val="A80000"/>
            </a:solidFill>
            <a:miter lim="800000"/>
            <a:headEnd/>
            <a:tailEnd/>
          </a:ln>
        </p:spPr>
      </p:pic>
      <p:pic>
        <p:nvPicPr>
          <p:cNvPr id="47108" name="Picture 4" descr="Ohiggins san martin crossing and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3800" y="1600200"/>
            <a:ext cx="4930775" cy="3713162"/>
          </a:xfrm>
          <a:prstGeom prst="rect">
            <a:avLst/>
          </a:prstGeom>
          <a:noFill/>
          <a:ln w="9525">
            <a:solidFill>
              <a:srgbClr val="A80000"/>
            </a:solidFill>
            <a:miter lim="800000"/>
            <a:headEnd/>
            <a:tailEnd/>
          </a:ln>
        </p:spPr>
      </p:pic>
      <p:pic>
        <p:nvPicPr>
          <p:cNvPr id="47109" name="Picture 5" descr="bolivar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00200" y="3535680"/>
            <a:ext cx="1885950" cy="3017520"/>
          </a:xfrm>
          <a:prstGeom prst="rect">
            <a:avLst/>
          </a:prstGeom>
          <a:noFill/>
          <a:ln w="9525">
            <a:solidFill>
              <a:srgbClr val="A80000"/>
            </a:solidFill>
            <a:miter lim="800000"/>
            <a:headEnd/>
            <a:tailEnd/>
          </a:ln>
        </p:spPr>
      </p:pic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533400" y="228600"/>
            <a:ext cx="2133600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Bolivar coming from the North.</a:t>
            </a:r>
          </a:p>
        </p:txBody>
      </p:sp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4495800" y="5486400"/>
            <a:ext cx="3962400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José de St. Martín and Bernard O’Higgins cross the Andes Mountains.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ZGODQ4OCIvPg0KCQk8dWljb2xvciBuYW1lPSJnbG93IiB2YWx1ZT0iMHgzNUQzMzQiLz4NCgkJPHVpY29sb3IgbmFtZT0idGV4dCIgdmFsdWU9IjB4RkZGRkZGIi8+DQoJCTx1aWNvbG9yIG5hbWU9ImxpZ2h0IiB2YWx1ZT0iMHg0RTVENjAiLz4NCgkJPHVpY29sb3IgbmFtZT0ic2hhZG93IiB2YWx1ZT0iMHgwMDAwMDAiLz4NCgkJPHVpY29sb3IgbmFtZT0iYmFja2dyb3VuZCIgdmFsdWU9IjB4NzI3OTcx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39&quot; value=&quot;%n. %s&quot;/&gt;&lt;property id=&quot;20141&quot; value=&quot;10 - Nationalism &amp;amp; Independence&quot;/&gt;&lt;property id=&quot;20144&quot; value=&quot;1&quot;/&gt;&lt;property id=&quot;20146&quot; value=&quot;0&quot;/&gt;&lt;property id=&quot;20147&quot; value=&quot;1&quot;/&gt;&lt;property id=&quot;20148&quot; value=&quot;5&quot;/&gt;&lt;property id=&quot;20180&quot; value=&quot;1&quot;/&gt;&lt;property id=&quot;20181&quot; value=&quot;1&quot;/&gt;&lt;property id=&quot;20182&quot; value=&quot;0&quot;/&gt;&lt;property id=&quot;20183&quot; value=&quot;1&quot;/&gt;&lt;property id=&quot;20184&quot; value=&quot;7&quot;/&gt;&lt;property id=&quot;20224&quot; value=&quot;H:\School Website - Ralph's Version\rocco\Global Studies\Global 1 and 2\H1-Complete\Unit 04 - Latin America\10 - Nationalism independence Simon Bolivar san martin\Presenter&quot;/&gt;&lt;property id=&quot;20250&quot; value=&quot;0&quot;/&gt;&lt;property id=&quot;20251&quot; value=&quot;0&quot;/&gt;&lt;property id=&quot;20259&quot; value=&quot;0&quot;/&gt;&lt;object type=&quot;10&quot; unique_id=&quot;10002&quot;&gt;&lt;object type=&quot;11&quot; unique_id=&quot;10003&quot;&gt;&lt;property id=&quot;20180&quot; value=&quot;1&quot;/&gt;&lt;property id=&quot;20181&quot; value=&quot;1&quot;/&gt;&lt;property id=&quot;20182&quot; value=&quot;0&quot;/&gt;&lt;property id=&quot;20183&quot; value=&quot;1&quot;/&gt;&lt;/object&gt;&lt;object type=&quot;12&quot; unique_id=&quot;10025&quot;&gt;&lt;/object&gt;&lt;/object&gt;&lt;object type=&quot;4&quot; unique_id=&quot;10004&quot;&gt;&lt;/object&gt;&lt;object type=&quot;2&quot; unique_id=&quot;10005&quot;&gt;&lt;object type=&quot;3&quot; unique_id=&quot;10007&quot;&gt;&lt;property id=&quot;20148&quot; value=&quot;5&quot;/&gt;&lt;property id=&quot;20300&quot; value=&quot;Slide 2&quot;/&gt;&lt;property id=&quot;20307&quot; value=&quot;258&quot;/&gt;&lt;property id=&quot;20309&quot; value=&quot;-1&quot;/&gt;&lt;/object&gt;&lt;object type=&quot;3&quot; unique_id=&quot;10008&quot;&gt;&lt;property id=&quot;20148&quot; value=&quot;5&quot;/&gt;&lt;property id=&quot;20300&quot; value=&quot;Slide 3&quot;/&gt;&lt;property id=&quot;20307&quot; value=&quot;257&quot;/&gt;&lt;property id=&quot;20309&quot; value=&quot;-1&quot;/&gt;&lt;/object&gt;&lt;object type=&quot;3&quot; unique_id=&quot;10009&quot;&gt;&lt;property id=&quot;20148&quot; value=&quot;5&quot;/&gt;&lt;property id=&quot;20300&quot; value=&quot;Slide 4&quot;/&gt;&lt;property id=&quot;20307&quot; value=&quot;259&quot;/&gt;&lt;property id=&quot;20309&quot; value=&quot;-1&quot;/&gt;&lt;/object&gt;&lt;object type=&quot;3&quot; unique_id=&quot;10010&quot;&gt;&lt;property id=&quot;20148&quot; value=&quot;5&quot;/&gt;&lt;property id=&quot;20300&quot; value=&quot;Slide 5&quot;/&gt;&lt;property id=&quot;20307&quot; value=&quot;260&quot;/&gt;&lt;property id=&quot;20309&quot; value=&quot;-1&quot;/&gt;&lt;/object&gt;&lt;object type=&quot;3&quot; unique_id=&quot;10014&quot;&gt;&lt;property id=&quot;20148&quot; value=&quot;5&quot;/&gt;&lt;property id=&quot;20300&quot; value=&quot;Slide 6&quot;/&gt;&lt;property id=&quot;20307&quot; value=&quot;267&quot;/&gt;&lt;property id=&quot;20309&quot; value=&quot;-1&quot;/&gt;&lt;/object&gt;&lt;object type=&quot;3&quot; unique_id=&quot;10015&quot;&gt;&lt;property id=&quot;20148&quot; value=&quot;5&quot;/&gt;&lt;property id=&quot;20300&quot; value=&quot;Slide 7&quot;/&gt;&lt;property id=&quot;20307&quot; value=&quot;269&quot;/&gt;&lt;property id=&quot;20309&quot; value=&quot;-1&quot;/&gt;&lt;/object&gt;&lt;object type=&quot;3&quot; unique_id=&quot;10016&quot;&gt;&lt;property id=&quot;20148&quot; value=&quot;5&quot;/&gt;&lt;property id=&quot;20300&quot; value=&quot;Slide 8&quot;/&gt;&lt;property id=&quot;20307&quot; value=&quot;291&quot;/&gt;&lt;property id=&quot;20309&quot; value=&quot;-1&quot;/&gt;&lt;/object&gt;&lt;object type=&quot;3&quot; unique_id=&quot;10017&quot;&gt;&lt;property id=&quot;20148&quot; value=&quot;5&quot;/&gt;&lt;property id=&quot;20300&quot; value=&quot;Slide 9&quot;/&gt;&lt;property id=&quot;20307&quot; value=&quot;270&quot;/&gt;&lt;property id=&quot;20309&quot; value=&quot;-1&quot;/&gt;&lt;/object&gt;&lt;object type=&quot;3&quot; unique_id=&quot;10018&quot;&gt;&lt;property id=&quot;20148&quot; value=&quot;5&quot;/&gt;&lt;property id=&quot;20300&quot; value=&quot;Slide 10&quot;/&gt;&lt;property id=&quot;20307&quot; value=&quot;271&quot;/&gt;&lt;property id=&quot;20309&quot; value=&quot;-1&quot;/&gt;&lt;/object&gt;&lt;object type=&quot;3&quot; unique_id=&quot;10019&quot;&gt;&lt;property id=&quot;20148&quot; value=&quot;5&quot;/&gt;&lt;property id=&quot;20300&quot; value=&quot;Slide 11&quot;/&gt;&lt;property id=&quot;20307&quot; value=&quot;272&quot;/&gt;&lt;property id=&quot;20309&quot; value=&quot;-1&quot;/&gt;&lt;/object&gt;&lt;object type=&quot;3&quot; unique_id=&quot;10020&quot;&gt;&lt;property id=&quot;20148&quot; value=&quot;5&quot;/&gt;&lt;property id=&quot;20300&quot; value=&quot;Slide 12&quot;/&gt;&lt;property id=&quot;20307&quot; value=&quot;273&quot;/&gt;&lt;property id=&quot;20309&quot; value=&quot;-1&quot;/&gt;&lt;/object&gt;&lt;object type=&quot;3&quot; unique_id=&quot;10095&quot;&gt;&lt;property id=&quot;20148&quot; value=&quot;5&quot;/&gt;&lt;property id=&quot;20300&quot; value=&quot;Slide 1 - &amp;quot;Latin American &amp;#x0D;&amp;#x0A;Nationalism &amp;amp; Independence&amp;quot;&quot;/&gt;&lt;property id=&quot;20307&quot; value=&quot;295&quot;/&gt;&lt;/object&gt;&lt;/object&gt;&lt;object type=&quot;8&quot; unique_id=&quot;10024&quot;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600</TotalTime>
  <Words>180</Words>
  <Application>Microsoft Office PowerPoint</Application>
  <PresentationFormat>On-screen Show (4:3)</PresentationFormat>
  <Paragraphs>51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Arial</vt:lpstr>
      <vt:lpstr>Adobe Kaiti Std R</vt:lpstr>
      <vt:lpstr>Lucida Calligraphy</vt:lpstr>
      <vt:lpstr>Albemarle Demo</vt:lpstr>
      <vt:lpstr>Times New Roman</vt:lpstr>
      <vt:lpstr>Comic Sans MS</vt:lpstr>
      <vt:lpstr>Wingdings</vt:lpstr>
      <vt:lpstr>Perpetua</vt:lpstr>
      <vt:lpstr>Calibri</vt:lpstr>
      <vt:lpstr>Wingdings 2</vt:lpstr>
      <vt:lpstr>Franklin Gothic Book</vt:lpstr>
      <vt:lpstr>Equity</vt:lpstr>
      <vt:lpstr>Latin American  Nationalism &amp; Independence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Horace Greeley HS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Revolutions in Latin America:  19c-Early 20c</dc:title>
  <dc:creator>Sue Pojer &amp; Lisbeth Rath</dc:creator>
  <cp:lastModifiedBy> </cp:lastModifiedBy>
  <cp:revision>84</cp:revision>
  <dcterms:created xsi:type="dcterms:W3CDTF">2005-05-05T15:54:45Z</dcterms:created>
  <dcterms:modified xsi:type="dcterms:W3CDTF">2011-04-18T18:58:05Z</dcterms:modified>
</cp:coreProperties>
</file>