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58" r:id="rId4"/>
    <p:sldId id="261" r:id="rId5"/>
    <p:sldId id="259" r:id="rId6"/>
    <p:sldId id="262" r:id="rId7"/>
    <p:sldId id="260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2" d="100"/>
          <a:sy n="62" d="100"/>
        </p:scale>
        <p:origin x="-1123" y="-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0" y="-14288"/>
            <a:ext cx="9155113" cy="6884988"/>
            <a:chOff x="0" y="-9"/>
            <a:chExt cx="5767" cy="4337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1632" y="-5"/>
              <a:ext cx="1737" cy="4333"/>
            </a:xfrm>
            <a:custGeom>
              <a:avLst/>
              <a:gdLst/>
              <a:ahLst/>
              <a:cxnLst>
                <a:cxn ang="0">
                  <a:pos x="494" y="4309"/>
                </a:cxn>
                <a:cxn ang="0">
                  <a:pos x="1737" y="43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30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0" y="-7"/>
              <a:ext cx="1737" cy="4329"/>
            </a:xfrm>
            <a:custGeom>
              <a:avLst/>
              <a:gdLst/>
              <a:ahLst/>
              <a:cxnLst>
                <a:cxn ang="0">
                  <a:pos x="494" y="4309"/>
                </a:cxn>
                <a:cxn ang="0">
                  <a:pos x="1737" y="43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30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3744" y="-4"/>
              <a:ext cx="1739" cy="4330"/>
            </a:xfrm>
            <a:custGeom>
              <a:avLst/>
              <a:gdLst/>
              <a:ahLst/>
              <a:cxnLst>
                <a:cxn ang="0">
                  <a:pos x="494" y="4415"/>
                </a:cxn>
                <a:cxn ang="0">
                  <a:pos x="1739" y="44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415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4" name="Freeform 6"/>
            <p:cNvSpPr>
              <a:spLocks/>
            </p:cNvSpPr>
            <p:nvPr/>
          </p:nvSpPr>
          <p:spPr bwMode="hidden">
            <a:xfrm>
              <a:off x="1920" y="-9"/>
              <a:ext cx="2080" cy="4324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870" y="4338"/>
                </a:cxn>
                <a:cxn ang="0">
                  <a:pos x="2080" y="4338"/>
                </a:cxn>
                <a:cxn ang="0">
                  <a:pos x="1033" y="0"/>
                </a:cxn>
                <a:cxn ang="0">
                  <a:pos x="0" y="7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117" y="97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6" name="Freeform 8"/>
            <p:cNvSpPr>
              <a:spLocks/>
            </p:cNvSpPr>
            <p:nvPr/>
          </p:nvSpPr>
          <p:spPr bwMode="hidden">
            <a:xfrm rot="2702961" flipH="1">
              <a:off x="810" y="766"/>
              <a:ext cx="2544" cy="1008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7" name="Freeform 9"/>
            <p:cNvSpPr>
              <a:spLocks/>
            </p:cNvSpPr>
            <p:nvPr/>
          </p:nvSpPr>
          <p:spPr bwMode="hidden">
            <a:xfrm>
              <a:off x="83" y="49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 rot="-2895842">
              <a:off x="-984" y="1041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9" name="Freeform 11"/>
            <p:cNvSpPr>
              <a:spLocks/>
            </p:cNvSpPr>
            <p:nvPr/>
          </p:nvSpPr>
          <p:spPr bwMode="hidden">
            <a:xfrm rot="-2305141">
              <a:off x="1331" y="913"/>
              <a:ext cx="3594" cy="1735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 rot="2084418" flipH="1">
              <a:off x="1859" y="865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1" name="Freeform 13"/>
            <p:cNvSpPr>
              <a:spLocks/>
            </p:cNvSpPr>
            <p:nvPr/>
          </p:nvSpPr>
          <p:spPr bwMode="hidden">
            <a:xfrm>
              <a:off x="4250" y="-7"/>
              <a:ext cx="1089" cy="2285"/>
            </a:xfrm>
            <a:custGeom>
              <a:avLst/>
              <a:gdLst/>
              <a:ahLst/>
              <a:cxnLst>
                <a:cxn ang="0">
                  <a:pos x="0" y="2265"/>
                </a:cxn>
                <a:cxn ang="0">
                  <a:pos x="1030" y="0"/>
                </a:cxn>
                <a:cxn ang="0">
                  <a:pos x="1089" y="0"/>
                </a:cxn>
                <a:cxn ang="0">
                  <a:pos x="37" y="2285"/>
                </a:cxn>
                <a:cxn ang="0">
                  <a:pos x="0" y="2265"/>
                </a:cxn>
              </a:cxnLst>
              <a:rect l="0" t="0" r="r" b="b"/>
              <a:pathLst>
                <a:path w="1089" h="2285">
                  <a:moveTo>
                    <a:pt x="0" y="2265"/>
                  </a:moveTo>
                  <a:cubicBezTo>
                    <a:pt x="438" y="996"/>
                    <a:pt x="865" y="377"/>
                    <a:pt x="1030" y="0"/>
                  </a:cubicBezTo>
                  <a:cubicBezTo>
                    <a:pt x="1030" y="0"/>
                    <a:pt x="1059" y="0"/>
                    <a:pt x="1089" y="0"/>
                  </a:cubicBezTo>
                  <a:cubicBezTo>
                    <a:pt x="565" y="834"/>
                    <a:pt x="181" y="1853"/>
                    <a:pt x="37" y="2285"/>
                  </a:cubicBezTo>
                  <a:cubicBezTo>
                    <a:pt x="37" y="2285"/>
                    <a:pt x="0" y="2265"/>
                    <a:pt x="0" y="226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2" name="Rectangle 14"/>
            <p:cNvSpPr>
              <a:spLocks noChangeArrowheads="1"/>
            </p:cNvSpPr>
            <p:nvPr/>
          </p:nvSpPr>
          <p:spPr bwMode="invGray">
            <a:xfrm>
              <a:off x="0" y="2441"/>
              <a:ext cx="5760" cy="43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3" name="Freeform 15"/>
            <p:cNvSpPr>
              <a:spLocks/>
            </p:cNvSpPr>
            <p:nvPr/>
          </p:nvSpPr>
          <p:spPr bwMode="invGray">
            <a:xfrm>
              <a:off x="1632" y="2487"/>
              <a:ext cx="1737" cy="382"/>
            </a:xfrm>
            <a:custGeom>
              <a:avLst/>
              <a:gdLst/>
              <a:ahLst/>
              <a:cxnLst>
                <a:cxn ang="0">
                  <a:pos x="494" y="4309"/>
                </a:cxn>
                <a:cxn ang="0">
                  <a:pos x="1737" y="43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30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invGray">
            <a:xfrm>
              <a:off x="0" y="2487"/>
              <a:ext cx="1737" cy="381"/>
            </a:xfrm>
            <a:custGeom>
              <a:avLst/>
              <a:gdLst/>
              <a:ahLst/>
              <a:cxnLst>
                <a:cxn ang="0">
                  <a:pos x="494" y="4309"/>
                </a:cxn>
                <a:cxn ang="0">
                  <a:pos x="1737" y="43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30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invGray">
            <a:xfrm>
              <a:off x="3744" y="2487"/>
              <a:ext cx="1739" cy="382"/>
            </a:xfrm>
            <a:custGeom>
              <a:avLst/>
              <a:gdLst/>
              <a:ahLst/>
              <a:cxnLst>
                <a:cxn ang="0">
                  <a:pos x="494" y="4415"/>
                </a:cxn>
                <a:cxn ang="0">
                  <a:pos x="1739" y="44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415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invGray">
            <a:xfrm>
              <a:off x="1920" y="2487"/>
              <a:ext cx="2080" cy="381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870" y="4338"/>
                </a:cxn>
                <a:cxn ang="0">
                  <a:pos x="2080" y="4338"/>
                </a:cxn>
                <a:cxn ang="0">
                  <a:pos x="1033" y="0"/>
                </a:cxn>
                <a:cxn ang="0">
                  <a:pos x="0" y="7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7" name="Rectangle 19"/>
            <p:cNvSpPr>
              <a:spLocks noChangeArrowheads="1"/>
            </p:cNvSpPr>
            <p:nvPr/>
          </p:nvSpPr>
          <p:spPr bwMode="invGray">
            <a:xfrm>
              <a:off x="7" y="2456"/>
              <a:ext cx="5760" cy="43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invGray">
            <a:xfrm>
              <a:off x="2583" y="2449"/>
              <a:ext cx="1036" cy="420"/>
            </a:xfrm>
            <a:custGeom>
              <a:avLst/>
              <a:gdLst/>
              <a:ahLst/>
              <a:cxnLst>
                <a:cxn ang="0">
                  <a:pos x="1027" y="0"/>
                </a:cxn>
                <a:cxn ang="0">
                  <a:pos x="0" y="417"/>
                </a:cxn>
                <a:cxn ang="0">
                  <a:pos x="24" y="420"/>
                </a:cxn>
                <a:cxn ang="0">
                  <a:pos x="1036" y="16"/>
                </a:cxn>
                <a:cxn ang="0">
                  <a:pos x="1027" y="0"/>
                </a:cxn>
              </a:cxnLst>
              <a:rect l="0" t="0" r="r" b="b"/>
              <a:pathLst>
                <a:path w="1036" h="420">
                  <a:moveTo>
                    <a:pt x="1027" y="0"/>
                  </a:moveTo>
                  <a:cubicBezTo>
                    <a:pt x="508" y="159"/>
                    <a:pt x="167" y="347"/>
                    <a:pt x="0" y="417"/>
                  </a:cubicBezTo>
                  <a:cubicBezTo>
                    <a:pt x="0" y="417"/>
                    <a:pt x="12" y="418"/>
                    <a:pt x="24" y="420"/>
                  </a:cubicBezTo>
                  <a:cubicBezTo>
                    <a:pt x="237" y="321"/>
                    <a:pt x="708" y="105"/>
                    <a:pt x="1036" y="16"/>
                  </a:cubicBezTo>
                  <a:cubicBezTo>
                    <a:pt x="1036" y="16"/>
                    <a:pt x="1027" y="0"/>
                    <a:pt x="1027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9" name="Freeform 21"/>
            <p:cNvSpPr>
              <a:spLocks/>
            </p:cNvSpPr>
            <p:nvPr/>
          </p:nvSpPr>
          <p:spPr bwMode="invGray">
            <a:xfrm rot="18897039" flipH="1">
              <a:off x="1486" y="2417"/>
              <a:ext cx="1060" cy="480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invGray">
            <a:xfrm rot="18897039" flipH="1">
              <a:off x="766" y="2417"/>
              <a:ext cx="1060" cy="480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invGray">
            <a:xfrm rot="18897039" flipH="1">
              <a:off x="31" y="2385"/>
              <a:ext cx="1034" cy="487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invGray">
            <a:xfrm flipH="1" flipV="1">
              <a:off x="576" y="2441"/>
              <a:ext cx="3552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3" name="Freeform 25"/>
            <p:cNvSpPr>
              <a:spLocks/>
            </p:cNvSpPr>
            <p:nvPr/>
          </p:nvSpPr>
          <p:spPr bwMode="invGray">
            <a:xfrm flipH="1" flipV="1">
              <a:off x="240" y="2441"/>
              <a:ext cx="1536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invGray">
            <a:xfrm flipH="1" flipV="1">
              <a:off x="3036" y="2489"/>
              <a:ext cx="1332" cy="383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invGray">
            <a:xfrm flipH="1" flipV="1">
              <a:off x="3984" y="2441"/>
              <a:ext cx="1536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6" name="Freeform 28"/>
            <p:cNvSpPr>
              <a:spLocks/>
            </p:cNvSpPr>
            <p:nvPr/>
          </p:nvSpPr>
          <p:spPr bwMode="invGray">
            <a:xfrm flipH="1" flipV="1">
              <a:off x="3456" y="2441"/>
              <a:ext cx="2304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7" name="Rectangle 29"/>
            <p:cNvSpPr>
              <a:spLocks noChangeArrowheads="1"/>
            </p:cNvSpPr>
            <p:nvPr/>
          </p:nvSpPr>
          <p:spPr bwMode="invGray">
            <a:xfrm>
              <a:off x="0" y="2462"/>
              <a:ext cx="5760" cy="1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accent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8" name="Rectangle 30"/>
            <p:cNvSpPr>
              <a:spLocks noChangeArrowheads="1"/>
            </p:cNvSpPr>
            <p:nvPr/>
          </p:nvSpPr>
          <p:spPr bwMode="hidden">
            <a:xfrm>
              <a:off x="0" y="2880"/>
              <a:ext cx="5760" cy="57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9" name="Rectangle 31"/>
            <p:cNvSpPr>
              <a:spLocks noChangeArrowheads="1"/>
            </p:cNvSpPr>
            <p:nvPr/>
          </p:nvSpPr>
          <p:spPr bwMode="hidden">
            <a:xfrm>
              <a:off x="0" y="3408"/>
              <a:ext cx="5760" cy="91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7200" name="Picture 32" descr="D:\FRONTPAGE THEMES\BLITZ\BTZBUL1A.GI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6" y="1650"/>
              <a:ext cx="204" cy="204"/>
            </a:xfrm>
            <a:prstGeom prst="rect">
              <a:avLst/>
            </a:prstGeom>
            <a:noFill/>
          </p:spPr>
        </p:pic>
      </p:grpSp>
      <p:sp>
        <p:nvSpPr>
          <p:cNvPr id="7201" name="Rectangle 33"/>
          <p:cNvSpPr>
            <a:spLocks noGrp="1" noChangeArrowheads="1"/>
          </p:cNvSpPr>
          <p:nvPr>
            <p:ph type="ctrTitle"/>
          </p:nvPr>
        </p:nvSpPr>
        <p:spPr>
          <a:xfrm>
            <a:off x="1676400" y="1905000"/>
            <a:ext cx="7239000" cy="1905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202" name="Rectangle 34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4572000"/>
            <a:ext cx="6400800" cy="1679575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203" name="Rectangle 35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204" name="Rectangle 3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205" name="Rectangle 3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19AC5B0-589F-4747-A42F-2BB837A52F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0F0969-4635-40EC-A553-9427279FD9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0D6333-6CED-4998-A65D-AC0A1804BE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1B79BF-51F0-49C6-8118-A0EFB77021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10F7A7-003A-42DB-8FDE-D5C563DC3A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5796D5-403D-43DE-AFB5-121369CE6D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B1DD80-B438-4AE9-AF5C-A9903E4AC4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3AA35A-A71E-443B-B865-19C8EBE842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B3EF01-3A86-430F-92E2-3CA939FD1F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F9C45C-7C71-49CA-8E28-64F16C7FB7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65138"/>
            <a:ext cx="1943100" cy="56308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65138"/>
            <a:ext cx="5676900" cy="56308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90C385-781B-4713-9128-1D4F527636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0" y="0"/>
            <a:ext cx="9144000" cy="7405688"/>
            <a:chOff x="0" y="-9"/>
            <a:chExt cx="5760" cy="4665"/>
          </a:xfrm>
        </p:grpSpPr>
        <p:sp>
          <p:nvSpPr>
            <p:cNvPr id="6147" name="Freeform 3"/>
            <p:cNvSpPr>
              <a:spLocks/>
            </p:cNvSpPr>
            <p:nvPr/>
          </p:nvSpPr>
          <p:spPr bwMode="hidden">
            <a:xfrm>
              <a:off x="1632" y="-5"/>
              <a:ext cx="1737" cy="4333"/>
            </a:xfrm>
            <a:custGeom>
              <a:avLst/>
              <a:gdLst/>
              <a:ahLst/>
              <a:cxnLst>
                <a:cxn ang="0">
                  <a:pos x="494" y="4309"/>
                </a:cxn>
                <a:cxn ang="0">
                  <a:pos x="1737" y="43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30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8" name="Freeform 4"/>
            <p:cNvSpPr>
              <a:spLocks/>
            </p:cNvSpPr>
            <p:nvPr/>
          </p:nvSpPr>
          <p:spPr bwMode="hidden">
            <a:xfrm>
              <a:off x="0" y="-7"/>
              <a:ext cx="1737" cy="4329"/>
            </a:xfrm>
            <a:custGeom>
              <a:avLst/>
              <a:gdLst/>
              <a:ahLst/>
              <a:cxnLst>
                <a:cxn ang="0">
                  <a:pos x="494" y="4309"/>
                </a:cxn>
                <a:cxn ang="0">
                  <a:pos x="1737" y="43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30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9" name="Freeform 5"/>
            <p:cNvSpPr>
              <a:spLocks/>
            </p:cNvSpPr>
            <p:nvPr/>
          </p:nvSpPr>
          <p:spPr bwMode="hidden">
            <a:xfrm>
              <a:off x="3744" y="-4"/>
              <a:ext cx="1739" cy="4330"/>
            </a:xfrm>
            <a:custGeom>
              <a:avLst/>
              <a:gdLst/>
              <a:ahLst/>
              <a:cxnLst>
                <a:cxn ang="0">
                  <a:pos x="494" y="4415"/>
                </a:cxn>
                <a:cxn ang="0">
                  <a:pos x="1739" y="44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415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0" name="Freeform 6"/>
            <p:cNvSpPr>
              <a:spLocks/>
            </p:cNvSpPr>
            <p:nvPr/>
          </p:nvSpPr>
          <p:spPr bwMode="hidden">
            <a:xfrm>
              <a:off x="1920" y="-9"/>
              <a:ext cx="2080" cy="4324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870" y="4338"/>
                </a:cxn>
                <a:cxn ang="0">
                  <a:pos x="2080" y="4338"/>
                </a:cxn>
                <a:cxn ang="0">
                  <a:pos x="1033" y="0"/>
                </a:cxn>
                <a:cxn ang="0">
                  <a:pos x="0" y="7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1" name="Freeform 7"/>
            <p:cNvSpPr>
              <a:spLocks/>
            </p:cNvSpPr>
            <p:nvPr/>
          </p:nvSpPr>
          <p:spPr bwMode="hidden">
            <a:xfrm>
              <a:off x="117" y="97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2" name="Freeform 8"/>
            <p:cNvSpPr>
              <a:spLocks/>
            </p:cNvSpPr>
            <p:nvPr/>
          </p:nvSpPr>
          <p:spPr bwMode="hidden">
            <a:xfrm rot="2702961" flipH="1">
              <a:off x="810" y="766"/>
              <a:ext cx="2544" cy="1008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3" name="Freeform 9"/>
            <p:cNvSpPr>
              <a:spLocks/>
            </p:cNvSpPr>
            <p:nvPr/>
          </p:nvSpPr>
          <p:spPr bwMode="hidden">
            <a:xfrm>
              <a:off x="83" y="49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4" name="Freeform 10"/>
            <p:cNvSpPr>
              <a:spLocks/>
            </p:cNvSpPr>
            <p:nvPr userDrawn="1"/>
          </p:nvSpPr>
          <p:spPr bwMode="hidden">
            <a:xfrm rot="-2895842">
              <a:off x="-984" y="1041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5" name="Freeform 11"/>
            <p:cNvSpPr>
              <a:spLocks/>
            </p:cNvSpPr>
            <p:nvPr/>
          </p:nvSpPr>
          <p:spPr bwMode="hidden">
            <a:xfrm rot="-2305141">
              <a:off x="1331" y="913"/>
              <a:ext cx="3594" cy="1735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6" name="Freeform 12"/>
            <p:cNvSpPr>
              <a:spLocks/>
            </p:cNvSpPr>
            <p:nvPr/>
          </p:nvSpPr>
          <p:spPr bwMode="hidden">
            <a:xfrm rot="2084418" flipH="1">
              <a:off x="1859" y="865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7" name="Freeform 13"/>
            <p:cNvSpPr>
              <a:spLocks/>
            </p:cNvSpPr>
            <p:nvPr/>
          </p:nvSpPr>
          <p:spPr bwMode="hidden">
            <a:xfrm>
              <a:off x="4250" y="-7"/>
              <a:ext cx="1089" cy="2285"/>
            </a:xfrm>
            <a:custGeom>
              <a:avLst/>
              <a:gdLst/>
              <a:ahLst/>
              <a:cxnLst>
                <a:cxn ang="0">
                  <a:pos x="0" y="2265"/>
                </a:cxn>
                <a:cxn ang="0">
                  <a:pos x="1030" y="0"/>
                </a:cxn>
                <a:cxn ang="0">
                  <a:pos x="1089" y="0"/>
                </a:cxn>
                <a:cxn ang="0">
                  <a:pos x="37" y="2285"/>
                </a:cxn>
                <a:cxn ang="0">
                  <a:pos x="0" y="2265"/>
                </a:cxn>
              </a:cxnLst>
              <a:rect l="0" t="0" r="r" b="b"/>
              <a:pathLst>
                <a:path w="1089" h="2285">
                  <a:moveTo>
                    <a:pt x="0" y="2265"/>
                  </a:moveTo>
                  <a:cubicBezTo>
                    <a:pt x="438" y="996"/>
                    <a:pt x="865" y="377"/>
                    <a:pt x="1030" y="0"/>
                  </a:cubicBezTo>
                  <a:cubicBezTo>
                    <a:pt x="1030" y="0"/>
                    <a:pt x="1059" y="0"/>
                    <a:pt x="1089" y="0"/>
                  </a:cubicBezTo>
                  <a:cubicBezTo>
                    <a:pt x="565" y="834"/>
                    <a:pt x="181" y="1853"/>
                    <a:pt x="37" y="2285"/>
                  </a:cubicBezTo>
                  <a:cubicBezTo>
                    <a:pt x="37" y="2285"/>
                    <a:pt x="0" y="2265"/>
                    <a:pt x="0" y="226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8" name="Rectangle 14"/>
            <p:cNvSpPr>
              <a:spLocks noChangeArrowheads="1"/>
            </p:cNvSpPr>
            <p:nvPr/>
          </p:nvSpPr>
          <p:spPr bwMode="hidden">
            <a:xfrm>
              <a:off x="0" y="3910"/>
              <a:ext cx="5760" cy="43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9" name="Freeform 15"/>
            <p:cNvSpPr>
              <a:spLocks/>
            </p:cNvSpPr>
            <p:nvPr/>
          </p:nvSpPr>
          <p:spPr bwMode="hidden">
            <a:xfrm>
              <a:off x="1632" y="3956"/>
              <a:ext cx="1737" cy="382"/>
            </a:xfrm>
            <a:custGeom>
              <a:avLst/>
              <a:gdLst/>
              <a:ahLst/>
              <a:cxnLst>
                <a:cxn ang="0">
                  <a:pos x="494" y="4309"/>
                </a:cxn>
                <a:cxn ang="0">
                  <a:pos x="1737" y="43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30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0" name="Freeform 16"/>
            <p:cNvSpPr>
              <a:spLocks/>
            </p:cNvSpPr>
            <p:nvPr/>
          </p:nvSpPr>
          <p:spPr bwMode="hidden">
            <a:xfrm>
              <a:off x="0" y="3956"/>
              <a:ext cx="1737" cy="381"/>
            </a:xfrm>
            <a:custGeom>
              <a:avLst/>
              <a:gdLst/>
              <a:ahLst/>
              <a:cxnLst>
                <a:cxn ang="0">
                  <a:pos x="494" y="4309"/>
                </a:cxn>
                <a:cxn ang="0">
                  <a:pos x="1737" y="43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30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1" name="Freeform 17"/>
            <p:cNvSpPr>
              <a:spLocks/>
            </p:cNvSpPr>
            <p:nvPr/>
          </p:nvSpPr>
          <p:spPr bwMode="hidden">
            <a:xfrm>
              <a:off x="3744" y="3956"/>
              <a:ext cx="1739" cy="382"/>
            </a:xfrm>
            <a:custGeom>
              <a:avLst/>
              <a:gdLst/>
              <a:ahLst/>
              <a:cxnLst>
                <a:cxn ang="0">
                  <a:pos x="494" y="4415"/>
                </a:cxn>
                <a:cxn ang="0">
                  <a:pos x="1739" y="4420"/>
                </a:cxn>
                <a:cxn ang="0">
                  <a:pos x="524" y="0"/>
                </a:cxn>
                <a:cxn ang="0">
                  <a:pos x="0" y="7"/>
                </a:cxn>
                <a:cxn ang="0">
                  <a:pos x="494" y="4415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2" name="Freeform 18"/>
            <p:cNvSpPr>
              <a:spLocks/>
            </p:cNvSpPr>
            <p:nvPr/>
          </p:nvSpPr>
          <p:spPr bwMode="hidden">
            <a:xfrm>
              <a:off x="1920" y="3956"/>
              <a:ext cx="2080" cy="381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870" y="4338"/>
                </a:cxn>
                <a:cxn ang="0">
                  <a:pos x="2080" y="4338"/>
                </a:cxn>
                <a:cxn ang="0">
                  <a:pos x="1033" y="0"/>
                </a:cxn>
                <a:cxn ang="0">
                  <a:pos x="0" y="7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3" name="Rectangle 19"/>
            <p:cNvSpPr>
              <a:spLocks noChangeArrowheads="1"/>
            </p:cNvSpPr>
            <p:nvPr/>
          </p:nvSpPr>
          <p:spPr bwMode="hidden">
            <a:xfrm>
              <a:off x="0" y="3905"/>
              <a:ext cx="5760" cy="43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4" name="Freeform 20"/>
            <p:cNvSpPr>
              <a:spLocks/>
            </p:cNvSpPr>
            <p:nvPr/>
          </p:nvSpPr>
          <p:spPr bwMode="hidden">
            <a:xfrm>
              <a:off x="2583" y="3918"/>
              <a:ext cx="1036" cy="420"/>
            </a:xfrm>
            <a:custGeom>
              <a:avLst/>
              <a:gdLst/>
              <a:ahLst/>
              <a:cxnLst>
                <a:cxn ang="0">
                  <a:pos x="1027" y="0"/>
                </a:cxn>
                <a:cxn ang="0">
                  <a:pos x="0" y="417"/>
                </a:cxn>
                <a:cxn ang="0">
                  <a:pos x="24" y="420"/>
                </a:cxn>
                <a:cxn ang="0">
                  <a:pos x="1036" y="16"/>
                </a:cxn>
                <a:cxn ang="0">
                  <a:pos x="1027" y="0"/>
                </a:cxn>
              </a:cxnLst>
              <a:rect l="0" t="0" r="r" b="b"/>
              <a:pathLst>
                <a:path w="1036" h="420">
                  <a:moveTo>
                    <a:pt x="1027" y="0"/>
                  </a:moveTo>
                  <a:cubicBezTo>
                    <a:pt x="508" y="159"/>
                    <a:pt x="167" y="347"/>
                    <a:pt x="0" y="417"/>
                  </a:cubicBezTo>
                  <a:cubicBezTo>
                    <a:pt x="0" y="417"/>
                    <a:pt x="12" y="418"/>
                    <a:pt x="24" y="420"/>
                  </a:cubicBezTo>
                  <a:cubicBezTo>
                    <a:pt x="237" y="321"/>
                    <a:pt x="708" y="105"/>
                    <a:pt x="1036" y="16"/>
                  </a:cubicBezTo>
                  <a:cubicBezTo>
                    <a:pt x="1036" y="16"/>
                    <a:pt x="1027" y="0"/>
                    <a:pt x="1027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5" name="Freeform 21"/>
            <p:cNvSpPr>
              <a:spLocks/>
            </p:cNvSpPr>
            <p:nvPr/>
          </p:nvSpPr>
          <p:spPr bwMode="hidden">
            <a:xfrm rot="18897039" flipH="1">
              <a:off x="1486" y="3886"/>
              <a:ext cx="1060" cy="480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6" name="Freeform 22"/>
            <p:cNvSpPr>
              <a:spLocks/>
            </p:cNvSpPr>
            <p:nvPr/>
          </p:nvSpPr>
          <p:spPr bwMode="hidden">
            <a:xfrm rot="18897039" flipH="1">
              <a:off x="766" y="3886"/>
              <a:ext cx="1060" cy="480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7" name="Freeform 23"/>
            <p:cNvSpPr>
              <a:spLocks/>
            </p:cNvSpPr>
            <p:nvPr/>
          </p:nvSpPr>
          <p:spPr bwMode="hidden">
            <a:xfrm rot="18897039" flipH="1">
              <a:off x="31" y="3854"/>
              <a:ext cx="1034" cy="487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8" name="Freeform 24"/>
            <p:cNvSpPr>
              <a:spLocks/>
            </p:cNvSpPr>
            <p:nvPr/>
          </p:nvSpPr>
          <p:spPr bwMode="hidden">
            <a:xfrm flipH="1" flipV="1">
              <a:off x="576" y="3910"/>
              <a:ext cx="3552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9" name="Freeform 25"/>
            <p:cNvSpPr>
              <a:spLocks/>
            </p:cNvSpPr>
            <p:nvPr/>
          </p:nvSpPr>
          <p:spPr bwMode="hidden">
            <a:xfrm flipH="1" flipV="1">
              <a:off x="240" y="3910"/>
              <a:ext cx="1536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70" name="Freeform 26"/>
            <p:cNvSpPr>
              <a:spLocks/>
            </p:cNvSpPr>
            <p:nvPr/>
          </p:nvSpPr>
          <p:spPr bwMode="hidden">
            <a:xfrm flipH="1" flipV="1">
              <a:off x="3036" y="3958"/>
              <a:ext cx="1332" cy="383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71" name="Freeform 27"/>
            <p:cNvSpPr>
              <a:spLocks/>
            </p:cNvSpPr>
            <p:nvPr/>
          </p:nvSpPr>
          <p:spPr bwMode="hidden">
            <a:xfrm flipH="1" flipV="1">
              <a:off x="3984" y="3910"/>
              <a:ext cx="1536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72" name="Freeform 28"/>
            <p:cNvSpPr>
              <a:spLocks/>
            </p:cNvSpPr>
            <p:nvPr/>
          </p:nvSpPr>
          <p:spPr bwMode="hidden">
            <a:xfrm flipH="1" flipV="1">
              <a:off x="3456" y="3910"/>
              <a:ext cx="2304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73" name="Rectangle 29"/>
            <p:cNvSpPr>
              <a:spLocks noChangeArrowheads="1"/>
            </p:cNvSpPr>
            <p:nvPr/>
          </p:nvSpPr>
          <p:spPr bwMode="hidden">
            <a:xfrm>
              <a:off x="0" y="3931"/>
              <a:ext cx="5760" cy="1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accent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74" name="Rectangle 30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5138"/>
            <a:ext cx="77724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75" name="Rectangle 3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76" name="Rectangle 3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2788" y="631348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177" name="Rectangle 3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51188" y="631348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178" name="Rectangle 3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0188" y="631348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C93CCA78-1F9A-4C75-AC54-FF15200A1700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85000"/>
        <a:buBlip>
          <a:blip r:embed="rId13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lex\Desktop\Lend-Lease%20&amp;%20Pearl%20Harbor%20-%20BETA%202011-12\Pearl%20Harbor%20-%20Attack%20Scene.wmv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lex\Desktop\Lend-Lease%20&amp;%20Pearl%20Harbor%20-%20BETA%202011-12\FDR%20Declares%20War%20-%20Congress%20Dec%208%201941.wmv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04800"/>
            <a:ext cx="7772400" cy="2559050"/>
          </a:xfrm>
        </p:spPr>
        <p:txBody>
          <a:bodyPr/>
          <a:lstStyle/>
          <a:p>
            <a:pPr algn="r"/>
            <a:r>
              <a:rPr lang="en-US" sz="5400" b="1" dirty="0">
                <a:latin typeface="Sylfaen" pitchFamily="18" charset="0"/>
              </a:rPr>
              <a:t>Neutrality Acts</a:t>
            </a:r>
            <a:br>
              <a:rPr lang="en-US" sz="5400" b="1" dirty="0">
                <a:latin typeface="Sylfaen" pitchFamily="18" charset="0"/>
              </a:rPr>
            </a:br>
            <a:r>
              <a:rPr lang="en-US" sz="5400" b="1" dirty="0">
                <a:latin typeface="Sylfaen" pitchFamily="18" charset="0"/>
              </a:rPr>
              <a:t>and</a:t>
            </a:r>
            <a:br>
              <a:rPr lang="en-US" sz="5400" b="1" dirty="0">
                <a:latin typeface="Sylfaen" pitchFamily="18" charset="0"/>
              </a:rPr>
            </a:br>
            <a:r>
              <a:rPr lang="en-US" sz="5400" b="1" dirty="0">
                <a:latin typeface="Sylfaen" pitchFamily="18" charset="0"/>
              </a:rPr>
              <a:t>Lend-Lease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4191000"/>
            <a:ext cx="8001000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AIM: How did the Neutrality Acts and Lend-Lease lead to America’s involvement in World War II?</a:t>
            </a:r>
          </a:p>
          <a:p>
            <a:endParaRPr lang="en-US" dirty="0"/>
          </a:p>
          <a:p>
            <a:r>
              <a:rPr lang="en-US" dirty="0" smtClean="0"/>
              <a:t>Do Now: What did President George Washington warn us about in his farewell speech?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62600" y="6477000"/>
            <a:ext cx="358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Mr. Ott @ BETA 2011-12</a:t>
            </a:r>
            <a:endParaRPr lang="en-US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"/>
            <a:ext cx="3952875" cy="3895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/>
          <a:lstStyle/>
          <a:p>
            <a:r>
              <a:rPr lang="en-US" b="1">
                <a:latin typeface="Sylfaen" pitchFamily="18" charset="0"/>
              </a:rPr>
              <a:t>Neutrality Acts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257800"/>
          </a:xfrm>
        </p:spPr>
        <p:txBody>
          <a:bodyPr/>
          <a:lstStyle/>
          <a:p>
            <a:r>
              <a:rPr lang="en-US" dirty="0">
                <a:latin typeface="Sylfaen" pitchFamily="18" charset="0"/>
              </a:rPr>
              <a:t>1935</a:t>
            </a:r>
          </a:p>
          <a:p>
            <a:pPr lvl="1"/>
            <a:r>
              <a:rPr lang="en-US" dirty="0">
                <a:solidFill>
                  <a:srgbClr val="FFFF00"/>
                </a:solidFill>
                <a:latin typeface="Sylfaen" pitchFamily="18" charset="0"/>
              </a:rPr>
              <a:t>prohibited export of “arms, ammunition, &amp; implements of war” to foreign, warring nations</a:t>
            </a:r>
          </a:p>
          <a:p>
            <a:r>
              <a:rPr lang="en-US" dirty="0">
                <a:latin typeface="Sylfaen" pitchFamily="18" charset="0"/>
              </a:rPr>
              <a:t>1937</a:t>
            </a:r>
          </a:p>
          <a:p>
            <a:pPr lvl="1"/>
            <a:r>
              <a:rPr lang="en-US" dirty="0">
                <a:solidFill>
                  <a:srgbClr val="FFFF00"/>
                </a:solidFill>
                <a:latin typeface="Sylfaen" pitchFamily="18" charset="0"/>
              </a:rPr>
              <a:t>warring nations could get any item except arms</a:t>
            </a:r>
          </a:p>
          <a:p>
            <a:r>
              <a:rPr lang="en-US" dirty="0">
                <a:latin typeface="Sylfaen" pitchFamily="18" charset="0"/>
              </a:rPr>
              <a:t>1939</a:t>
            </a:r>
          </a:p>
          <a:p>
            <a:pPr lvl="1"/>
            <a:r>
              <a:rPr lang="en-US" dirty="0">
                <a:solidFill>
                  <a:srgbClr val="FFFF00"/>
                </a:solidFill>
                <a:latin typeface="Sylfaen" pitchFamily="18" charset="0"/>
              </a:rPr>
              <a:t>lifted arms embargo, putting all trade with warring nations under terms of “cash-&amp;-carry”</a:t>
            </a:r>
          </a:p>
          <a:p>
            <a:pPr lvl="2"/>
            <a:r>
              <a:rPr lang="en-US" dirty="0">
                <a:latin typeface="Sylfaen" pitchFamily="18" charset="0"/>
              </a:rPr>
              <a:t>any item could be sold as long as it was </a:t>
            </a:r>
            <a:r>
              <a:rPr lang="en-US" dirty="0">
                <a:solidFill>
                  <a:srgbClr val="FFFF00"/>
                </a:solidFill>
                <a:latin typeface="Sylfaen" pitchFamily="18" charset="0"/>
              </a:rPr>
              <a:t>immediately paid for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utoUpdateAnimBg="0"/>
      <p:bldP spid="9219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/>
          <a:lstStyle/>
          <a:p>
            <a:r>
              <a:rPr lang="en-US" b="1">
                <a:latin typeface="Sylfaen" pitchFamily="18" charset="0"/>
              </a:rPr>
              <a:t>Lend-Lease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1816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  <a:latin typeface="Sylfaen" pitchFamily="18" charset="0"/>
              </a:rPr>
              <a:t>United States would provide a country with supplies needed to fight Germany</a:t>
            </a:r>
          </a:p>
          <a:p>
            <a:r>
              <a:rPr lang="en-US" dirty="0">
                <a:latin typeface="Sylfaen" pitchFamily="18" charset="0"/>
              </a:rPr>
              <a:t>the country </a:t>
            </a:r>
            <a:r>
              <a:rPr lang="en-US" dirty="0">
                <a:solidFill>
                  <a:srgbClr val="FFFF00"/>
                </a:solidFill>
                <a:latin typeface="Sylfaen" pitchFamily="18" charset="0"/>
              </a:rPr>
              <a:t>would </a:t>
            </a:r>
            <a:r>
              <a:rPr lang="en-US" u="sng" dirty="0">
                <a:solidFill>
                  <a:srgbClr val="FFFF00"/>
                </a:solidFill>
                <a:latin typeface="Sylfaen" pitchFamily="18" charset="0"/>
              </a:rPr>
              <a:t>NOT</a:t>
            </a:r>
            <a:r>
              <a:rPr lang="en-US" dirty="0">
                <a:solidFill>
                  <a:srgbClr val="FFFF00"/>
                </a:solidFill>
                <a:latin typeface="Sylfaen" pitchFamily="18" charset="0"/>
              </a:rPr>
              <a:t> have to pay the United States back immediately</a:t>
            </a:r>
          </a:p>
          <a:p>
            <a:endParaRPr lang="en-US" dirty="0">
              <a:latin typeface="Sylfaen" pitchFamily="18" charset="0"/>
            </a:endParaRPr>
          </a:p>
          <a:p>
            <a:r>
              <a:rPr lang="en-US" dirty="0">
                <a:latin typeface="Sylfaen" pitchFamily="18" charset="0"/>
              </a:rPr>
              <a:t>United States contracted Lend-Lease agreements with </a:t>
            </a:r>
            <a:r>
              <a:rPr lang="en-US" dirty="0">
                <a:solidFill>
                  <a:srgbClr val="FFFF00"/>
                </a:solidFill>
                <a:latin typeface="Sylfaen" pitchFamily="18" charset="0"/>
              </a:rPr>
              <a:t>30+ countries, worth $50B</a:t>
            </a:r>
          </a:p>
          <a:p>
            <a:r>
              <a:rPr lang="en-US" dirty="0">
                <a:latin typeface="Sylfaen" pitchFamily="18" charset="0"/>
              </a:rPr>
              <a:t>program was </a:t>
            </a:r>
            <a:r>
              <a:rPr lang="en-US" dirty="0">
                <a:solidFill>
                  <a:srgbClr val="FFFF00"/>
                </a:solidFill>
                <a:latin typeface="Sylfaen" pitchFamily="18" charset="0"/>
              </a:rPr>
              <a:t>designed to allow America to indirectly help defeat Germany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autoUpdateAnimBg="0"/>
      <p:bldP spid="1027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earl Harbor - Attack Scene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77465" y="685800"/>
            <a:ext cx="8661735" cy="381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4800600"/>
            <a:ext cx="8991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Pearl Harbor – Dec 7</a:t>
            </a:r>
            <a:r>
              <a:rPr lang="en-US" baseline="30000" dirty="0" smtClean="0"/>
              <a:t>th</a:t>
            </a:r>
            <a:r>
              <a:rPr lang="en-US" dirty="0" smtClean="0"/>
              <a:t>, 1941</a:t>
            </a:r>
          </a:p>
          <a:p>
            <a:r>
              <a:rPr lang="en-US" dirty="0" smtClean="0"/>
              <a:t>Japanese Surprise Attack against Naval Base</a:t>
            </a:r>
          </a:p>
          <a:p>
            <a:r>
              <a:rPr lang="en-US" dirty="0" smtClean="0"/>
              <a:t>Goal : To knock out America’s Pacific Fleet</a:t>
            </a:r>
          </a:p>
          <a:p>
            <a:r>
              <a:rPr lang="en-US" dirty="0" smtClean="0"/>
              <a:t>Aftermath: 4 Battleships / 2,402 Dead /1,282 Wounded</a:t>
            </a:r>
          </a:p>
          <a:p>
            <a:r>
              <a:rPr lang="en-US" dirty="0" smtClean="0"/>
              <a:t>Mistake: Did not sink Aircraft Carriers which were out on maneuvers.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5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762000"/>
          </a:xfrm>
        </p:spPr>
        <p:txBody>
          <a:bodyPr/>
          <a:lstStyle/>
          <a:p>
            <a:r>
              <a:rPr lang="en-US" b="1">
                <a:latin typeface="Sylfaen" pitchFamily="18" charset="0"/>
              </a:rPr>
              <a:t>Pearl Harbor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latin typeface="Sylfaen" pitchFamily="18" charset="0"/>
              </a:rPr>
              <a:t>December 7, 1941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Sylfaen" pitchFamily="18" charset="0"/>
              </a:rPr>
              <a:t>hundreds of Japanese bombers &amp; fighters attacked naval base Pearl Harbor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Sylfaen" pitchFamily="18" charset="0"/>
              </a:rPr>
              <a:t>RESULTS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latin typeface="Sylfaen" pitchFamily="18" charset="0"/>
              </a:rPr>
              <a:t>2,402 </a:t>
            </a:r>
            <a:r>
              <a:rPr lang="en-US" dirty="0">
                <a:latin typeface="Sylfaen" pitchFamily="18" charset="0"/>
              </a:rPr>
              <a:t>Americans dead</a:t>
            </a:r>
          </a:p>
          <a:p>
            <a:pPr lvl="2">
              <a:lnSpc>
                <a:spcPct val="90000"/>
              </a:lnSpc>
            </a:pPr>
            <a:r>
              <a:rPr lang="en-US" dirty="0">
                <a:latin typeface="Sylfaen" pitchFamily="18" charset="0"/>
              </a:rPr>
              <a:t>nearly 200 aircraft destroyed</a:t>
            </a:r>
          </a:p>
          <a:p>
            <a:pPr lvl="2">
              <a:lnSpc>
                <a:spcPct val="90000"/>
              </a:lnSpc>
            </a:pPr>
            <a:r>
              <a:rPr lang="en-US" dirty="0">
                <a:latin typeface="Sylfaen" pitchFamily="18" charset="0"/>
              </a:rPr>
              <a:t>all but 8 battleships were sunk/damaged</a:t>
            </a:r>
          </a:p>
          <a:p>
            <a:pPr lvl="1">
              <a:lnSpc>
                <a:spcPct val="90000"/>
              </a:lnSpc>
            </a:pPr>
            <a:endParaRPr lang="en-US" dirty="0">
              <a:latin typeface="Sylfaen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latin typeface="Sylfaen" pitchFamily="18" charset="0"/>
              </a:rPr>
              <a:t>December 8 </a:t>
            </a:r>
            <a:r>
              <a:rPr lang="en-US" dirty="0">
                <a:latin typeface="Sylfaen" pitchFamily="18" charset="0"/>
                <a:sym typeface="Wingdings" pitchFamily="2" charset="2"/>
              </a:rPr>
              <a:t> US declares war on Japan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Sylfaen" pitchFamily="18" charset="0"/>
                <a:sym typeface="Wingdings" pitchFamily="2" charset="2"/>
              </a:rPr>
              <a:t>December 11  Germany &amp; Italy declare war on US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  <p:bldP spid="10243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DR Declares War - Congress Dec 8 1941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57200" y="457200"/>
            <a:ext cx="8263466" cy="4648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47800" y="5791200"/>
            <a:ext cx="655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Congress declares war on Japan – Dec 8</a:t>
            </a:r>
            <a:r>
              <a:rPr lang="en-US" baseline="30000" dirty="0" smtClean="0"/>
              <a:t>th</a:t>
            </a:r>
            <a:r>
              <a:rPr lang="en-US" dirty="0" smtClean="0"/>
              <a:t>, 1941</a:t>
            </a:r>
          </a:p>
          <a:p>
            <a:pPr algn="ctr"/>
            <a:r>
              <a:rPr lang="en-US" dirty="0" smtClean="0"/>
              <a:t>FDR’s – Date of Infamy Speech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4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pPr algn="l"/>
            <a:r>
              <a:rPr lang="en-US" b="1" dirty="0">
                <a:latin typeface="Sylfaen" pitchFamily="18" charset="0"/>
              </a:rPr>
              <a:t>On a </a:t>
            </a:r>
            <a:r>
              <a:rPr lang="en-US" b="1" dirty="0" smtClean="0">
                <a:latin typeface="Sylfaen" pitchFamily="18" charset="0"/>
              </a:rPr>
              <a:t>separate sheet </a:t>
            </a:r>
            <a:r>
              <a:rPr lang="en-US" b="1" dirty="0">
                <a:latin typeface="Sylfaen" pitchFamily="18" charset="0"/>
              </a:rPr>
              <a:t>of paper…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685800"/>
            <a:ext cx="8610600" cy="59436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en-US" sz="2400" b="1" dirty="0">
                <a:latin typeface="Sylfaen" pitchFamily="18" charset="0"/>
                <a:ea typeface="Times"/>
                <a:cs typeface="Times"/>
              </a:rPr>
              <a:t>Answer the </a:t>
            </a:r>
            <a:r>
              <a:rPr lang="en-US" sz="2400" b="1" dirty="0" smtClean="0">
                <a:latin typeface="Sylfaen" pitchFamily="18" charset="0"/>
                <a:ea typeface="Times"/>
                <a:cs typeface="Times"/>
              </a:rPr>
              <a:t>questions in your </a:t>
            </a:r>
            <a:r>
              <a:rPr lang="en-US" sz="2400" b="1" dirty="0" err="1" smtClean="0">
                <a:latin typeface="Sylfaen" pitchFamily="18" charset="0"/>
                <a:ea typeface="Times"/>
                <a:cs typeface="Times"/>
              </a:rPr>
              <a:t>classwork</a:t>
            </a:r>
            <a:r>
              <a:rPr lang="en-US" sz="2400" b="1" dirty="0" smtClean="0">
                <a:latin typeface="Sylfaen" pitchFamily="18" charset="0"/>
                <a:ea typeface="Times"/>
                <a:cs typeface="Times"/>
              </a:rPr>
              <a:t> packet:</a:t>
            </a:r>
          </a:p>
          <a:p>
            <a:pPr>
              <a:buFont typeface="Arial" pitchFamily="34" charset="0"/>
              <a:buChar char="•"/>
            </a:pPr>
            <a:endParaRPr lang="en-US" sz="1400" dirty="0" smtClean="0">
              <a:latin typeface="Sylfaen" pitchFamily="18" charset="0"/>
              <a:ea typeface="Times"/>
              <a:cs typeface="Times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Sylfaen" pitchFamily="18" charset="0"/>
                <a:ea typeface="Times"/>
                <a:cs typeface="Times"/>
              </a:rPr>
              <a:t>1. What was the Lend Lease Act?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Sylfaen" pitchFamily="18" charset="0"/>
                <a:ea typeface="Times"/>
                <a:cs typeface="Times"/>
              </a:rPr>
              <a:t>2. What did it allow the United States to do?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Sylfaen" pitchFamily="18" charset="0"/>
                <a:ea typeface="Times"/>
                <a:cs typeface="Times"/>
              </a:rPr>
              <a:t>3. What was the policy of the United States before the Lend Lease Act?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Sylfaen" pitchFamily="18" charset="0"/>
                <a:ea typeface="Times"/>
                <a:cs typeface="Times"/>
              </a:rPr>
              <a:t>4. What was the U.S. response to Japanese imperialism in the Pacific?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Sylfaen" pitchFamily="18" charset="0"/>
                <a:ea typeface="Times"/>
                <a:cs typeface="Times"/>
              </a:rPr>
              <a:t>5. Who attacked the U.S. at Pearl Harbor?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Sylfaen" pitchFamily="18" charset="0"/>
                <a:ea typeface="Times"/>
                <a:cs typeface="Times"/>
              </a:rPr>
              <a:t>6. Why did the United States enter World War II?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Sylfaen" pitchFamily="18" charset="0"/>
                <a:ea typeface="Times"/>
                <a:cs typeface="Times"/>
              </a:rPr>
              <a:t>7. Name the Axis Powers (Countries):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Sylfaen" pitchFamily="18" charset="0"/>
                <a:ea typeface="Times"/>
                <a:cs typeface="Times"/>
              </a:rPr>
              <a:t>8. Name the Allied Powers(Countries):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Sylfaen" pitchFamily="18" charset="0"/>
                <a:ea typeface="Times"/>
                <a:cs typeface="Times"/>
              </a:rPr>
              <a:t>9. What branch of the U.S. government, under the U.S. Constitution has the power to Declare War?</a:t>
            </a:r>
            <a:endParaRPr lang="en-US" sz="2400" dirty="0">
              <a:latin typeface="Sylfaen" pitchFamily="18" charset="0"/>
              <a:ea typeface="Times"/>
              <a:cs typeface="Time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twork Blitz">
  <a:themeElements>
    <a:clrScheme name="Network Blitz 1">
      <a:dk1>
        <a:srgbClr val="000044"/>
      </a:dk1>
      <a:lt1>
        <a:srgbClr val="FFFFFF"/>
      </a:lt1>
      <a:dk2>
        <a:srgbClr val="000066"/>
      </a:dk2>
      <a:lt2>
        <a:srgbClr val="FFCC00"/>
      </a:lt2>
      <a:accent1>
        <a:srgbClr val="9CE157"/>
      </a:accent1>
      <a:accent2>
        <a:srgbClr val="2663A0"/>
      </a:accent2>
      <a:accent3>
        <a:srgbClr val="AAAAB8"/>
      </a:accent3>
      <a:accent4>
        <a:srgbClr val="DADADA"/>
      </a:accent4>
      <a:accent5>
        <a:srgbClr val="CBEEB4"/>
      </a:accent5>
      <a:accent6>
        <a:srgbClr val="215991"/>
      </a:accent6>
      <a:hlink>
        <a:srgbClr val="F98D43"/>
      </a:hlink>
      <a:folHlink>
        <a:srgbClr val="CC3300"/>
      </a:folHlink>
    </a:clrScheme>
    <a:fontScheme name="Network Blitz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etwork Blitz 1">
        <a:dk1>
          <a:srgbClr val="000044"/>
        </a:dk1>
        <a:lt1>
          <a:srgbClr val="FFFFFF"/>
        </a:lt1>
        <a:dk2>
          <a:srgbClr val="000066"/>
        </a:dk2>
        <a:lt2>
          <a:srgbClr val="FFCC00"/>
        </a:lt2>
        <a:accent1>
          <a:srgbClr val="9CE157"/>
        </a:accent1>
        <a:accent2>
          <a:srgbClr val="2663A0"/>
        </a:accent2>
        <a:accent3>
          <a:srgbClr val="AAAAB8"/>
        </a:accent3>
        <a:accent4>
          <a:srgbClr val="DADADA"/>
        </a:accent4>
        <a:accent5>
          <a:srgbClr val="CBEEB4"/>
        </a:accent5>
        <a:accent6>
          <a:srgbClr val="215991"/>
        </a:accent6>
        <a:hlink>
          <a:srgbClr val="F98D4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Blitz 2">
        <a:dk1>
          <a:srgbClr val="000066"/>
        </a:dk1>
        <a:lt1>
          <a:srgbClr val="9CC2E8"/>
        </a:lt1>
        <a:dk2>
          <a:srgbClr val="4D4D4D"/>
        </a:dk2>
        <a:lt2>
          <a:srgbClr val="7DAFE1"/>
        </a:lt2>
        <a:accent1>
          <a:srgbClr val="26D2E4"/>
        </a:accent1>
        <a:accent2>
          <a:srgbClr val="D0E2F4"/>
        </a:accent2>
        <a:accent3>
          <a:srgbClr val="CBDDF2"/>
        </a:accent3>
        <a:accent4>
          <a:srgbClr val="000056"/>
        </a:accent4>
        <a:accent5>
          <a:srgbClr val="ACE5EF"/>
        </a:accent5>
        <a:accent6>
          <a:srgbClr val="BCCDDD"/>
        </a:accent6>
        <a:hlink>
          <a:srgbClr val="0033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Blitz 3">
        <a:dk1>
          <a:srgbClr val="000000"/>
        </a:dk1>
        <a:lt1>
          <a:srgbClr val="EAEAEA"/>
        </a:lt1>
        <a:dk2>
          <a:srgbClr val="333333"/>
        </a:dk2>
        <a:lt2>
          <a:srgbClr val="DDDDDD"/>
        </a:lt2>
        <a:accent1>
          <a:srgbClr val="C0C0C0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DCDCDC"/>
        </a:accent5>
        <a:accent6>
          <a:srgbClr val="E7E7E7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Blitz 4">
        <a:dk1>
          <a:srgbClr val="002E2D"/>
        </a:dk1>
        <a:lt1>
          <a:srgbClr val="FFFFFF"/>
        </a:lt1>
        <a:dk2>
          <a:srgbClr val="005250"/>
        </a:dk2>
        <a:lt2>
          <a:srgbClr val="FFCC00"/>
        </a:lt2>
        <a:accent1>
          <a:srgbClr val="9CE157"/>
        </a:accent1>
        <a:accent2>
          <a:srgbClr val="00817E"/>
        </a:accent2>
        <a:accent3>
          <a:srgbClr val="AAB3B3"/>
        </a:accent3>
        <a:accent4>
          <a:srgbClr val="DADADA"/>
        </a:accent4>
        <a:accent5>
          <a:srgbClr val="CBEEB4"/>
        </a:accent5>
        <a:accent6>
          <a:srgbClr val="007472"/>
        </a:accent6>
        <a:hlink>
          <a:srgbClr val="FFFF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Blitz 5">
        <a:dk1>
          <a:srgbClr val="291A4C"/>
        </a:dk1>
        <a:lt1>
          <a:srgbClr val="FFFFFF"/>
        </a:lt1>
        <a:dk2>
          <a:srgbClr val="3B256B"/>
        </a:dk2>
        <a:lt2>
          <a:srgbClr val="FFCC00"/>
        </a:lt2>
        <a:accent1>
          <a:srgbClr val="6EBFCA"/>
        </a:accent1>
        <a:accent2>
          <a:srgbClr val="56369C"/>
        </a:accent2>
        <a:accent3>
          <a:srgbClr val="AFACBA"/>
        </a:accent3>
        <a:accent4>
          <a:srgbClr val="DADADA"/>
        </a:accent4>
        <a:accent5>
          <a:srgbClr val="BADCE1"/>
        </a:accent5>
        <a:accent6>
          <a:srgbClr val="4D308D"/>
        </a:accent6>
        <a:hlink>
          <a:srgbClr val="CCCCFF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Blitz 6">
        <a:dk1>
          <a:srgbClr val="511D30"/>
        </a:dk1>
        <a:lt1>
          <a:srgbClr val="FFFFFF"/>
        </a:lt1>
        <a:dk2>
          <a:srgbClr val="6D2740"/>
        </a:dk2>
        <a:lt2>
          <a:srgbClr val="FDD409"/>
        </a:lt2>
        <a:accent1>
          <a:srgbClr val="FDB83B"/>
        </a:accent1>
        <a:accent2>
          <a:srgbClr val="9D395D"/>
        </a:accent2>
        <a:accent3>
          <a:srgbClr val="BAACAF"/>
        </a:accent3>
        <a:accent4>
          <a:srgbClr val="DADADA"/>
        </a:accent4>
        <a:accent5>
          <a:srgbClr val="FED8AF"/>
        </a:accent5>
        <a:accent6>
          <a:srgbClr val="8E3353"/>
        </a:accent6>
        <a:hlink>
          <a:srgbClr val="FF99CC"/>
        </a:hlink>
        <a:folHlink>
          <a:srgbClr val="D6009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Designs\Network Blitz.pot</Template>
  <TotalTime>332</TotalTime>
  <Words>390</Words>
  <Application>Microsoft Office PowerPoint</Application>
  <PresentationFormat>On-screen Show (4:3)</PresentationFormat>
  <Paragraphs>48</Paragraphs>
  <Slides>7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Times New Roman</vt:lpstr>
      <vt:lpstr>Arial Black</vt:lpstr>
      <vt:lpstr>Arial</vt:lpstr>
      <vt:lpstr>Wingdings</vt:lpstr>
      <vt:lpstr>Sylfaen</vt:lpstr>
      <vt:lpstr>Times</vt:lpstr>
      <vt:lpstr>Network Blitz</vt:lpstr>
      <vt:lpstr>Neutrality Acts and Lend-Lease</vt:lpstr>
      <vt:lpstr>Neutrality Acts</vt:lpstr>
      <vt:lpstr>Lend-Lease</vt:lpstr>
      <vt:lpstr>Slide 4</vt:lpstr>
      <vt:lpstr>Pearl Harbor</vt:lpstr>
      <vt:lpstr>Slide 6</vt:lpstr>
      <vt:lpstr>On a separate sheet of paper…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Alexander Ott</dc:creator>
  <cp:lastModifiedBy>Alex</cp:lastModifiedBy>
  <cp:revision>14</cp:revision>
  <dcterms:created xsi:type="dcterms:W3CDTF">1601-01-01T00:00:00Z</dcterms:created>
  <dcterms:modified xsi:type="dcterms:W3CDTF">2012-04-07T18:34:53Z</dcterms:modified>
</cp:coreProperties>
</file>