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8" r:id="rId2"/>
    <p:sldId id="267" r:id="rId3"/>
    <p:sldId id="260" r:id="rId4"/>
    <p:sldId id="262" r:id="rId5"/>
    <p:sldId id="264" r:id="rId6"/>
    <p:sldId id="265" r:id="rId7"/>
    <p:sldId id="266" r:id="rId8"/>
    <p:sldId id="268" r:id="rId9"/>
    <p:sldId id="269" r:id="rId10"/>
    <p:sldId id="270" r:id="rId11"/>
    <p:sldId id="272" r:id="rId12"/>
    <p:sldId id="273" r:id="rId13"/>
    <p:sldId id="282" r:id="rId14"/>
    <p:sldId id="280" r:id="rId15"/>
    <p:sldId id="281" r:id="rId16"/>
    <p:sldId id="283" r:id="rId17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AC21AE-BDBD-45FD-89ED-627959001E3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95BD8-5228-4FF4-96D3-CEF37918FF4A}" type="datetimeFigureOut">
              <a:rPr lang="en-US" smtClean="0"/>
              <a:t>12/9/2010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81038"/>
            <a:ext cx="4540250" cy="3405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3238"/>
            <a:ext cx="5486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88E62-E203-4003-AD6F-07AA482D5A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8E62-E203-4003-AD6F-07AA482D5A2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4E9FF-695C-4E89-8598-B4F2A0AA20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1D1D1-EA8B-4C60-854F-F10BD6C620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8771D-4001-47B2-BE3E-034987AFEE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5FA6D-F0D8-452F-9CE0-4B8DEC864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36170-0900-4312-A545-2BEB6EA0D7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26A00-E81A-434D-88E4-6C3E5D505D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B7034-3EB9-4F08-9D80-C7A587BA6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8DB55-4317-410F-8D29-1EEEEEF3BD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841BA-4FD1-40B3-A368-BF5CE2E6D6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F93C4-0095-4354-BD1E-B3C3765FE2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71ACC-2B29-40EA-8EDF-45CCC8F01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436F4E-F035-44FD-BCA9-C8D78F32FA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www.livius.org/a/1/carthage/hannibal_coin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lex\Desktop\Punic_Wars.wmv" TargetMode="Externa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r>
              <a:rPr lang="en-US"/>
              <a:t>The Roman Republic </a:t>
            </a:r>
            <a:br>
              <a:rPr lang="en-US"/>
            </a:br>
            <a:r>
              <a:rPr lang="en-US"/>
              <a:t>&amp; the Punic Wars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5105400"/>
            <a:ext cx="6400800" cy="1752600"/>
          </a:xfrm>
        </p:spPr>
        <p:txBody>
          <a:bodyPr/>
          <a:lstStyle/>
          <a:p>
            <a:r>
              <a:rPr lang="en-US"/>
              <a:t>Chaney</a:t>
            </a:r>
          </a:p>
          <a:p>
            <a:r>
              <a:rPr lang="en-US"/>
              <a:t>Early Western Civilization</a:t>
            </a:r>
          </a:p>
        </p:txBody>
      </p:sp>
      <p:pic>
        <p:nvPicPr>
          <p:cNvPr id="5126" name="Picture 6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62200"/>
            <a:ext cx="9144000" cy="2303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/>
              <a:t>Rome Spreads its Power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3733800" cy="5867400"/>
          </a:xfrm>
        </p:spPr>
        <p:txBody>
          <a:bodyPr/>
          <a:lstStyle/>
          <a:p>
            <a:r>
              <a:rPr lang="en-US" sz="2800"/>
              <a:t>Romans defeat </a:t>
            </a:r>
            <a:r>
              <a:rPr lang="en-US" sz="2800">
                <a:solidFill>
                  <a:srgbClr val="FF0000"/>
                </a:solidFill>
              </a:rPr>
              <a:t>Etruscans</a:t>
            </a:r>
            <a:r>
              <a:rPr lang="en-US" sz="2800"/>
              <a:t> in north and Greek city-states in south</a:t>
            </a:r>
          </a:p>
          <a:p>
            <a:pPr>
              <a:buFontTx/>
              <a:buNone/>
            </a:pPr>
            <a:endParaRPr lang="en-US" sz="1400"/>
          </a:p>
          <a:p>
            <a:r>
              <a:rPr lang="en-US" sz="2800">
                <a:solidFill>
                  <a:srgbClr val="FF0000"/>
                </a:solidFill>
              </a:rPr>
              <a:t>Treatment of Conquered:</a:t>
            </a:r>
          </a:p>
          <a:p>
            <a:pPr lvl="1"/>
            <a:r>
              <a:rPr lang="en-US" sz="2400"/>
              <a:t>Forge alliances</a:t>
            </a:r>
          </a:p>
          <a:p>
            <a:pPr lvl="1"/>
            <a:r>
              <a:rPr lang="en-US" sz="2400"/>
              <a:t>Offer </a:t>
            </a:r>
            <a:r>
              <a:rPr lang="en-US" sz="2400">
                <a:solidFill>
                  <a:srgbClr val="FF0000"/>
                </a:solidFill>
              </a:rPr>
              <a:t>citizenship</a:t>
            </a:r>
          </a:p>
          <a:p>
            <a:pPr lvl="1">
              <a:buFontTx/>
              <a:buNone/>
            </a:pPr>
            <a:endParaRPr lang="en-US" sz="1400"/>
          </a:p>
          <a:p>
            <a:r>
              <a:rPr lang="en-US" sz="2800"/>
              <a:t>By 265 </a:t>
            </a:r>
            <a:r>
              <a:rPr lang="en-US" sz="1800"/>
              <a:t>B.C.</a:t>
            </a:r>
            <a:r>
              <a:rPr lang="en-US" sz="2800"/>
              <a:t>, Rome controls </a:t>
            </a:r>
            <a:r>
              <a:rPr lang="en-US" sz="2800">
                <a:solidFill>
                  <a:srgbClr val="FF0000"/>
                </a:solidFill>
              </a:rPr>
              <a:t>Italian peninsula</a:t>
            </a:r>
          </a:p>
        </p:txBody>
      </p:sp>
      <p:pic>
        <p:nvPicPr>
          <p:cNvPr id="25604" name="Picture 4" descr="map9ro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524000"/>
            <a:ext cx="5410200" cy="422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/>
              <a:t>Rome’s Commercial Network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2743200"/>
          </a:xfrm>
        </p:spPr>
        <p:txBody>
          <a:bodyPr/>
          <a:lstStyle/>
          <a:p>
            <a:r>
              <a:rPr lang="en-US"/>
              <a:t>Rome establishes a large </a:t>
            </a:r>
            <a:r>
              <a:rPr lang="en-US">
                <a:solidFill>
                  <a:srgbClr val="FF0000"/>
                </a:solidFill>
              </a:rPr>
              <a:t>trading</a:t>
            </a:r>
            <a:r>
              <a:rPr lang="en-US"/>
              <a:t> network</a:t>
            </a:r>
          </a:p>
          <a:p>
            <a:r>
              <a:rPr lang="en-US"/>
              <a:t>Access to </a:t>
            </a:r>
            <a:r>
              <a:rPr lang="en-US">
                <a:solidFill>
                  <a:srgbClr val="FF0000"/>
                </a:solidFill>
              </a:rPr>
              <a:t>Mediterranean Sea</a:t>
            </a:r>
            <a:r>
              <a:rPr lang="en-US"/>
              <a:t> provides many trade routes</a:t>
            </a:r>
          </a:p>
          <a:p>
            <a:r>
              <a:rPr lang="en-US" b="1" u="sng">
                <a:solidFill>
                  <a:srgbClr val="FF0000"/>
                </a:solidFill>
              </a:rPr>
              <a:t>Carthage</a:t>
            </a:r>
            <a:r>
              <a:rPr lang="en-US"/>
              <a:t>, powerful city-state in North Africa, soon rivals Rome</a:t>
            </a:r>
          </a:p>
        </p:txBody>
      </p:sp>
      <p:pic>
        <p:nvPicPr>
          <p:cNvPr id="27653" name="Picture 5" descr="The Carthiginian Empire, Third Century B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448050"/>
            <a:ext cx="5105400" cy="3409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5181600" cy="792163"/>
          </a:xfrm>
        </p:spPr>
        <p:txBody>
          <a:bodyPr/>
          <a:lstStyle/>
          <a:p>
            <a:r>
              <a:rPr lang="en-US" sz="4000" b="1" dirty="0"/>
              <a:t>Punic Wars</a:t>
            </a:r>
            <a:r>
              <a:rPr lang="en-US" sz="4000" dirty="0"/>
              <a:t> </a:t>
            </a:r>
            <a:r>
              <a:rPr lang="en-US" sz="2400" dirty="0"/>
              <a:t>(264-146 </a:t>
            </a:r>
            <a:r>
              <a:rPr lang="en-US" sz="1800" dirty="0"/>
              <a:t>B.C.</a:t>
            </a:r>
            <a:r>
              <a:rPr lang="en-US" sz="2400" dirty="0"/>
              <a:t>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295400"/>
            <a:ext cx="4800600" cy="4191000"/>
          </a:xfrm>
        </p:spPr>
        <p:txBody>
          <a:bodyPr/>
          <a:lstStyle/>
          <a:p>
            <a:r>
              <a:rPr lang="en-US"/>
              <a:t>Three Wars between </a:t>
            </a:r>
            <a:r>
              <a:rPr lang="en-US" b="1">
                <a:solidFill>
                  <a:srgbClr val="FF0000"/>
                </a:solidFill>
              </a:rPr>
              <a:t>Rome</a:t>
            </a:r>
            <a:r>
              <a:rPr lang="en-US"/>
              <a:t> and </a:t>
            </a:r>
            <a:r>
              <a:rPr lang="en-US" b="1">
                <a:solidFill>
                  <a:srgbClr val="FF0000"/>
                </a:solidFill>
              </a:rPr>
              <a:t>Carthage</a:t>
            </a:r>
          </a:p>
          <a:p>
            <a:pPr>
              <a:buFontTx/>
              <a:buNone/>
            </a:pPr>
            <a:endParaRPr lang="en-US">
              <a:solidFill>
                <a:srgbClr val="FF0000"/>
              </a:solidFill>
            </a:endParaRPr>
          </a:p>
          <a:p>
            <a:r>
              <a:rPr lang="en-US" b="1">
                <a:solidFill>
                  <a:srgbClr val="FF0000"/>
                </a:solidFill>
              </a:rPr>
              <a:t>1</a:t>
            </a:r>
            <a:r>
              <a:rPr lang="en-US" b="1" baseline="30000">
                <a:solidFill>
                  <a:srgbClr val="FF0000"/>
                </a:solidFill>
              </a:rPr>
              <a:t>st</a:t>
            </a:r>
            <a:r>
              <a:rPr lang="en-US" b="1">
                <a:solidFill>
                  <a:srgbClr val="FF0000"/>
                </a:solidFill>
              </a:rPr>
              <a:t> Punic War-</a:t>
            </a:r>
            <a:r>
              <a:rPr lang="en-US"/>
              <a:t> Rome gains control of Sicily &amp; western  Mediterranean Sea.</a:t>
            </a:r>
          </a:p>
        </p:txBody>
      </p:sp>
      <p:pic>
        <p:nvPicPr>
          <p:cNvPr id="29700" name="Picture 4" descr="Image of &quot;The Attack on Carthag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233863" cy="6172200"/>
          </a:xfrm>
          <a:prstGeom prst="rect">
            <a:avLst/>
          </a:prstGeom>
          <a:noFill/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04800" y="6218238"/>
            <a:ext cx="36925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tx2"/>
                </a:solidFill>
              </a:rPr>
              <a:t>The destruction of Carthage during the Punic Wars. </a:t>
            </a:r>
            <a:br>
              <a:rPr lang="en-US" sz="1200">
                <a:solidFill>
                  <a:schemeClr val="tx2"/>
                </a:solidFill>
              </a:rPr>
            </a:br>
            <a:r>
              <a:rPr lang="en-US" sz="1200">
                <a:solidFill>
                  <a:schemeClr val="tx2"/>
                </a:solidFill>
              </a:rPr>
              <a:t>New York Public Library Picture Collection </a:t>
            </a:r>
            <a:br>
              <a:rPr lang="en-US" sz="1200">
                <a:solidFill>
                  <a:schemeClr val="tx2"/>
                </a:solidFill>
              </a:rPr>
            </a:br>
            <a:endParaRPr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5181600" cy="792163"/>
          </a:xfrm>
        </p:spPr>
        <p:txBody>
          <a:bodyPr/>
          <a:lstStyle/>
          <a:p>
            <a:r>
              <a:rPr lang="en-US" sz="4000" b="1" dirty="0"/>
              <a:t>Punic Wars</a:t>
            </a:r>
            <a:r>
              <a:rPr lang="en-US" sz="4000" dirty="0"/>
              <a:t> </a:t>
            </a:r>
            <a:r>
              <a:rPr lang="en-US" sz="2400" dirty="0"/>
              <a:t>(264-146 </a:t>
            </a:r>
            <a:r>
              <a:rPr lang="en-US" sz="1800" dirty="0"/>
              <a:t>B.C.</a:t>
            </a:r>
            <a:r>
              <a:rPr lang="en-US" sz="2400" dirty="0"/>
              <a:t>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752600"/>
            <a:ext cx="4800600" cy="5105400"/>
          </a:xfrm>
        </p:spPr>
        <p:txBody>
          <a:bodyPr/>
          <a:lstStyle/>
          <a:p>
            <a:pPr>
              <a:buFontTx/>
              <a:buNone/>
            </a:pPr>
            <a:endParaRPr lang="en-US" sz="2800"/>
          </a:p>
          <a:p>
            <a:r>
              <a:rPr lang="en-US" sz="2800" b="1">
                <a:solidFill>
                  <a:srgbClr val="FF0000"/>
                </a:solidFill>
              </a:rPr>
              <a:t>2</a:t>
            </a:r>
            <a:r>
              <a:rPr lang="en-US" sz="2800" b="1" baseline="30000">
                <a:solidFill>
                  <a:srgbClr val="FF0000"/>
                </a:solidFill>
              </a:rPr>
              <a:t>nd</a:t>
            </a:r>
            <a:r>
              <a:rPr lang="en-US" sz="2800" b="1">
                <a:solidFill>
                  <a:srgbClr val="FF0000"/>
                </a:solidFill>
              </a:rPr>
              <a:t> Punic War-</a:t>
            </a:r>
            <a:r>
              <a:rPr lang="en-US" sz="2800"/>
              <a:t> Carthaginian General </a:t>
            </a:r>
            <a:r>
              <a:rPr lang="en-US" sz="2800">
                <a:solidFill>
                  <a:srgbClr val="FF0000"/>
                </a:solidFill>
              </a:rPr>
              <a:t>Hannibal’s</a:t>
            </a:r>
            <a:r>
              <a:rPr lang="en-US" sz="2800"/>
              <a:t> “surprise” attack through Spain &amp; France</a:t>
            </a:r>
          </a:p>
          <a:p>
            <a:pPr lvl="1"/>
            <a:r>
              <a:rPr lang="en-US" sz="2400"/>
              <a:t>60,000 soldiers and 60 elephants</a:t>
            </a:r>
          </a:p>
          <a:p>
            <a:pPr lvl="1"/>
            <a:r>
              <a:rPr lang="en-US" sz="2400"/>
              <a:t>Romans experience severe losses, but eventually ward off attacks &amp; invade North Africa</a:t>
            </a:r>
          </a:p>
        </p:txBody>
      </p:sp>
      <p:pic>
        <p:nvPicPr>
          <p:cNvPr id="48132" name="Picture 4" descr="Image of &quot;The Attack on Carthag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233863" cy="6172200"/>
          </a:xfrm>
          <a:prstGeom prst="rect">
            <a:avLst/>
          </a:prstGeom>
          <a:noFill/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04800" y="6218238"/>
            <a:ext cx="36925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tx2"/>
                </a:solidFill>
              </a:rPr>
              <a:t>The destruction of Carthage during the Punic Wars. </a:t>
            </a:r>
            <a:br>
              <a:rPr lang="en-US" sz="1200">
                <a:solidFill>
                  <a:schemeClr val="tx2"/>
                </a:solidFill>
              </a:rPr>
            </a:br>
            <a:r>
              <a:rPr lang="en-US" sz="1200">
                <a:solidFill>
                  <a:schemeClr val="tx2"/>
                </a:solidFill>
              </a:rPr>
              <a:t>New York Public Library Picture Collection </a:t>
            </a:r>
            <a:br>
              <a:rPr lang="en-US" sz="1200">
                <a:solidFill>
                  <a:schemeClr val="tx2"/>
                </a:solidFill>
              </a:rPr>
            </a:br>
            <a:endParaRPr lang="en-US" sz="1200">
              <a:solidFill>
                <a:schemeClr val="tx2"/>
              </a:solidFill>
            </a:endParaRPr>
          </a:p>
        </p:txBody>
      </p:sp>
      <p:pic>
        <p:nvPicPr>
          <p:cNvPr id="48134" name="Picture 6" descr="Coin of Hannibal.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762000"/>
            <a:ext cx="1600200" cy="1493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9144000" cy="589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600200" y="6400800"/>
            <a:ext cx="60610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/>
              <a:t>Hannibal's troops crossing the Rhone River on their way to attack northern Italy.</a:t>
            </a:r>
            <a:r>
              <a:rPr lang="en-US" sz="1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5181600" cy="792163"/>
          </a:xfrm>
        </p:spPr>
        <p:txBody>
          <a:bodyPr/>
          <a:lstStyle/>
          <a:p>
            <a:r>
              <a:rPr lang="en-US" sz="4000" b="1" dirty="0"/>
              <a:t>Punic Wars</a:t>
            </a:r>
            <a:r>
              <a:rPr lang="en-US" sz="4000" dirty="0"/>
              <a:t> </a:t>
            </a:r>
            <a:r>
              <a:rPr lang="en-US" sz="2400" dirty="0"/>
              <a:t>(264-146 </a:t>
            </a:r>
            <a:r>
              <a:rPr lang="en-US" sz="1800" dirty="0"/>
              <a:t>B.C.</a:t>
            </a:r>
            <a:r>
              <a:rPr lang="en-US" sz="2400" dirty="0"/>
              <a:t>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2209800"/>
            <a:ext cx="4800600" cy="2286000"/>
          </a:xfrm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3</a:t>
            </a:r>
            <a:r>
              <a:rPr lang="en-US" sz="2800" b="1" baseline="30000">
                <a:solidFill>
                  <a:srgbClr val="FF0000"/>
                </a:solidFill>
              </a:rPr>
              <a:t>rd</a:t>
            </a:r>
            <a:r>
              <a:rPr lang="en-US" sz="2800" b="1">
                <a:solidFill>
                  <a:srgbClr val="FF0000"/>
                </a:solidFill>
              </a:rPr>
              <a:t> Punic War-</a:t>
            </a:r>
            <a:r>
              <a:rPr lang="en-US" sz="2800"/>
              <a:t> Rome seizes </a:t>
            </a:r>
            <a:r>
              <a:rPr lang="en-US" sz="2800" b="1">
                <a:solidFill>
                  <a:srgbClr val="FF0000"/>
                </a:solidFill>
              </a:rPr>
              <a:t>Carthage</a:t>
            </a:r>
            <a:r>
              <a:rPr lang="en-US" sz="2800"/>
              <a:t> </a:t>
            </a:r>
          </a:p>
          <a:p>
            <a:pPr lvl="1"/>
            <a:r>
              <a:rPr lang="en-US" sz="2400"/>
              <a:t>Scipio- Roman Strategist</a:t>
            </a:r>
          </a:p>
          <a:p>
            <a:pPr lvl="1"/>
            <a:r>
              <a:rPr lang="en-US" sz="2400"/>
              <a:t>Conquered people sold into </a:t>
            </a:r>
            <a:r>
              <a:rPr lang="en-US" sz="2400">
                <a:solidFill>
                  <a:srgbClr val="FF0000"/>
                </a:solidFill>
              </a:rPr>
              <a:t>slavery</a:t>
            </a:r>
          </a:p>
        </p:txBody>
      </p:sp>
      <p:pic>
        <p:nvPicPr>
          <p:cNvPr id="47108" name="Picture 4" descr="Image of &quot;The Attack on Carthag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233863" cy="6172200"/>
          </a:xfrm>
          <a:prstGeom prst="rect">
            <a:avLst/>
          </a:prstGeom>
          <a:noFill/>
        </p:spPr>
      </p:pic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04800" y="6218238"/>
            <a:ext cx="36925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tx2"/>
                </a:solidFill>
              </a:rPr>
              <a:t>The destruction of Carthage during the Punic Wars. </a:t>
            </a:r>
            <a:br>
              <a:rPr lang="en-US" sz="1200">
                <a:solidFill>
                  <a:schemeClr val="tx2"/>
                </a:solidFill>
              </a:rPr>
            </a:br>
            <a:r>
              <a:rPr lang="en-US" sz="1200">
                <a:solidFill>
                  <a:schemeClr val="tx2"/>
                </a:solidFill>
              </a:rPr>
              <a:t>New York Public Library Picture Collection </a:t>
            </a:r>
            <a:br>
              <a:rPr lang="en-US" sz="1200">
                <a:solidFill>
                  <a:schemeClr val="tx2"/>
                </a:solidFill>
              </a:rPr>
            </a:br>
            <a:endParaRPr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unic_Wars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219200" y="990600"/>
            <a:ext cx="6875584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0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Roman_For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842000"/>
          </a:xfrm>
          <a:prstGeom prst="rect">
            <a:avLst/>
          </a:prstGeom>
          <a:noFill/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286000" y="6096000"/>
            <a:ext cx="5138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/>
              <a:t>Hypothetical reconstruction of Roman Forum in Imperial times. </a:t>
            </a:r>
          </a:p>
          <a:p>
            <a:pPr algn="ctr"/>
            <a:r>
              <a:rPr lang="en-US" sz="1400"/>
              <a:t>Watercolor (18th century), Giuseppe Becchetti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3276600" cy="1020763"/>
          </a:xfrm>
        </p:spPr>
        <p:txBody>
          <a:bodyPr/>
          <a:lstStyle/>
          <a:p>
            <a:r>
              <a:rPr lang="en-US" sz="3200" b="1"/>
              <a:t>Ancient Italy</a:t>
            </a:r>
            <a:r>
              <a:rPr lang="en-US" sz="2800"/>
              <a:t> </a:t>
            </a:r>
            <a:br>
              <a:rPr lang="en-US" sz="2800"/>
            </a:br>
            <a:r>
              <a:rPr lang="en-US" sz="1600"/>
              <a:t>(c. 6</a:t>
            </a:r>
            <a:r>
              <a:rPr lang="en-US" sz="1600" baseline="30000"/>
              <a:t>th</a:t>
            </a:r>
            <a:r>
              <a:rPr lang="en-US" sz="1600"/>
              <a:t> century B.C.)</a:t>
            </a:r>
          </a:p>
        </p:txBody>
      </p:sp>
      <p:pic>
        <p:nvPicPr>
          <p:cNvPr id="10248" name="Picture 8" descr="ANITA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4884738" cy="5029200"/>
          </a:xfrm>
          <a:prstGeom prst="rect">
            <a:avLst/>
          </a:prstGeom>
          <a:noFill/>
        </p:spPr>
      </p:pic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384925" y="1255713"/>
            <a:ext cx="2149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876800" y="152400"/>
            <a:ext cx="4267200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PEOPLE</a:t>
            </a:r>
            <a:r>
              <a:rPr lang="en-US" b="1"/>
              <a:t>:</a:t>
            </a:r>
          </a:p>
          <a:p>
            <a:endParaRPr lang="en-US" sz="1000" b="1"/>
          </a:p>
          <a:p>
            <a:r>
              <a:rPr lang="en-US" b="1">
                <a:solidFill>
                  <a:srgbClr val="FF0000"/>
                </a:solidFill>
              </a:rPr>
              <a:t>The Latins</a:t>
            </a:r>
          </a:p>
          <a:p>
            <a:r>
              <a:rPr lang="en-US"/>
              <a:t>-</a:t>
            </a:r>
            <a:r>
              <a:rPr lang="en-US" b="1"/>
              <a:t>Rome</a:t>
            </a:r>
            <a:r>
              <a:rPr lang="en-US"/>
              <a:t>:  “The First Romans”</a:t>
            </a:r>
          </a:p>
          <a:p>
            <a:endParaRPr lang="en-US"/>
          </a:p>
          <a:p>
            <a:r>
              <a:rPr lang="en-US" b="1">
                <a:solidFill>
                  <a:srgbClr val="FF0000"/>
                </a:solidFill>
              </a:rPr>
              <a:t>The Etruscans</a:t>
            </a:r>
          </a:p>
          <a:p>
            <a:r>
              <a:rPr lang="en-US"/>
              <a:t>-Northern Italy</a:t>
            </a:r>
          </a:p>
          <a:p>
            <a:r>
              <a:rPr lang="en-US" b="1"/>
              <a:t>-Urbanized Rome:</a:t>
            </a:r>
            <a:r>
              <a:rPr lang="en-US"/>
              <a:t>  </a:t>
            </a:r>
          </a:p>
          <a:p>
            <a:r>
              <a:rPr lang="en-US"/>
              <a:t>  Building Programs (the Forum)</a:t>
            </a:r>
          </a:p>
          <a:p>
            <a:r>
              <a:rPr lang="en-US"/>
              <a:t>-</a:t>
            </a:r>
            <a:r>
              <a:rPr lang="en-US" b="1"/>
              <a:t>Influence on Romans:</a:t>
            </a:r>
          </a:p>
          <a:p>
            <a:r>
              <a:rPr lang="en-US"/>
              <a:t>  the arch, alphabet</a:t>
            </a:r>
          </a:p>
          <a:p>
            <a:r>
              <a:rPr lang="en-US"/>
              <a:t>	</a:t>
            </a:r>
          </a:p>
          <a:p>
            <a:r>
              <a:rPr lang="en-US" b="1">
                <a:solidFill>
                  <a:srgbClr val="FF0000"/>
                </a:solidFill>
              </a:rPr>
              <a:t>The Greeks</a:t>
            </a:r>
          </a:p>
          <a:p>
            <a:r>
              <a:rPr lang="en-US"/>
              <a:t>-Southern Italy and Sicily</a:t>
            </a:r>
          </a:p>
          <a:p>
            <a:r>
              <a:rPr lang="en-US"/>
              <a:t>-</a:t>
            </a:r>
            <a:r>
              <a:rPr lang="en-US" b="1"/>
              <a:t>Influence on Romans:</a:t>
            </a:r>
            <a:r>
              <a:rPr lang="en-US"/>
              <a:t>  </a:t>
            </a:r>
          </a:p>
          <a:p>
            <a:r>
              <a:rPr lang="en-US"/>
              <a:t>  art, architecture, literature,       </a:t>
            </a:r>
            <a:r>
              <a:rPr lang="en-US">
                <a:solidFill>
                  <a:schemeClr val="bg1"/>
                </a:solidFill>
              </a:rPr>
              <a:t>..</a:t>
            </a:r>
            <a:r>
              <a:rPr lang="en-US"/>
              <a:t>government, engineering</a:t>
            </a:r>
          </a:p>
          <a:p>
            <a:endParaRPr lang="en-US"/>
          </a:p>
          <a:p>
            <a:r>
              <a:rPr lang="en-US" b="1" u="sng"/>
              <a:t>GEOGRAPHY</a:t>
            </a:r>
            <a:r>
              <a:rPr lang="en-US" b="1"/>
              <a:t>:</a:t>
            </a:r>
          </a:p>
          <a:p>
            <a:endParaRPr lang="en-US" sz="1000"/>
          </a:p>
          <a:p>
            <a:r>
              <a:rPr lang="en-US" b="1">
                <a:solidFill>
                  <a:srgbClr val="FF0000"/>
                </a:solidFill>
              </a:rPr>
              <a:t>-Tiber River &amp; Mediterranean Sea</a:t>
            </a:r>
          </a:p>
          <a:p>
            <a:r>
              <a:rPr lang="en-US"/>
              <a:t>-Fertile Soil &amp; </a:t>
            </a:r>
            <a:r>
              <a:rPr lang="en-US" b="1"/>
              <a:t>Strategic Location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762000"/>
          </a:xfrm>
        </p:spPr>
        <p:txBody>
          <a:bodyPr/>
          <a:lstStyle/>
          <a:p>
            <a:r>
              <a:rPr lang="en-US" sz="4000" b="1"/>
              <a:t>The Roman Republic</a:t>
            </a:r>
            <a:r>
              <a:rPr lang="en-US" sz="4000"/>
              <a:t> </a:t>
            </a:r>
            <a:r>
              <a:rPr lang="en-US" sz="2800"/>
              <a:t>(509 </a:t>
            </a:r>
            <a:r>
              <a:rPr lang="en-US" sz="1800"/>
              <a:t>B.C.</a:t>
            </a:r>
            <a:r>
              <a:rPr lang="en-US" sz="2800"/>
              <a:t> – 27 </a:t>
            </a:r>
            <a:r>
              <a:rPr lang="en-US" sz="1800"/>
              <a:t>B.C.</a:t>
            </a:r>
            <a:r>
              <a:rPr lang="en-US" sz="2800"/>
              <a:t>)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3657600"/>
          </a:xfrm>
        </p:spPr>
        <p:txBody>
          <a:bodyPr/>
          <a:lstStyle/>
          <a:p>
            <a:r>
              <a:rPr lang="en-US"/>
              <a:t>509 </a:t>
            </a:r>
            <a:r>
              <a:rPr lang="en-US" sz="1800"/>
              <a:t>B.C.</a:t>
            </a:r>
            <a:r>
              <a:rPr lang="en-US"/>
              <a:t>, Romans rejected Etruscan king (monarchy) and established a </a:t>
            </a:r>
            <a:r>
              <a:rPr lang="en-US" b="1" u="sng">
                <a:solidFill>
                  <a:srgbClr val="FF0000"/>
                </a:solidFill>
              </a:rPr>
              <a:t>republic</a:t>
            </a:r>
            <a:r>
              <a:rPr lang="en-US"/>
              <a:t>.</a:t>
            </a:r>
          </a:p>
          <a:p>
            <a:pPr lvl="1"/>
            <a:r>
              <a:rPr lang="en-US"/>
              <a:t>Power rests with the </a:t>
            </a:r>
            <a:r>
              <a:rPr lang="en-US" b="1" u="sng">
                <a:solidFill>
                  <a:srgbClr val="FF0000"/>
                </a:solidFill>
              </a:rPr>
              <a:t>citizens</a:t>
            </a:r>
            <a:r>
              <a:rPr lang="en-US"/>
              <a:t> who have the right to vote for their leaders.</a:t>
            </a:r>
          </a:p>
          <a:p>
            <a:pPr lvl="1"/>
            <a:r>
              <a:rPr lang="en-US"/>
              <a:t>In Rome, </a:t>
            </a:r>
            <a:r>
              <a:rPr lang="en-US" b="1" u="sng">
                <a:solidFill>
                  <a:srgbClr val="FF0000"/>
                </a:solidFill>
              </a:rPr>
              <a:t>citizenship</a:t>
            </a:r>
            <a:r>
              <a:rPr lang="en-US"/>
              <a:t> with voting rights was granted only to free-born male citizens.</a:t>
            </a:r>
          </a:p>
          <a:p>
            <a:pPr lvl="1">
              <a:buFontTx/>
              <a:buNone/>
            </a:pPr>
            <a:endParaRPr lang="en-US"/>
          </a:p>
        </p:txBody>
      </p:sp>
      <p:pic>
        <p:nvPicPr>
          <p:cNvPr id="14343" name="Picture 7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114800"/>
            <a:ext cx="8458200" cy="2132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b="1"/>
              <a:t>The Roman Republic</a:t>
            </a:r>
            <a:r>
              <a:rPr lang="en-US" sz="4000"/>
              <a:t> </a:t>
            </a:r>
            <a:r>
              <a:rPr lang="en-US" sz="2800"/>
              <a:t>(509 </a:t>
            </a:r>
            <a:r>
              <a:rPr lang="en-US" sz="1800"/>
              <a:t>B.C.</a:t>
            </a:r>
            <a:r>
              <a:rPr lang="en-US" sz="2800"/>
              <a:t> – 27 </a:t>
            </a:r>
            <a:r>
              <a:rPr lang="en-US" sz="1800"/>
              <a:t>B.C.</a:t>
            </a:r>
            <a:r>
              <a:rPr lang="en-US" sz="2800"/>
              <a:t>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257800"/>
          </a:xfrm>
        </p:spPr>
        <p:txBody>
          <a:bodyPr/>
          <a:lstStyle/>
          <a:p>
            <a:pPr lvl="1">
              <a:buFontTx/>
              <a:buNone/>
            </a:pPr>
            <a:r>
              <a:rPr lang="en-US" b="1"/>
              <a:t>STRUGGLE FOR POWER:  CLASS CONFLICT</a:t>
            </a:r>
          </a:p>
          <a:p>
            <a:pPr lvl="1">
              <a:buFontTx/>
              <a:buNone/>
            </a:pPr>
            <a:endParaRPr lang="en-US" sz="1200" b="1"/>
          </a:p>
          <a:p>
            <a:pPr lvl="2"/>
            <a:r>
              <a:rPr lang="en-US" sz="2800" b="1" u="sng">
                <a:solidFill>
                  <a:srgbClr val="FF0000"/>
                </a:solidFill>
              </a:rPr>
              <a:t>Patricians-</a:t>
            </a:r>
            <a:r>
              <a:rPr lang="en-US" sz="2800"/>
              <a:t> wealthy landowners who held most of the power:  inherited power and social status</a:t>
            </a:r>
          </a:p>
          <a:p>
            <a:pPr lvl="2"/>
            <a:r>
              <a:rPr lang="en-US" sz="2800" b="1" u="sng">
                <a:solidFill>
                  <a:srgbClr val="FF0000"/>
                </a:solidFill>
              </a:rPr>
              <a:t>Plebeians-</a:t>
            </a:r>
            <a:r>
              <a:rPr lang="en-US" sz="2800"/>
              <a:t> (Plebs) common farmers, artisans and merchants who made up the majority of the population:  </a:t>
            </a:r>
            <a:r>
              <a:rPr lang="en-US" sz="2800">
                <a:solidFill>
                  <a:srgbClr val="FF0000"/>
                </a:solidFill>
              </a:rPr>
              <a:t>can vote, but can’t rule</a:t>
            </a:r>
          </a:p>
          <a:p>
            <a:pPr lvl="3"/>
            <a:r>
              <a:rPr lang="en-US" sz="2800" b="1" u="sng">
                <a:solidFill>
                  <a:srgbClr val="FF0000"/>
                </a:solidFill>
              </a:rPr>
              <a:t>Tribunes-</a:t>
            </a:r>
            <a:r>
              <a:rPr lang="en-US" sz="2800"/>
              <a:t> elected representatives who protect plebeians’ political rights.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4000" b="1"/>
              <a:t>The Roman Republic</a:t>
            </a:r>
            <a:r>
              <a:rPr lang="en-US" sz="4000"/>
              <a:t> </a:t>
            </a:r>
            <a:r>
              <a:rPr lang="en-US" sz="2800"/>
              <a:t>(509 </a:t>
            </a:r>
            <a:r>
              <a:rPr lang="en-US" sz="1800"/>
              <a:t>B.C.</a:t>
            </a:r>
            <a:r>
              <a:rPr lang="en-US" sz="2800"/>
              <a:t> – 27 </a:t>
            </a:r>
            <a:r>
              <a:rPr lang="en-US" sz="1800"/>
              <a:t>B.C.</a:t>
            </a:r>
            <a:r>
              <a:rPr lang="en-US" sz="2800"/>
              <a:t>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486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solidFill>
                  <a:srgbClr val="FF0000"/>
                </a:solidFill>
              </a:rPr>
              <a:t>A “Balanced” Government</a:t>
            </a:r>
          </a:p>
          <a:p>
            <a:r>
              <a:rPr lang="en-US"/>
              <a:t>Rome elects two </a:t>
            </a:r>
            <a:r>
              <a:rPr lang="en-US" b="1" u="sng">
                <a:solidFill>
                  <a:srgbClr val="FF0000"/>
                </a:solidFill>
              </a:rPr>
              <a:t>consuls</a:t>
            </a:r>
            <a:r>
              <a:rPr lang="en-US"/>
              <a:t>– one to lead army, one to direct government</a:t>
            </a:r>
          </a:p>
          <a:p>
            <a:r>
              <a:rPr lang="en-US" b="1" u="sng">
                <a:solidFill>
                  <a:srgbClr val="FF0000"/>
                </a:solidFill>
              </a:rPr>
              <a:t>Senate-</a:t>
            </a:r>
            <a:r>
              <a:rPr lang="en-US"/>
              <a:t> chosen from </a:t>
            </a:r>
            <a:r>
              <a:rPr lang="en-US" b="1" u="sng">
                <a:solidFill>
                  <a:srgbClr val="FF0000"/>
                </a:solidFill>
              </a:rPr>
              <a:t>patricians</a:t>
            </a:r>
            <a:r>
              <a:rPr lang="en-US"/>
              <a:t> (Roman upper class), make foreign and domestic policy</a:t>
            </a:r>
          </a:p>
          <a:p>
            <a:r>
              <a:rPr lang="en-US"/>
              <a:t>Popular </a:t>
            </a:r>
            <a:r>
              <a:rPr lang="en-US" b="1" u="sng">
                <a:solidFill>
                  <a:srgbClr val="FF0000"/>
                </a:solidFill>
              </a:rPr>
              <a:t>assemblies</a:t>
            </a:r>
            <a:r>
              <a:rPr lang="en-US"/>
              <a:t> elect </a:t>
            </a:r>
            <a:r>
              <a:rPr lang="en-US" b="1" u="sng">
                <a:solidFill>
                  <a:srgbClr val="FF0000"/>
                </a:solidFill>
              </a:rPr>
              <a:t>tribunes</a:t>
            </a:r>
            <a:r>
              <a:rPr lang="en-US"/>
              <a:t>, make laws for </a:t>
            </a:r>
            <a:r>
              <a:rPr lang="en-US" b="1" u="sng">
                <a:solidFill>
                  <a:srgbClr val="FF0000"/>
                </a:solidFill>
              </a:rPr>
              <a:t>plebeians</a:t>
            </a:r>
            <a:r>
              <a:rPr lang="en-US"/>
              <a:t> (commoners)</a:t>
            </a:r>
          </a:p>
          <a:p>
            <a:pPr>
              <a:buFontTx/>
              <a:buNone/>
            </a:pPr>
            <a:endParaRPr lang="en-US"/>
          </a:p>
          <a:p>
            <a:r>
              <a:rPr lang="en-US" b="1" u="sng">
                <a:solidFill>
                  <a:srgbClr val="FF0000"/>
                </a:solidFill>
              </a:rPr>
              <a:t>Dictators-</a:t>
            </a:r>
            <a:r>
              <a:rPr lang="en-US"/>
              <a:t> leaders appointed briefly in times of crisis (appt. by consuls and senate)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4000" b="1"/>
              <a:t>The Roman Republic</a:t>
            </a:r>
            <a:r>
              <a:rPr lang="en-US" sz="4000"/>
              <a:t> </a:t>
            </a:r>
            <a:r>
              <a:rPr lang="en-US" sz="2800"/>
              <a:t>(509 </a:t>
            </a:r>
            <a:r>
              <a:rPr lang="en-US" sz="1800"/>
              <a:t>B.C.</a:t>
            </a:r>
            <a:r>
              <a:rPr lang="en-US" sz="2800"/>
              <a:t> – 27 </a:t>
            </a:r>
            <a:r>
              <a:rPr lang="en-US" sz="1800"/>
              <a:t>B.C.</a:t>
            </a:r>
            <a:r>
              <a:rPr lang="en-US" sz="2800"/>
              <a:t>)</a:t>
            </a:r>
            <a:endParaRPr lang="en-US" sz="40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000" b="1">
                <a:solidFill>
                  <a:srgbClr val="FF0000"/>
                </a:solidFill>
              </a:rPr>
              <a:t>THE TWELVE TABLES</a:t>
            </a:r>
          </a:p>
          <a:p>
            <a:pPr>
              <a:buFontTx/>
              <a:buNone/>
            </a:pPr>
            <a:endParaRPr lang="en-US" sz="800" b="1">
              <a:solidFill>
                <a:srgbClr val="FF0000"/>
              </a:solidFill>
            </a:endParaRPr>
          </a:p>
          <a:p>
            <a:r>
              <a:rPr lang="en-US"/>
              <a:t>451 B.C., officials carve </a:t>
            </a:r>
            <a:r>
              <a:rPr lang="en-US">
                <a:solidFill>
                  <a:srgbClr val="FF0000"/>
                </a:solidFill>
              </a:rPr>
              <a:t>Roman laws</a:t>
            </a:r>
            <a:r>
              <a:rPr lang="en-US"/>
              <a:t> on twelve tablets and hung in Forum.</a:t>
            </a:r>
          </a:p>
          <a:p>
            <a:r>
              <a:rPr lang="en-US"/>
              <a:t>Laws confirm right of all free </a:t>
            </a:r>
            <a:r>
              <a:rPr lang="en-US">
                <a:solidFill>
                  <a:srgbClr val="FF0000"/>
                </a:solidFill>
              </a:rPr>
              <a:t>citizens</a:t>
            </a:r>
            <a:r>
              <a:rPr lang="en-US"/>
              <a:t> to protection of the law</a:t>
            </a:r>
          </a:p>
          <a:p>
            <a:r>
              <a:rPr lang="en-US"/>
              <a:t>Become the basis for later Roman law</a:t>
            </a:r>
          </a:p>
        </p:txBody>
      </p:sp>
      <p:pic>
        <p:nvPicPr>
          <p:cNvPr id="20484" name="Picture 4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725988"/>
            <a:ext cx="8458200" cy="2132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562600"/>
            <a:ext cx="9144000" cy="1143000"/>
          </a:xfrm>
        </p:spPr>
        <p:txBody>
          <a:bodyPr/>
          <a:lstStyle/>
          <a:p>
            <a:r>
              <a:rPr lang="en-US" sz="3200"/>
              <a:t>Why were the Romans able to conquer Italy </a:t>
            </a:r>
            <a:br>
              <a:rPr lang="en-US" sz="3200"/>
            </a:br>
            <a:r>
              <a:rPr lang="en-US" sz="3200"/>
              <a:t>&amp; the Mediterranean World?</a:t>
            </a:r>
          </a:p>
        </p:txBody>
      </p:sp>
      <p:pic>
        <p:nvPicPr>
          <p:cNvPr id="23555" name="Picture 3" descr="map9ro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0"/>
            <a:ext cx="7086600" cy="5530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The Roman Army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5257800" cy="5791200"/>
          </a:xfrm>
        </p:spPr>
        <p:txBody>
          <a:bodyPr/>
          <a:lstStyle/>
          <a:p>
            <a:r>
              <a:rPr lang="en-US"/>
              <a:t>All </a:t>
            </a:r>
            <a:r>
              <a:rPr lang="en-US">
                <a:solidFill>
                  <a:srgbClr val="FF0000"/>
                </a:solidFill>
              </a:rPr>
              <a:t>citizens</a:t>
            </a:r>
            <a:r>
              <a:rPr lang="en-US"/>
              <a:t> were required to serve</a:t>
            </a:r>
          </a:p>
          <a:p>
            <a:pPr lvl="1">
              <a:buFontTx/>
              <a:buNone/>
            </a:pPr>
            <a:endParaRPr lang="en-US" sz="1200"/>
          </a:p>
          <a:p>
            <a:r>
              <a:rPr lang="en-US"/>
              <a:t>Army was powerful:</a:t>
            </a:r>
          </a:p>
          <a:p>
            <a:pPr lvl="1"/>
            <a:r>
              <a:rPr lang="en-US"/>
              <a:t>Organization &amp; fighting skill</a:t>
            </a:r>
          </a:p>
          <a:p>
            <a:pPr lvl="1">
              <a:buFontTx/>
              <a:buNone/>
            </a:pPr>
            <a:endParaRPr lang="en-US" sz="1200"/>
          </a:p>
          <a:p>
            <a:r>
              <a:rPr lang="en-US" b="1" u="sng">
                <a:solidFill>
                  <a:srgbClr val="FF0000"/>
                </a:solidFill>
              </a:rPr>
              <a:t>Legion-</a:t>
            </a:r>
            <a:r>
              <a:rPr lang="en-US"/>
              <a:t> military unit of 5,000 infantry (foot soldiers) supported by cavalry (horseback)</a:t>
            </a:r>
          </a:p>
        </p:txBody>
      </p:sp>
      <p:pic>
        <p:nvPicPr>
          <p:cNvPr id="24583" name="Picture 7" descr="minrfig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219200"/>
            <a:ext cx="3106738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546</Words>
  <Application>Microsoft Office PowerPoint</Application>
  <PresentationFormat>On-screen Show (4:3)</PresentationFormat>
  <Paragraphs>103</Paragraphs>
  <Slides>16</Slides>
  <Notes>16</Notes>
  <HiddenSlides>2</HiddenSlides>
  <MMClips>1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Default Design</vt:lpstr>
      <vt:lpstr>The Roman Republic  &amp; the Punic Wars</vt:lpstr>
      <vt:lpstr>Slide 2</vt:lpstr>
      <vt:lpstr>Ancient Italy  (c. 6th century B.C.)</vt:lpstr>
      <vt:lpstr>The Roman Republic (509 B.C. – 27 B.C.)</vt:lpstr>
      <vt:lpstr>The Roman Republic (509 B.C. – 27 B.C.)</vt:lpstr>
      <vt:lpstr>The Roman Republic (509 B.C. – 27 B.C.)</vt:lpstr>
      <vt:lpstr>The Roman Republic (509 B.C. – 27 B.C.)</vt:lpstr>
      <vt:lpstr>Why were the Romans able to conquer Italy  &amp; the Mediterranean World?</vt:lpstr>
      <vt:lpstr>The Roman Army</vt:lpstr>
      <vt:lpstr>Rome Spreads its Power</vt:lpstr>
      <vt:lpstr>Rome’s Commercial Network</vt:lpstr>
      <vt:lpstr>Punic Wars (264-146 B.C.)</vt:lpstr>
      <vt:lpstr>Punic Wars (264-146 B.C.)</vt:lpstr>
      <vt:lpstr>Slide 14</vt:lpstr>
      <vt:lpstr>Punic Wars (264-146 B.C.)</vt:lpstr>
      <vt:lpstr>Slide 16</vt:lpstr>
    </vt:vector>
  </TitlesOfParts>
  <Company>Univeristy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destruction of Carthage during the Punic Wars.   New York Public Library Picture Collection  </dc:title>
  <dc:creator>Nathan Chaney </dc:creator>
  <cp:lastModifiedBy> </cp:lastModifiedBy>
  <cp:revision>51</cp:revision>
  <dcterms:created xsi:type="dcterms:W3CDTF">2005-02-23T20:50:13Z</dcterms:created>
  <dcterms:modified xsi:type="dcterms:W3CDTF">2010-12-10T02:18:51Z</dcterms:modified>
</cp:coreProperties>
</file>