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7" r:id="rId3"/>
    <p:sldId id="268" r:id="rId4"/>
    <p:sldId id="281" r:id="rId5"/>
    <p:sldId id="279" r:id="rId6"/>
    <p:sldId id="267" r:id="rId7"/>
    <p:sldId id="265" r:id="rId8"/>
    <p:sldId id="280" r:id="rId9"/>
    <p:sldId id="261" r:id="rId10"/>
    <p:sldId id="260" r:id="rId11"/>
    <p:sldId id="277" r:id="rId12"/>
    <p:sldId id="278" r:id="rId13"/>
    <p:sldId id="275" r:id="rId14"/>
    <p:sldId id="273" r:id="rId15"/>
    <p:sldId id="272" r:id="rId16"/>
    <p:sldId id="271" r:id="rId17"/>
    <p:sldId id="270" r:id="rId18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BC5165C-D9A8-4F3C-B643-7D1B2310690D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1E420EF-E773-4867-929F-6B717F118F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smtClean="0"/>
              <a:t>Possible anecdote: The Kuomintang changed the name of Peking/Beijing to Peiping (or Beiping) in 1928.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192DFB-4907-4318-89BD-637F5A7115EF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E420EF-E773-4867-929F-6B717F118F3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 smtClean="0"/>
            </a:lvl1pPr>
          </a:lstStyle>
          <a:p>
            <a:pPr>
              <a:defRPr/>
            </a:pPr>
            <a:fld id="{D4E00790-F89F-4AF4-976E-804AD788E63C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795FF0-680A-4A62-AD57-B373443375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FB845-551A-4FA0-B49F-9D95AD160E39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04215-EB88-44CD-BC7E-B6F04A6D7A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D00BA6-C6F7-464A-BAD0-C04B0C87A7C1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63626F-EC53-4997-8BF2-708D877E7D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B6A2E-8D49-472D-8D9C-EE66E1A00D19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96C06-A8E1-40BD-9690-0332D218C6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D2090-BF8A-463B-86FB-E44F8D5E9D91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8B81B0DC-65B2-4E4E-8916-DF7ACBBEDF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4E3C5-5FD0-41FF-8939-10A339829554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79858-A724-460A-89A5-434D5FA33B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247B5-921F-417D-AA8E-7F58BFB93DBB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CFC95-1F08-4DBF-8365-817C2164C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7831878D-59EB-4F51-BA37-A0A90BF0CBDC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B6982FF3-347C-435A-8751-B2E29053F0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89CDA8C9-7C6E-44C4-8AA0-134281FE0FCD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 smtClean="0"/>
            </a:lvl1pPr>
          </a:lstStyle>
          <a:p>
            <a:pPr>
              <a:defRPr/>
            </a:pPr>
            <a:fld id="{44DBEEF1-151C-47D3-8925-369DA64667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572FD-3D1D-4385-8C62-65046BF34582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60AB8-3F98-4DEF-AE42-F6F0D76B17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D6983-9720-4533-82B7-55AD14D12FC7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2146B-0299-435C-A0B8-5C98C962BB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6BFC2AE-E6DB-43BE-8206-4C88F95FD0F5}" type="datetimeFigureOut">
              <a:rPr lang="en-US"/>
              <a:pPr>
                <a:defRPr/>
              </a:pPr>
              <a:t>4/21/2011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F0153334-0380-41DB-A605-C8BDD048A7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79" r:id="rId6"/>
    <p:sldLayoutId id="2147483680" r:id="rId7"/>
    <p:sldLayoutId id="2147483688" r:id="rId8"/>
    <p:sldLayoutId id="2147483689" r:id="rId9"/>
    <p:sldLayoutId id="2147483681" r:id="rId10"/>
    <p:sldLayoutId id="2147483682" r:id="rId11"/>
  </p:sldLayoutIdLst>
  <p:transition>
    <p:random/>
  </p:transition>
  <p:txStyles>
    <p:titleStyle>
      <a:lvl1pPr marL="484188" indent="-484188" algn="l" rtl="0" fontAlgn="base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56F5B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2pPr>
      <a:lvl3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3pPr>
      <a:lvl4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4pPr>
      <a:lvl5pPr marL="4841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56F5B"/>
          </a:solidFill>
          <a:latin typeface="Century Gothic" pitchFamily="34" charset="0"/>
        </a:defRPr>
      </a:lvl9pPr>
    </p:titleStyle>
    <p:bodyStyle>
      <a:lvl1pPr marL="447675" indent="-3825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fontAlgn="base">
        <a:spcBef>
          <a:spcPct val="20000"/>
        </a:spcBef>
        <a:spcAft>
          <a:spcPct val="0"/>
        </a:spcAft>
        <a:buClr>
          <a:srgbClr val="DF958B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.xml"/><Relationship Id="rId1" Type="http://schemas.openxmlformats.org/officeDocument/2006/relationships/video" Target="file:///C:\Documents%20and%20Settings\Alex\Desktop\Imperialism%20-%20BETA%202010-11\Imperialism%20China\55daysforeignrule.wmv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video" Target="file:///C:\Documents%20and%20Settings\Alex\Desktop\Imperialism%20-%20BETA%202010-11\Imperialism%20China\55%20Days%20at%20Peking%20(1963).wmv" TargetMode="Externa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HP_Administrator\Local Settings\Temporary Internet Files\Content.IE5\6CJWCZQH\MPj0427603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56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2400" y="762000"/>
            <a:ext cx="8686800" cy="761999"/>
          </a:xfrm>
        </p:spPr>
        <p:txBody>
          <a:bodyPr>
            <a:noAutofit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Imperialism in China</a:t>
            </a:r>
            <a:endParaRPr lang="en-US" sz="48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544" y="6553200"/>
            <a:ext cx="8062912" cy="304800"/>
          </a:xfrm>
        </p:spPr>
        <p:txBody>
          <a:bodyPr>
            <a:normAutofit fontScale="3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© Student Handouts, Inc.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www.studenthandouts.com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AIM: How did China react to foreign influence and control?</a:t>
            </a:r>
          </a:p>
          <a:p>
            <a:r>
              <a:rPr lang="en-US" sz="2400" dirty="0" smtClean="0"/>
              <a:t>Do Now: how would imperialism affect people under colonial rule?</a:t>
            </a:r>
            <a:endParaRPr lang="en-US" sz="24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Early Contacts with Europeans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1143000" y="5638800"/>
            <a:ext cx="7333488" cy="914400"/>
          </a:xfrm>
        </p:spPr>
        <p:txBody>
          <a:bodyPr/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</a:t>
            </a:r>
            <a:r>
              <a:rPr lang="en-US" sz="24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century – Portuguese traded  for silk and tea</a:t>
            </a:r>
          </a:p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Portuguese followed by the Dutch and English </a:t>
            </a:r>
          </a:p>
        </p:txBody>
      </p:sp>
      <p:pic>
        <p:nvPicPr>
          <p:cNvPr id="10245" name="Picture 5" descr="C:\Documents and Settings\HP_Administrator\Local Settings\Temporary Internet Files\Content.IE5\6CJWCZQH\MPj0164341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685800"/>
            <a:ext cx="6962251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6934200" cy="1399032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C000"/>
                </a:solidFill>
              </a:rPr>
              <a:t>First Opium War</a:t>
            </a:r>
            <a:br>
              <a:rPr lang="en-US" b="1" dirty="0" smtClean="0">
                <a:solidFill>
                  <a:srgbClr val="FFC000"/>
                </a:solidFill>
              </a:rPr>
            </a:br>
            <a:r>
              <a:rPr lang="en-US" b="1" dirty="0" smtClean="0">
                <a:solidFill>
                  <a:srgbClr val="FFC000"/>
                </a:solidFill>
              </a:rPr>
              <a:t>(1839-1842)</a:t>
            </a:r>
            <a:endParaRPr lang="en-US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458200" cy="4746625"/>
          </a:xfrm>
        </p:spPr>
        <p:txBody>
          <a:bodyPr>
            <a:norm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British brought opium from India to Canton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Many Chinese became addicts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Chinese emperor forbade opium imports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War between British and Chinese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Treaty of Nanking (1842)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Four additional British ports in China</a:t>
            </a:r>
          </a:p>
          <a:p>
            <a:pPr marL="1106424" lvl="2" fontAlgn="auto">
              <a:spcAft>
                <a:spcPts val="0"/>
              </a:spcAft>
              <a:buFont typeface="Wingdings 2"/>
              <a:buChar char=""/>
              <a:defRPr/>
            </a:pPr>
            <a:r>
              <a:rPr lang="en-US" dirty="0" smtClean="0"/>
              <a:t>Amoy, </a:t>
            </a:r>
            <a:r>
              <a:rPr lang="en-US" dirty="0" err="1" smtClean="0"/>
              <a:t>Ningpo</a:t>
            </a:r>
            <a:r>
              <a:rPr lang="en-US" dirty="0" smtClean="0"/>
              <a:t>, Foochow, Shanghai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b="1" dirty="0" smtClean="0">
                <a:solidFill>
                  <a:srgbClr val="FFC000"/>
                </a:solidFill>
              </a:rPr>
              <a:t>British control over Hong Kong</a:t>
            </a:r>
            <a:br>
              <a:rPr lang="en-US" b="1" dirty="0" smtClean="0">
                <a:solidFill>
                  <a:srgbClr val="FFC000"/>
                </a:solidFill>
              </a:rPr>
            </a:br>
            <a:r>
              <a:rPr lang="en-US" b="1" dirty="0" smtClean="0">
                <a:solidFill>
                  <a:srgbClr val="FFC000"/>
                </a:solidFill>
              </a:rPr>
              <a:t>100 year lease – Ended in 1997</a:t>
            </a:r>
          </a:p>
        </p:txBody>
      </p:sp>
      <p:pic>
        <p:nvPicPr>
          <p:cNvPr id="12292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28600"/>
            <a:ext cx="1603375" cy="161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" descr="C:\Documents and Settings\HP_Administrator\Local Settings\Temporary Internet Files\Content.IE5\TF3ANGHO\MCj0404485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4572000"/>
            <a:ext cx="1231900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/>
              <a:t>Imperialism in China</a:t>
            </a:r>
            <a:endParaRPr lang="en-US" sz="4400" b="1" dirty="0"/>
          </a:p>
        </p:txBody>
      </p:sp>
      <p:pic>
        <p:nvPicPr>
          <p:cNvPr id="5" name="55daysforeignrule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19200" y="609600"/>
            <a:ext cx="6875585" cy="38862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5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381000"/>
            <a:ext cx="7162800" cy="633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6934200" cy="1399032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Other  Westerners </a:t>
            </a:r>
            <a:b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in China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1546225"/>
          </a:xfrm>
        </p:spPr>
        <p:txBody>
          <a:bodyPr/>
          <a:lstStyle/>
          <a:p>
            <a:r>
              <a:rPr lang="en-US" dirty="0" smtClean="0"/>
              <a:t>Belgium, France, Holland (Netherlands), Portugal, Prussia (Germany), United States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6482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71800"/>
            <a:ext cx="9144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04800"/>
            <a:ext cx="6934200" cy="1399032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More Foreign Control </a:t>
            </a:r>
            <a:b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of China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72000"/>
          </a:xfrm>
        </p:spPr>
        <p:txBody>
          <a:bodyPr>
            <a:normAutofit fontScale="92500" lnSpcReduction="10000"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Vietnam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Merged into French Indo-China (1883)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Burma (Myanmar)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Annexed by British (1886)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Formosa (Taiwan)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Attacked and taken by Japanese (1895)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Korea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Annexed by Japanese (1910)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Manchuria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Concessions to Japanese (1910)</a:t>
            </a:r>
            <a:endParaRPr lang="en-US" dirty="0"/>
          </a:p>
        </p:txBody>
      </p:sp>
      <p:pic>
        <p:nvPicPr>
          <p:cNvPr id="15365" name="Picture 2" descr="C:\Documents and Settings\HP_Administrator\Local Settings\Temporary Internet Files\Content.IE5\TF3ANGHO\MCj0404519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10400" y="4572000"/>
            <a:ext cx="18446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HP_Administrator\Local Settings\Temporary Internet Files\Content.IE5\RTZ6GFT0\MCj0404449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52400"/>
            <a:ext cx="1787525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694944" cy="6400800"/>
          </a:xfrm>
        </p:spPr>
        <p:txBody>
          <a:bodyPr/>
          <a:lstStyle/>
          <a:p>
            <a:r>
              <a:rPr lang="en-US" b="1" dirty="0" smtClean="0"/>
              <a:t>55 Days at Peking  (1953)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3276600"/>
            <a:ext cx="7333488" cy="3352800"/>
          </a:xfrm>
        </p:spPr>
        <p:txBody>
          <a:bodyPr/>
          <a:lstStyle/>
          <a:p>
            <a:r>
              <a:rPr lang="en-US" sz="2000" b="1" dirty="0" smtClean="0"/>
              <a:t>Continually frustrated with foreigners taking China’s wealth and westernization, some Chinese rebel against foreign influence. This was known as the Boxer Rebellion.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This clip shows the Empress Dowager </a:t>
            </a:r>
            <a:r>
              <a:rPr lang="en-US" sz="2000" b="1" dirty="0" err="1" smtClean="0"/>
              <a:t>Cixi</a:t>
            </a:r>
            <a:r>
              <a:rPr lang="en-US" sz="2000" b="1" dirty="0" smtClean="0"/>
              <a:t>  with Sir Arthur Robinson of Britain expressing China’s feelings towards foreign influence.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Take special note of the use of metaphors such as the cow comparing it to China</a:t>
            </a:r>
            <a:r>
              <a:rPr lang="en-US" sz="1800" b="1" dirty="0" smtClean="0"/>
              <a:t>.</a:t>
            </a:r>
          </a:p>
          <a:p>
            <a:endParaRPr lang="en-US" sz="1800" b="1" dirty="0" smtClean="0"/>
          </a:p>
          <a:p>
            <a:endParaRPr lang="en-US" sz="1800" b="1" dirty="0" smtClean="0"/>
          </a:p>
          <a:p>
            <a:endParaRPr lang="en-US" sz="1800" b="1" dirty="0" smtClean="0"/>
          </a:p>
          <a:p>
            <a:endParaRPr lang="en-US" sz="1800" b="1" dirty="0"/>
          </a:p>
        </p:txBody>
      </p:sp>
      <p:pic>
        <p:nvPicPr>
          <p:cNvPr id="5" name="55 Days at Peking (1963)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990600" y="304800"/>
            <a:ext cx="7753350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3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6934200" cy="914400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Boxer Rebellion (1900)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5638800" cy="4975225"/>
          </a:xfrm>
        </p:spPr>
        <p:txBody>
          <a:bodyPr>
            <a:no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>
                <a:latin typeface="Arial Rounded MT Bold" pitchFamily="34" charset="0"/>
              </a:rPr>
              <a:t>Chinese people resented foreign influence and power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sz="2400" dirty="0" smtClean="0">
                <a:latin typeface="Arial Rounded MT Bold" pitchFamily="34" charset="0"/>
              </a:rPr>
              <a:t>Called “Boxers” by Westerners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sz="2400" dirty="0" smtClean="0">
                <a:solidFill>
                  <a:srgbClr val="FFC000"/>
                </a:solidFill>
                <a:latin typeface="Arial Rounded MT Bold" pitchFamily="34" charset="0"/>
              </a:rPr>
              <a:t>Demanded that foreigners leave China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sz="2400" dirty="0" smtClean="0">
                <a:latin typeface="Arial Rounded MT Bold" pitchFamily="34" charset="0"/>
              </a:rPr>
              <a:t>Killed circa 300 and </a:t>
            </a:r>
            <a:br>
              <a:rPr lang="en-US" sz="2400" dirty="0" smtClean="0">
                <a:latin typeface="Arial Rounded MT Bold" pitchFamily="34" charset="0"/>
              </a:rPr>
            </a:br>
            <a:r>
              <a:rPr lang="en-US" sz="2400" dirty="0" smtClean="0">
                <a:latin typeface="Arial Rounded MT Bold" pitchFamily="34" charset="0"/>
              </a:rPr>
              <a:t>vandalized foreign property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>
                <a:solidFill>
                  <a:srgbClr val="FFC000"/>
                </a:solidFill>
                <a:latin typeface="Arial Rounded MT Bold" pitchFamily="34" charset="0"/>
              </a:rPr>
              <a:t>European imperialists</a:t>
            </a:r>
            <a:r>
              <a:rPr lang="en-US" sz="2400" dirty="0" smtClean="0">
                <a:latin typeface="Arial Rounded MT Bold" pitchFamily="34" charset="0"/>
              </a:rPr>
              <a:t>, Americans, and Japanese </a:t>
            </a:r>
            <a:r>
              <a:rPr lang="en-US" sz="2400" dirty="0" smtClean="0">
                <a:solidFill>
                  <a:srgbClr val="FFC000"/>
                </a:solidFill>
                <a:latin typeface="Arial Rounded MT Bold" pitchFamily="34" charset="0"/>
              </a:rPr>
              <a:t>put down the rebellion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>
                <a:latin typeface="Arial Rounded MT Bold" pitchFamily="34" charset="0"/>
              </a:rPr>
              <a:t>China paid $333,000,000 in damages and had to permit military forces in Peking (Beijing)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endParaRPr lang="en-US" sz="2400" dirty="0">
              <a:latin typeface="Arial Rounded MT Bold" pitchFamily="34" charset="0"/>
            </a:endParaRPr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066800"/>
            <a:ext cx="337106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3733800"/>
            <a:ext cx="3333750" cy="2581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6934200" cy="1399032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Fall of the Qing (Manchu) Dynasty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3962400" y="1600200"/>
            <a:ext cx="4724400" cy="4572000"/>
          </a:xfrm>
        </p:spPr>
        <p:txBody>
          <a:bodyPr/>
          <a:lstStyle/>
          <a:p>
            <a:r>
              <a:rPr lang="en-US" sz="2800" dirty="0" smtClean="0">
                <a:latin typeface="Arial Rounded MT Bold" pitchFamily="34" charset="0"/>
              </a:rPr>
              <a:t>Empress Dowager </a:t>
            </a:r>
            <a:r>
              <a:rPr lang="en-US" sz="2800" dirty="0" err="1" smtClean="0">
                <a:latin typeface="Arial Rounded MT Bold" pitchFamily="34" charset="0"/>
              </a:rPr>
              <a:t>Cixi</a:t>
            </a:r>
            <a:r>
              <a:rPr lang="en-US" sz="2800" dirty="0" smtClean="0">
                <a:latin typeface="Arial Rounded MT Bold" pitchFamily="34" charset="0"/>
              </a:rPr>
              <a:t> (1835-1908)</a:t>
            </a:r>
          </a:p>
          <a:p>
            <a:pPr lvl="1"/>
            <a:r>
              <a:rPr lang="en-US" sz="2400" i="1" dirty="0" smtClean="0">
                <a:latin typeface="Arial Rounded MT Bold" pitchFamily="34" charset="0"/>
              </a:rPr>
              <a:t>De facto</a:t>
            </a:r>
            <a:r>
              <a:rPr lang="en-US" sz="2400" dirty="0" smtClean="0">
                <a:latin typeface="Arial Rounded MT Bold" pitchFamily="34" charset="0"/>
              </a:rPr>
              <a:t> Chinese monarch (1861-1908)</a:t>
            </a:r>
          </a:p>
          <a:p>
            <a:pPr lvl="1"/>
            <a:r>
              <a:rPr lang="en-US" sz="2400" dirty="0" smtClean="0">
                <a:latin typeface="Arial Rounded MT Bold" pitchFamily="34" charset="0"/>
              </a:rPr>
              <a:t>“Make me unhappy for a day and I will make you unhappy for a lifetime.”</a:t>
            </a:r>
          </a:p>
          <a:p>
            <a:pPr lvl="1"/>
            <a:r>
              <a:rPr lang="en-US" sz="2400" dirty="0" smtClean="0">
                <a:latin typeface="Arial Rounded MT Bold" pitchFamily="34" charset="0"/>
              </a:rPr>
              <a:t>Conservative and </a:t>
            </a:r>
            <a:br>
              <a:rPr lang="en-US" sz="2400" dirty="0" smtClean="0">
                <a:latin typeface="Arial Rounded MT Bold" pitchFamily="34" charset="0"/>
              </a:rPr>
            </a:br>
            <a:r>
              <a:rPr lang="en-US" sz="2400" dirty="0" smtClean="0">
                <a:latin typeface="Arial Rounded MT Bold" pitchFamily="34" charset="0"/>
              </a:rPr>
              <a:t>anti-foreign</a:t>
            </a:r>
          </a:p>
          <a:p>
            <a:pPr lvl="1"/>
            <a:r>
              <a:rPr lang="en-US" sz="2400" dirty="0" smtClean="0">
                <a:latin typeface="Arial Rounded MT Bold" pitchFamily="34" charset="0"/>
              </a:rPr>
              <a:t>Blamed by many Chinese for foreign imperialist power in China</a:t>
            </a:r>
          </a:p>
        </p:txBody>
      </p:sp>
      <p:pic>
        <p:nvPicPr>
          <p:cNvPr id="20485" name="Picture 2" descr="http://upload.wikimedia.org/wikipedia/commons/1/17/The_Qing_Dynasty_Cixi_Imperial_Dowager_Empress_of_China_On_Throne_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4000"/>
            <a:ext cx="3885187" cy="510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875506"/>
          </a:xfrm>
        </p:spPr>
        <p:txBody>
          <a:bodyPr>
            <a:normAutofit/>
          </a:bodyPr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US" sz="40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Fall of the Qing (Manchu) Dynasty</a:t>
            </a:r>
            <a:endParaRPr lang="en-US" sz="40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6781800" cy="6019800"/>
          </a:xfrm>
        </p:spPr>
        <p:txBody>
          <a:bodyPr>
            <a:noAutofit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sz="2800" dirty="0" smtClean="0">
                <a:latin typeface="Arial Rounded MT Bold" pitchFamily="34" charset="0"/>
              </a:rPr>
              <a:t>Emperor </a:t>
            </a:r>
            <a:r>
              <a:rPr lang="en-US" sz="2800" dirty="0" err="1" smtClean="0">
                <a:latin typeface="Arial Rounded MT Bold" pitchFamily="34" charset="0"/>
              </a:rPr>
              <a:t>Puyi</a:t>
            </a:r>
            <a:r>
              <a:rPr lang="en-US" sz="2800" dirty="0" smtClean="0">
                <a:latin typeface="Arial Rounded MT Bold" pitchFamily="34" charset="0"/>
              </a:rPr>
              <a:t> – </a:t>
            </a:r>
            <a:br>
              <a:rPr lang="en-US" sz="2800" dirty="0" smtClean="0">
                <a:latin typeface="Arial Rounded MT Bold" pitchFamily="34" charset="0"/>
              </a:rPr>
            </a:br>
            <a:r>
              <a:rPr lang="en-US" sz="2800" dirty="0" smtClean="0">
                <a:latin typeface="Arial Rounded MT Bold" pitchFamily="34" charset="0"/>
              </a:rPr>
              <a:t>the “Last Emperor”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sz="2400" dirty="0" smtClean="0">
                <a:latin typeface="Arial Rounded MT Bold" pitchFamily="34" charset="0"/>
              </a:rPr>
              <a:t>Lived 1906-1967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sz="2400" dirty="0" smtClean="0">
                <a:latin typeface="Arial Rounded MT Bold" pitchFamily="34" charset="0"/>
              </a:rPr>
              <a:t>Ruled China 1908-1912, and </a:t>
            </a:r>
            <a:br>
              <a:rPr lang="en-US" sz="2400" dirty="0" smtClean="0">
                <a:latin typeface="Arial Rounded MT Bold" pitchFamily="34" charset="0"/>
              </a:rPr>
            </a:br>
            <a:r>
              <a:rPr lang="en-US" sz="2400" dirty="0" smtClean="0">
                <a:latin typeface="Arial Rounded MT Bold" pitchFamily="34" charset="0"/>
              </a:rPr>
              <a:t>as a puppet for 12 days in 1917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sz="2400" dirty="0" smtClean="0">
                <a:latin typeface="Arial Rounded MT Bold" pitchFamily="34" charset="0"/>
              </a:rPr>
              <a:t>Puppet emperor of Manchukuo (Japanese-ruled Manchuria)</a:t>
            </a:r>
            <a:br>
              <a:rPr lang="en-US" sz="2400" dirty="0" smtClean="0">
                <a:latin typeface="Arial Rounded MT Bold" pitchFamily="34" charset="0"/>
              </a:rPr>
            </a:br>
            <a:r>
              <a:rPr lang="en-US" sz="2400" dirty="0" smtClean="0">
                <a:latin typeface="Arial Rounded MT Bold" pitchFamily="34" charset="0"/>
              </a:rPr>
              <a:t>1932-1945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sz="2400" dirty="0" smtClean="0">
                <a:latin typeface="Arial Rounded MT Bold" pitchFamily="34" charset="0"/>
              </a:rPr>
              <a:t>Spent ten years in a Soviet prison </a:t>
            </a:r>
            <a:br>
              <a:rPr lang="en-US" sz="2400" dirty="0" smtClean="0">
                <a:latin typeface="Arial Rounded MT Bold" pitchFamily="34" charset="0"/>
              </a:rPr>
            </a:br>
            <a:r>
              <a:rPr lang="en-US" sz="2400" dirty="0" smtClean="0">
                <a:latin typeface="Arial Rounded MT Bold" pitchFamily="34" charset="0"/>
              </a:rPr>
              <a:t>after WWII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sz="2400" dirty="0" smtClean="0">
                <a:latin typeface="Arial Rounded MT Bold" pitchFamily="34" charset="0"/>
              </a:rPr>
              <a:t>Lived a quiet life as a regular citizen </a:t>
            </a:r>
            <a:br>
              <a:rPr lang="en-US" sz="2400" dirty="0" smtClean="0">
                <a:latin typeface="Arial Rounded MT Bold" pitchFamily="34" charset="0"/>
              </a:rPr>
            </a:br>
            <a:r>
              <a:rPr lang="en-US" sz="2400" dirty="0" smtClean="0">
                <a:latin typeface="Arial Rounded MT Bold" pitchFamily="34" charset="0"/>
              </a:rPr>
              <a:t>in communist China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sz="2400" dirty="0" smtClean="0">
                <a:latin typeface="Arial Rounded MT Bold" pitchFamily="34" charset="0"/>
              </a:rPr>
              <a:t>Died of disease during the Cultural Revolution (1967)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endParaRPr lang="en-US" sz="2800" dirty="0">
              <a:latin typeface="Arial Rounded MT Bold" pitchFamily="34" charset="0"/>
            </a:endParaRPr>
          </a:p>
        </p:txBody>
      </p:sp>
      <p:pic>
        <p:nvPicPr>
          <p:cNvPr id="21509" name="Picture 2" descr="File:1922 Puy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990600"/>
            <a:ext cx="3200400" cy="4114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0"/>
            <a:ext cx="6934200" cy="875506"/>
          </a:xfrm>
        </p:spPr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Republican Revolution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5410200" cy="4321175"/>
          </a:xfrm>
        </p:spPr>
        <p:txBody>
          <a:bodyPr/>
          <a:lstStyle/>
          <a:p>
            <a:r>
              <a:rPr lang="en-US" b="1" dirty="0" smtClean="0">
                <a:solidFill>
                  <a:srgbClr val="FFC000"/>
                </a:solidFill>
              </a:rPr>
              <a:t>Sun </a:t>
            </a:r>
            <a:r>
              <a:rPr lang="en-US" b="1" dirty="0" err="1" smtClean="0">
                <a:solidFill>
                  <a:srgbClr val="FFC000"/>
                </a:solidFill>
              </a:rPr>
              <a:t>Yat-sen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dirty="0" smtClean="0"/>
              <a:t>(Sun </a:t>
            </a:r>
            <a:r>
              <a:rPr lang="en-US" dirty="0" err="1" smtClean="0"/>
              <a:t>Yixian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Founded  Nationalist party</a:t>
            </a:r>
          </a:p>
          <a:p>
            <a:pPr lvl="2"/>
            <a:r>
              <a:rPr lang="en-US" dirty="0" smtClean="0"/>
              <a:t>Overthrew Manchu</a:t>
            </a:r>
            <a:br>
              <a:rPr lang="en-US" dirty="0" smtClean="0"/>
            </a:br>
            <a:r>
              <a:rPr lang="en-US" dirty="0" smtClean="0"/>
              <a:t>(Qing) dynasty</a:t>
            </a:r>
          </a:p>
          <a:p>
            <a:pPr lvl="2"/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Established a republic</a:t>
            </a:r>
          </a:p>
        </p:txBody>
      </p:sp>
      <p:pic>
        <p:nvPicPr>
          <p:cNvPr id="22533" name="Picture 2" descr="Sun Yat-s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990600"/>
            <a:ext cx="3528907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4" name="Picture 4" descr="&quot;Blue Sky with a White Sun&quot;, the party emblem of the Kuominta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343400"/>
            <a:ext cx="2286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1447800" y="6324600"/>
            <a:ext cx="3581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b="1" i="1" dirty="0" smtClean="0">
                <a:latin typeface="Century Gothic" pitchFamily="34" charset="0"/>
              </a:rPr>
              <a:t>Nationalist party </a:t>
            </a:r>
            <a:r>
              <a:rPr lang="en-US" b="1" i="1" dirty="0">
                <a:latin typeface="Century Gothic" pitchFamily="34" charset="0"/>
              </a:rPr>
              <a:t>symbol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pPr marL="484632" indent="0" algn="ctr" fontAlgn="auto">
              <a:spcAft>
                <a:spcPts val="0"/>
              </a:spcAft>
              <a:defRPr/>
            </a:pPr>
            <a:r>
              <a:rPr lang="en-US" b="1" i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Three Principles of the People</a:t>
            </a:r>
            <a:endParaRPr lang="en-US" b="1" i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975225"/>
          </a:xfrm>
        </p:spPr>
        <p:txBody>
          <a:bodyPr/>
          <a:lstStyle/>
          <a:p>
            <a:r>
              <a:rPr lang="en-US" dirty="0" smtClean="0"/>
              <a:t>Book published by Sun </a:t>
            </a:r>
            <a:r>
              <a:rPr lang="en-US" dirty="0" err="1" smtClean="0"/>
              <a:t>Yat-sen</a:t>
            </a:r>
            <a:r>
              <a:rPr lang="en-US" dirty="0" smtClean="0"/>
              <a:t> before his death in 1925</a:t>
            </a:r>
          </a:p>
          <a:p>
            <a:pPr marL="952500" lvl="1" indent="-514350">
              <a:buFont typeface="Century Gothic" pitchFamily="34" charset="0"/>
              <a:buAutoNum type="arabicPeriod"/>
            </a:pPr>
            <a:r>
              <a:rPr lang="en-US" b="1" dirty="0" smtClean="0"/>
              <a:t>Principle of </a:t>
            </a:r>
            <a:r>
              <a:rPr lang="en-US" b="1" dirty="0" err="1" smtClean="0"/>
              <a:t>Mínquán</a:t>
            </a:r>
            <a:endParaRPr lang="en-US" b="1" dirty="0" smtClean="0"/>
          </a:p>
          <a:p>
            <a:pPr marL="1236663" lvl="2" indent="-514350"/>
            <a:r>
              <a:rPr lang="en-US" dirty="0" smtClean="0"/>
              <a:t>Democracy – the people are sovereign</a:t>
            </a:r>
          </a:p>
          <a:p>
            <a:pPr marL="952500" lvl="1" indent="-514350">
              <a:buFont typeface="Century Gothic" pitchFamily="34" charset="0"/>
              <a:buAutoNum type="arabicPeriod"/>
            </a:pPr>
            <a:r>
              <a:rPr lang="en-US" b="1" dirty="0" smtClean="0"/>
              <a:t>Principle of </a:t>
            </a:r>
            <a:r>
              <a:rPr lang="en-US" b="1" dirty="0" err="1" smtClean="0"/>
              <a:t>Mínzú</a:t>
            </a:r>
            <a:endParaRPr lang="en-US" b="1" dirty="0" smtClean="0"/>
          </a:p>
          <a:p>
            <a:pPr marL="1236663" lvl="2" indent="-514350"/>
            <a:r>
              <a:rPr lang="en-US" dirty="0" smtClean="0"/>
              <a:t>Nationalism – an end to foreign imperialism</a:t>
            </a:r>
          </a:p>
          <a:p>
            <a:pPr marL="952500" lvl="1" indent="-514350">
              <a:buFont typeface="Century Gothic" pitchFamily="34" charset="0"/>
              <a:buAutoNum type="arabicPeriod"/>
            </a:pPr>
            <a:r>
              <a:rPr lang="en-US" b="1" dirty="0" smtClean="0"/>
              <a:t>Principle of </a:t>
            </a:r>
            <a:r>
              <a:rPr lang="en-US" b="1" dirty="0" err="1" smtClean="0"/>
              <a:t>Mínshēng</a:t>
            </a:r>
            <a:endParaRPr lang="en-US" b="1" dirty="0" smtClean="0"/>
          </a:p>
          <a:p>
            <a:pPr marL="1236663" lvl="2" indent="-514350"/>
            <a:r>
              <a:rPr lang="en-US" dirty="0" smtClean="0"/>
              <a:t>Livelihood – economic development, industrialization, land reform, and social welfare – elements of progressivism and socialism</a:t>
            </a:r>
          </a:p>
        </p:txBody>
      </p:sp>
      <p:pic>
        <p:nvPicPr>
          <p:cNvPr id="25604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2025" y="0"/>
            <a:ext cx="1831975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6934200" cy="1399032"/>
          </a:xfrm>
        </p:spPr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Growth of Communism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4572000"/>
          </a:xfrm>
        </p:spPr>
        <p:txBody>
          <a:bodyPr/>
          <a:lstStyle/>
          <a:p>
            <a:r>
              <a:rPr lang="en-US" dirty="0" smtClean="0"/>
              <a:t>Sun </a:t>
            </a:r>
            <a:r>
              <a:rPr lang="en-US" dirty="0" err="1" smtClean="0"/>
              <a:t>Yat-sen</a:t>
            </a:r>
            <a:r>
              <a:rPr lang="en-US" dirty="0" smtClean="0"/>
              <a:t> appealed for Russian (Soviet) aid following the Versailles Conference</a:t>
            </a:r>
          </a:p>
          <a:p>
            <a:pPr lvl="1"/>
            <a:r>
              <a:rPr lang="en-US" dirty="0" smtClean="0"/>
              <a:t>1921-1925 – China received advisors, arms,  communist propaganda, and loans</a:t>
            </a:r>
          </a:p>
          <a:p>
            <a:pPr lvl="1"/>
            <a:r>
              <a:rPr lang="en-US" dirty="0" smtClean="0"/>
              <a:t>Russia revoked its imperialist rights in China</a:t>
            </a:r>
          </a:p>
        </p:txBody>
      </p:sp>
      <p:pic>
        <p:nvPicPr>
          <p:cNvPr id="26629" name="Picture 2" descr="File:Flag of the Republic of China 1912-1928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800600"/>
            <a:ext cx="274478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TextBox 5"/>
          <p:cNvSpPr txBox="1">
            <a:spLocks noChangeArrowheads="1"/>
          </p:cNvSpPr>
          <p:nvPr/>
        </p:nvSpPr>
        <p:spPr bwMode="auto">
          <a:xfrm>
            <a:off x="5943600" y="6172200"/>
            <a:ext cx="2819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i="1" dirty="0">
                <a:latin typeface="Century Gothic" pitchFamily="34" charset="0"/>
              </a:rPr>
              <a:t>Chinese flag, 1912-1928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7772400" cy="1399032"/>
          </a:xfrm>
        </p:spPr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The Nationalist Party Splits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r>
              <a:rPr lang="en-US" dirty="0" smtClean="0"/>
              <a:t>Right wing</a:t>
            </a:r>
          </a:p>
          <a:p>
            <a:pPr lvl="1"/>
            <a:r>
              <a:rPr lang="en-US" dirty="0" smtClean="0"/>
              <a:t>Business people</a:t>
            </a:r>
          </a:p>
          <a:p>
            <a:pPr lvl="1"/>
            <a:r>
              <a:rPr lang="en-US" dirty="0" smtClean="0"/>
              <a:t>Politicians</a:t>
            </a:r>
          </a:p>
          <a:p>
            <a:r>
              <a:rPr lang="en-US" dirty="0" smtClean="0"/>
              <a:t>Left wing</a:t>
            </a:r>
          </a:p>
          <a:p>
            <a:pPr lvl="1"/>
            <a:r>
              <a:rPr lang="en-US" dirty="0" smtClean="0"/>
              <a:t>Communists</a:t>
            </a:r>
          </a:p>
          <a:p>
            <a:pPr lvl="1"/>
            <a:r>
              <a:rPr lang="en-US" dirty="0" smtClean="0"/>
              <a:t>Intellectuals</a:t>
            </a:r>
          </a:p>
          <a:p>
            <a:pPr lvl="1"/>
            <a:r>
              <a:rPr lang="en-US" dirty="0" smtClean="0"/>
              <a:t>Radicals</a:t>
            </a:r>
          </a:p>
          <a:p>
            <a:pPr lvl="1"/>
            <a:r>
              <a:rPr lang="en-US" dirty="0" smtClean="0"/>
              <a:t>Students</a:t>
            </a:r>
          </a:p>
        </p:txBody>
      </p:sp>
      <p:pic>
        <p:nvPicPr>
          <p:cNvPr id="27653" name="Picture 2" descr="File:Naval Jack of the Republic of China.sv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981200"/>
            <a:ext cx="4572000" cy="304641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3733800" cy="1399032"/>
          </a:xfrm>
        </p:spPr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Nationalist Revolution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8229600" cy="4572000"/>
          </a:xfrm>
        </p:spPr>
        <p:txBody>
          <a:bodyPr/>
          <a:lstStyle/>
          <a:p>
            <a:r>
              <a:rPr lang="en-US" dirty="0" smtClean="0"/>
              <a:t>Sun </a:t>
            </a:r>
            <a:r>
              <a:rPr lang="en-US" dirty="0" err="1" smtClean="0"/>
              <a:t>Yat-sen</a:t>
            </a:r>
            <a:r>
              <a:rPr lang="en-US" dirty="0" smtClean="0"/>
              <a:t> succeeded by </a:t>
            </a:r>
            <a:br>
              <a:rPr lang="en-US" dirty="0" smtClean="0"/>
            </a:br>
            <a:r>
              <a:rPr lang="en-US" b="1" dirty="0" smtClean="0">
                <a:solidFill>
                  <a:srgbClr val="FFC000"/>
                </a:solidFill>
              </a:rPr>
              <a:t>Chiang Kai-shek</a:t>
            </a:r>
          </a:p>
          <a:p>
            <a:r>
              <a:rPr lang="en-US" dirty="0" smtClean="0"/>
              <a:t>Communists expelled by Kuomintang</a:t>
            </a:r>
          </a:p>
          <a:p>
            <a:r>
              <a:rPr lang="en-US" dirty="0" smtClean="0"/>
              <a:t>1926-1928 – war to control the warlords</a:t>
            </a:r>
          </a:p>
          <a:p>
            <a:r>
              <a:rPr lang="en-US" dirty="0" smtClean="0"/>
              <a:t>Capital moved from Peiping (a.k.a. Peking, today’s Beijing) to Nanking (Nanjing)</a:t>
            </a:r>
          </a:p>
        </p:txBody>
      </p:sp>
      <p:pic>
        <p:nvPicPr>
          <p:cNvPr id="28677" name="Picture 2" descr="File:Nj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43550" y="533400"/>
            <a:ext cx="33655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TextBox 5"/>
          <p:cNvSpPr txBox="1">
            <a:spLocks noChangeArrowheads="1"/>
          </p:cNvSpPr>
          <p:nvPr/>
        </p:nvSpPr>
        <p:spPr bwMode="auto">
          <a:xfrm>
            <a:off x="3276600" y="152400"/>
            <a:ext cx="5638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1400" i="1" dirty="0">
                <a:latin typeface="Century Gothic" pitchFamily="34" charset="0"/>
              </a:rPr>
              <a:t>Presidential Palace  under Kuomintang Government in Nanjing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7494"/>
            <a:ext cx="6934200" cy="1399032"/>
          </a:xfrm>
        </p:spPr>
        <p:txBody>
          <a:bodyPr/>
          <a:lstStyle/>
          <a:p>
            <a:pPr marL="484632" indent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Civil War in China</a:t>
            </a:r>
            <a:endParaRPr lang="en-US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229600" cy="4572000"/>
          </a:xfrm>
        </p:spPr>
        <p:txBody>
          <a:bodyPr>
            <a:normAutofit fontScale="92500" lnSpcReduction="10000"/>
          </a:bodyPr>
          <a:lstStyle/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1927-1932 and 1933-1937 – </a:t>
            </a:r>
            <a:br>
              <a:rPr lang="en-US" dirty="0" smtClean="0"/>
            </a:br>
            <a:r>
              <a:rPr lang="en-US" b="1" dirty="0" smtClean="0">
                <a:solidFill>
                  <a:srgbClr val="FFC000"/>
                </a:solidFill>
              </a:rPr>
              <a:t>war between Communists and Nationalists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Communists – </a:t>
            </a:r>
            <a:r>
              <a:rPr lang="en-US" b="1" dirty="0" smtClean="0">
                <a:solidFill>
                  <a:srgbClr val="FFC000"/>
                </a:solidFill>
              </a:rPr>
              <a:t>Mao </a:t>
            </a:r>
            <a:r>
              <a:rPr lang="en-US" b="1" dirty="0" err="1" smtClean="0">
                <a:solidFill>
                  <a:srgbClr val="FFC000"/>
                </a:solidFill>
              </a:rPr>
              <a:t>Tse-tung</a:t>
            </a:r>
            <a:r>
              <a:rPr lang="en-US" b="1" dirty="0" smtClean="0">
                <a:solidFill>
                  <a:srgbClr val="FFC000"/>
                </a:solidFill>
              </a:rPr>
              <a:t> </a:t>
            </a:r>
            <a:r>
              <a:rPr lang="en-US" dirty="0" smtClean="0"/>
              <a:t>(Mao Zedong)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Nationalists –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Chiang Kai-shek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dirty="0" smtClean="0"/>
              <a:t>War halted 1932-1933 and 1937-1945 to fight Japanese aggression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Communists</a:t>
            </a:r>
            <a:r>
              <a:rPr lang="en-US" dirty="0" smtClean="0"/>
              <a:t> were 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victorious in 1949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Nationalists</a:t>
            </a:r>
            <a:r>
              <a:rPr lang="en-US" dirty="0" smtClean="0"/>
              <a:t>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retreated</a:t>
            </a:r>
            <a:r>
              <a:rPr lang="en-US" dirty="0" smtClean="0"/>
              <a:t> to Formosa (</a:t>
            </a: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Taiwan</a:t>
            </a:r>
            <a:r>
              <a:rPr lang="en-US" dirty="0" smtClean="0"/>
              <a:t>)</a:t>
            </a:r>
          </a:p>
          <a:p>
            <a:pPr marL="448056" indent="-384048" fontAlgn="auto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 of imperialism in China</a:t>
            </a:r>
          </a:p>
          <a:p>
            <a:pPr marL="822960" lvl="1" fontAlgn="auto">
              <a:spcAft>
                <a:spcPts val="0"/>
              </a:spcAft>
              <a:buFont typeface="Verdana"/>
              <a:buChar char="›"/>
              <a:defRPr/>
            </a:pPr>
            <a:r>
              <a:rPr lang="en-US" dirty="0" smtClean="0"/>
              <a:t>Hong Kong returned to China in 1997</a:t>
            </a:r>
            <a:endParaRPr lang="en-US" dirty="0"/>
          </a:p>
        </p:txBody>
      </p:sp>
      <p:pic>
        <p:nvPicPr>
          <p:cNvPr id="29700" name="Picture 4" descr="C:\Documents and Settings\HP_Administrator\Local Settings\Temporary Internet Files\Content.IE5\RTZ6GFT0\MCj0404571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4200" y="228600"/>
            <a:ext cx="1831975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Imperialism in China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Early Contacts with Europeans&amp;quot;&quot;/&gt;&lt;property id=&quot;20307&quot; value=&quot;257&quot;/&gt;&lt;/object&gt;&lt;object type=&quot;3&quot; unique_id=&quot;10005&quot;&gt;&lt;property id=&quot;20148&quot; value=&quot;5&quot;/&gt;&lt;property id=&quot;20300&quot; value=&quot;Slide 3 - &amp;quot;First Opium War&amp;#x0D;&amp;#x0A;(1839-1842)&amp;quot;&quot;/&gt;&lt;property id=&quot;20307&quot; value=&quot;268&quot;/&gt;&lt;/object&gt;&lt;object type=&quot;3&quot; unique_id=&quot;10006&quot;&gt;&lt;property id=&quot;20148&quot; value=&quot;5&quot;/&gt;&lt;property id=&quot;20300&quot; value=&quot;Slide 5&quot;/&gt;&lt;property id=&quot;20307&quot; value=&quot;279&quot;/&gt;&lt;/object&gt;&lt;object type=&quot;3&quot; unique_id=&quot;10007&quot;&gt;&lt;property id=&quot;20148&quot; value=&quot;5&quot;/&gt;&lt;property id=&quot;20300&quot; value=&quot;Slide 6 - &amp;quot;Other  Westerners &amp;#x0D;&amp;#x0A;in China&amp;quot;&quot;/&gt;&lt;property id=&quot;20307&quot; value=&quot;267&quot;/&gt;&lt;/object&gt;&lt;object type=&quot;3&quot; unique_id=&quot;10008&quot;&gt;&lt;property id=&quot;20148&quot; value=&quot;5&quot;/&gt;&lt;property id=&quot;20300&quot; value=&quot;Slide 7 - &amp;quot;More Foreign Control &amp;#x0D;&amp;#x0A;of China&amp;quot;&quot;/&gt;&lt;property id=&quot;20307&quot; value=&quot;265&quot;/&gt;&lt;/object&gt;&lt;object type=&quot;3&quot; unique_id=&quot;10009&quot;&gt;&lt;property id=&quot;20148&quot; value=&quot;5&quot;/&gt;&lt;property id=&quot;20300&quot; value=&quot;Slide 9 - &amp;quot;Boxer Rebellion (1900)&amp;quot;&quot;/&gt;&lt;property id=&quot;20307&quot; value=&quot;261&quot;/&gt;&lt;/object&gt;&lt;object type=&quot;3&quot; unique_id=&quot;10010&quot;&gt;&lt;property id=&quot;20148&quot; value=&quot;5&quot;/&gt;&lt;property id=&quot;20300&quot; value=&quot;Slide 10 - &amp;quot;Fall of the Qing (Manchu) Dynasty&amp;quot;&quot;/&gt;&lt;property id=&quot;20307&quot; value=&quot;260&quot;/&gt;&lt;/object&gt;&lt;object type=&quot;3&quot; unique_id=&quot;10011&quot;&gt;&lt;property id=&quot;20148&quot; value=&quot;5&quot;/&gt;&lt;property id=&quot;20300&quot; value=&quot;Slide 11 - &amp;quot;Fall of the Qing (Manchu) Dynasty&amp;quot;&quot;/&gt;&lt;property id=&quot;20307&quot; value=&quot;277&quot;/&gt;&lt;/object&gt;&lt;object type=&quot;3&quot; unique_id=&quot;10012&quot;&gt;&lt;property id=&quot;20148&quot; value=&quot;5&quot;/&gt;&lt;property id=&quot;20300&quot; value=&quot;Slide 12 - &amp;quot;Republican Revolution&amp;quot;&quot;/&gt;&lt;property id=&quot;20307&quot; value=&quot;278&quot;/&gt;&lt;/object&gt;&lt;object type=&quot;3&quot; unique_id=&quot;10015&quot;&gt;&lt;property id=&quot;20148&quot; value=&quot;5&quot;/&gt;&lt;property id=&quot;20300&quot; value=&quot;Slide 13 - &amp;quot;Three Principles of the People&amp;quot;&quot;/&gt;&lt;property id=&quot;20307&quot; value=&quot;275&quot;/&gt;&lt;/object&gt;&lt;object type=&quot;3&quot; unique_id=&quot;10016&quot;&gt;&lt;property id=&quot;20148&quot; value=&quot;5&quot;/&gt;&lt;property id=&quot;20300&quot; value=&quot;Slide 14 - &amp;quot;Growth of Communism&amp;quot;&quot;/&gt;&lt;property id=&quot;20307&quot; value=&quot;273&quot;/&gt;&lt;/object&gt;&lt;object type=&quot;3&quot; unique_id=&quot;10017&quot;&gt;&lt;property id=&quot;20148&quot; value=&quot;5&quot;/&gt;&lt;property id=&quot;20300&quot; value=&quot;Slide 15 - &amp;quot;The Nationalist Party Splits&amp;quot;&quot;/&gt;&lt;property id=&quot;20307&quot; value=&quot;272&quot;/&gt;&lt;/object&gt;&lt;object type=&quot;3&quot; unique_id=&quot;10018&quot;&gt;&lt;property id=&quot;20148&quot; value=&quot;5&quot;/&gt;&lt;property id=&quot;20300&quot; value=&quot;Slide 16 - &amp;quot;Nationalist Revolution&amp;quot;&quot;/&gt;&lt;property id=&quot;20307&quot; value=&quot;271&quot;/&gt;&lt;/object&gt;&lt;object type=&quot;3&quot; unique_id=&quot;10019&quot;&gt;&lt;property id=&quot;20148&quot; value=&quot;5&quot;/&gt;&lt;property id=&quot;20300&quot; value=&quot;Slide 17 - &amp;quot;Civil War in China&amp;quot;&quot;/&gt;&lt;property id=&quot;20307&quot; value=&quot;270&quot;/&gt;&lt;/object&gt;&lt;object type=&quot;3&quot; unique_id=&quot;10058&quot;&gt;&lt;property id=&quot;20148&quot; value=&quot;5&quot;/&gt;&lt;property id=&quot;20300&quot; value=&quot;Slide 8 - &amp;quot;55 Days at Peking  (1953)&amp;quot;&quot;/&gt;&lt;property id=&quot;20307&quot; value=&quot;280&quot;/&gt;&lt;/object&gt;&lt;object type=&quot;3&quot; unique_id=&quot;10078&quot;&gt;&lt;property id=&quot;20148&quot; value=&quot;5&quot;/&gt;&lt;property id=&quot;20300&quot; value=&quot;Slide 4 - &amp;quot;Imperialism in China&amp;quot;&quot;/&gt;&lt;property id=&quot;20307&quot; value=&quot;281&quot;/&gt;&lt;/object&gt;&lt;/object&gt;&lt;object type=&quot;8&quot; unique_id=&quot;10040&quot;&gt;&lt;/object&gt;&lt;/object&gt;&lt;/database&gt;"/>
  <p:tag name="SECTOMILLISECCONVERT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374</TotalTime>
  <Words>501</Words>
  <Application>Microsoft Office PowerPoint</Application>
  <PresentationFormat>On-screen Show (4:3)</PresentationFormat>
  <Paragraphs>121</Paragraphs>
  <Slides>17</Slides>
  <Notes>17</Notes>
  <HiddenSlides>1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Verve</vt:lpstr>
      <vt:lpstr>Imperialism in China</vt:lpstr>
      <vt:lpstr>Early Contacts with Europeans</vt:lpstr>
      <vt:lpstr>First Opium War (1839-1842)</vt:lpstr>
      <vt:lpstr>Imperialism in China</vt:lpstr>
      <vt:lpstr>Slide 5</vt:lpstr>
      <vt:lpstr>Other  Westerners  in China</vt:lpstr>
      <vt:lpstr>More Foreign Control  of China</vt:lpstr>
      <vt:lpstr>55 Days at Peking  (1953)</vt:lpstr>
      <vt:lpstr>Boxer Rebellion (1900)</vt:lpstr>
      <vt:lpstr>Fall of the Qing (Manchu) Dynasty</vt:lpstr>
      <vt:lpstr>Fall of the Qing (Manchu) Dynasty</vt:lpstr>
      <vt:lpstr>Republican Revolution</vt:lpstr>
      <vt:lpstr>Three Principles of the People</vt:lpstr>
      <vt:lpstr>Growth of Communism</vt:lpstr>
      <vt:lpstr>The Nationalist Party Splits</vt:lpstr>
      <vt:lpstr>Nationalist Revolution</vt:lpstr>
      <vt:lpstr>Civil War in China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Imperialism in China PowerPoint Presentation</dc:title>
  <dc:subject>World History - Global Studies</dc:subject>
  <dc:creator>Student Handouts, Inc.</dc:creator>
  <cp:lastModifiedBy> </cp:lastModifiedBy>
  <cp:revision>39</cp:revision>
  <dcterms:created xsi:type="dcterms:W3CDTF">2009-04-08T01:36:32Z</dcterms:created>
  <dcterms:modified xsi:type="dcterms:W3CDTF">2011-04-21T15:44:03Z</dcterms:modified>
</cp:coreProperties>
</file>