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259" r:id="rId4"/>
    <p:sldId id="260" r:id="rId5"/>
    <p:sldId id="332" r:id="rId6"/>
    <p:sldId id="333" r:id="rId7"/>
    <p:sldId id="347" r:id="rId8"/>
    <p:sldId id="346" r:id="rId9"/>
    <p:sldId id="334" r:id="rId10"/>
    <p:sldId id="335" r:id="rId11"/>
    <p:sldId id="336" r:id="rId12"/>
    <p:sldId id="337" r:id="rId13"/>
    <p:sldId id="348"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F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500" autoAdjust="0"/>
  </p:normalViewPr>
  <p:slideViewPr>
    <p:cSldViewPr>
      <p:cViewPr varScale="1">
        <p:scale>
          <a:sx n="63" d="100"/>
          <a:sy n="63" d="100"/>
        </p:scale>
        <p:origin x="-629"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62FAC40C-DC87-4D3A-AE7B-C3AE7050EAB7}" type="datetimeFigureOut">
              <a:rPr lang="en-US"/>
              <a:pPr>
                <a:defRPr/>
              </a:pPr>
              <a:t>3/16/2017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itchFamily="34" charset="0"/>
              </a:defRPr>
            </a:lvl1pPr>
          </a:lstStyle>
          <a:p>
            <a:pPr>
              <a:defRPr/>
            </a:pPr>
            <a:fld id="{C259888A-B445-4434-9BCF-34D5DF2C5AEF}" type="slidenum">
              <a:rPr lang="en-US" altLang="en-US"/>
              <a:pPr>
                <a:defRPr/>
              </a:pPr>
              <a:t>‹#›</a:t>
            </a:fld>
            <a:endParaRPr lang="en-US" altLang="en-US"/>
          </a:p>
        </p:txBody>
      </p:sp>
    </p:spTree>
    <p:extLst>
      <p:ext uri="{BB962C8B-B14F-4D97-AF65-F5344CB8AC3E}">
        <p14:creationId xmlns:p14="http://schemas.microsoft.com/office/powerpoint/2010/main" val="27801402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3732B201-1118-4679-A9E9-64D297507731}" type="slidenum">
              <a:rPr lang="en-GB" altLang="en-US">
                <a:latin typeface="Calibri" pitchFamily="34" charset="0"/>
              </a:rPr>
              <a:pPr/>
              <a:t>5</a:t>
            </a:fld>
            <a:endParaRPr lang="en-GB" alt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CE38655F-39ED-4936-8B49-0342966711E4}" type="slidenum">
              <a:rPr lang="en-GB" altLang="en-US">
                <a:latin typeface="Calibri" pitchFamily="34" charset="0"/>
              </a:rPr>
              <a:pPr/>
              <a:t>6</a:t>
            </a:fld>
            <a:endParaRPr lang="en-GB" altLang="en-US">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05D5DEE8-A0AE-4ECC-976D-7C1378DA22AD}" type="slidenum">
              <a:rPr lang="en-GB" altLang="en-US">
                <a:latin typeface="Calibri" pitchFamily="34" charset="0"/>
              </a:rPr>
              <a:pPr/>
              <a:t>9</a:t>
            </a:fld>
            <a:endParaRPr lang="en-GB" altLang="en-US">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8D41737B-F844-40F5-A38E-422F72C0E6B4}" type="slidenum">
              <a:rPr lang="en-GB" altLang="en-US">
                <a:latin typeface="Calibri" pitchFamily="34" charset="0"/>
              </a:rPr>
              <a:pPr/>
              <a:t>10</a:t>
            </a:fld>
            <a:endParaRPr lang="en-GB" altLang="en-US">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98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D1D6B021-A5A2-46C4-BBE2-AC829C3CD572}" type="slidenum">
              <a:rPr lang="en-GB" altLang="en-US">
                <a:latin typeface="Calibri" pitchFamily="34" charset="0"/>
              </a:rPr>
              <a:pPr/>
              <a:t>11</a:t>
            </a:fld>
            <a:endParaRPr lang="en-GB" altLang="en-US">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6D5EFBD0-73AD-4C1C-BC55-AD3C1F3B0648}" type="slidenum">
              <a:rPr lang="en-GB" altLang="en-US">
                <a:latin typeface="Times New Roman" pitchFamily="18" charset="0"/>
              </a:rPr>
              <a:pPr/>
              <a:t>12</a:t>
            </a:fld>
            <a:endParaRPr lang="en-GB" altLang="en-US">
              <a:latin typeface="Times New Roman" pitchFamily="18" charset="0"/>
            </a:endParaRPr>
          </a:p>
        </p:txBody>
      </p:sp>
      <p:sp>
        <p:nvSpPr>
          <p:cNvPr id="808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GB" altLang="en-US" smtClean="0">
                <a:latin typeface="Times New Roman" pitchFamily="18" charset="0"/>
              </a:rPr>
              <a:t>Some historians believe that Hitler’s grandfather was Jewish.  His Grandmother used to work for a rich Jewish landowner in Austria and it is believed that she had an affair whilst she worked as his house keeper.  He later helped his son get a job as a civil servant.  Some Psychologists put this down as being one of the possible reasons why Hitler hated Jews.  However, it is interesting to note that the Jewish doctor who helped his mother whilst she was dying of cancer was dropped off at the Swiss border by the SS in 1940!</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7147CEF7-03F3-4CF0-B770-363B1012A20A}" type="datetimeFigureOut">
              <a:rPr lang="en-US"/>
              <a:pPr>
                <a:defRPr/>
              </a:pPr>
              <a:t>3/16/2017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5AE2AF-3DDD-4003-AC00-9C3878EAF192}" type="slidenum">
              <a:rPr lang="en-US" altLang="en-US"/>
              <a:pPr>
                <a:defRPr/>
              </a:pPr>
              <a:t>‹#›</a:t>
            </a:fld>
            <a:endParaRPr lang="en-US" altLang="en-US"/>
          </a:p>
        </p:txBody>
      </p:sp>
    </p:spTree>
    <p:extLst>
      <p:ext uri="{BB962C8B-B14F-4D97-AF65-F5344CB8AC3E}">
        <p14:creationId xmlns:p14="http://schemas.microsoft.com/office/powerpoint/2010/main" val="1710072304"/>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6D36DFC-41EB-46EE-8AAB-986DFD0D6DFB}" type="datetimeFigureOut">
              <a:rPr lang="en-US"/>
              <a:pPr>
                <a:defRPr/>
              </a:pPr>
              <a:t>3/16/2017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336EFEA-990A-4215-A02F-73055B3DD5A7}" type="slidenum">
              <a:rPr lang="en-US" altLang="en-US"/>
              <a:pPr>
                <a:defRPr/>
              </a:pPr>
              <a:t>‹#›</a:t>
            </a:fld>
            <a:endParaRPr lang="en-US" altLang="en-US"/>
          </a:p>
        </p:txBody>
      </p:sp>
    </p:spTree>
    <p:extLst>
      <p:ext uri="{BB962C8B-B14F-4D97-AF65-F5344CB8AC3E}">
        <p14:creationId xmlns:p14="http://schemas.microsoft.com/office/powerpoint/2010/main" val="545242074"/>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3EF6DFE-28B1-458D-8651-F3775D75B9A8}" type="datetimeFigureOut">
              <a:rPr lang="en-US"/>
              <a:pPr>
                <a:defRPr/>
              </a:pPr>
              <a:t>3/16/2017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E56569C-682C-4598-98FF-8E88E3AC1DA1}" type="slidenum">
              <a:rPr lang="en-US" altLang="en-US"/>
              <a:pPr>
                <a:defRPr/>
              </a:pPr>
              <a:t>‹#›</a:t>
            </a:fld>
            <a:endParaRPr lang="en-US" altLang="en-US"/>
          </a:p>
        </p:txBody>
      </p:sp>
    </p:spTree>
    <p:extLst>
      <p:ext uri="{BB962C8B-B14F-4D97-AF65-F5344CB8AC3E}">
        <p14:creationId xmlns:p14="http://schemas.microsoft.com/office/powerpoint/2010/main" val="1774969393"/>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GB"/>
          </a:p>
        </p:txBody>
      </p:sp>
      <p:sp>
        <p:nvSpPr>
          <p:cNvPr id="6" name="Rectangle 5"/>
          <p:cNvSpPr>
            <a:spLocks noGrp="1" noChangeArrowheads="1"/>
          </p:cNvSpPr>
          <p:nvPr>
            <p:ph type="ftr" sz="quarter" idx="11"/>
          </p:nvPr>
        </p:nvSpPr>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DA508EFA-1971-475B-996D-53FB282F5143}" type="slidenum">
              <a:rPr lang="en-GB"/>
              <a:pPr>
                <a:defRPr/>
              </a:pPr>
              <a:t>‹#›</a:t>
            </a:fld>
            <a:endParaRPr lang="en-GB"/>
          </a:p>
        </p:txBody>
      </p:sp>
    </p:spTree>
    <p:extLst>
      <p:ext uri="{BB962C8B-B14F-4D97-AF65-F5344CB8AC3E}">
        <p14:creationId xmlns:p14="http://schemas.microsoft.com/office/powerpoint/2010/main" val="3633660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596D107-4DF5-46D9-848D-7586FD858914}" type="datetimeFigureOut">
              <a:rPr lang="en-US"/>
              <a:pPr>
                <a:defRPr/>
              </a:pPr>
              <a:t>3/16/2017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727802D-611D-453D-997E-D928D8B74744}" type="slidenum">
              <a:rPr lang="en-US" altLang="en-US"/>
              <a:pPr>
                <a:defRPr/>
              </a:pPr>
              <a:t>‹#›</a:t>
            </a:fld>
            <a:endParaRPr lang="en-US" altLang="en-US"/>
          </a:p>
        </p:txBody>
      </p:sp>
    </p:spTree>
    <p:extLst>
      <p:ext uri="{BB962C8B-B14F-4D97-AF65-F5344CB8AC3E}">
        <p14:creationId xmlns:p14="http://schemas.microsoft.com/office/powerpoint/2010/main" val="907485271"/>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59613FC7-0B2D-4CFC-A84D-F027A22F0AEB}" type="datetimeFigureOut">
              <a:rPr lang="en-US"/>
              <a:pPr>
                <a:defRPr/>
              </a:pPr>
              <a:t>3/16/2017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F4EC991-9F83-4FF4-B9D5-29487BCF80AF}" type="slidenum">
              <a:rPr lang="en-US" altLang="en-US"/>
              <a:pPr>
                <a:defRPr/>
              </a:pPr>
              <a:t>‹#›</a:t>
            </a:fld>
            <a:endParaRPr lang="en-US" altLang="en-US"/>
          </a:p>
        </p:txBody>
      </p:sp>
    </p:spTree>
    <p:extLst>
      <p:ext uri="{BB962C8B-B14F-4D97-AF65-F5344CB8AC3E}">
        <p14:creationId xmlns:p14="http://schemas.microsoft.com/office/powerpoint/2010/main" val="609008508"/>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09DBA75-7174-41BC-BB07-2C6435DB60F8}" type="datetimeFigureOut">
              <a:rPr lang="en-US"/>
              <a:pPr>
                <a:defRPr/>
              </a:pPr>
              <a:t>3/16/2017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BA1D592-2EF6-4EB0-A2DB-E87462E7EB82}" type="slidenum">
              <a:rPr lang="en-US" altLang="en-US"/>
              <a:pPr>
                <a:defRPr/>
              </a:pPr>
              <a:t>‹#›</a:t>
            </a:fld>
            <a:endParaRPr lang="en-US" altLang="en-US"/>
          </a:p>
        </p:txBody>
      </p:sp>
    </p:spTree>
    <p:extLst>
      <p:ext uri="{BB962C8B-B14F-4D97-AF65-F5344CB8AC3E}">
        <p14:creationId xmlns:p14="http://schemas.microsoft.com/office/powerpoint/2010/main" val="1233472724"/>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C0E4A016-7DDC-4402-B173-2E93CDA04E84}" type="datetimeFigureOut">
              <a:rPr lang="en-US"/>
              <a:pPr>
                <a:defRPr/>
              </a:pPr>
              <a:t>3/16/2017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81D83B2-E169-4360-AE72-05E194A3D759}" type="slidenum">
              <a:rPr lang="en-US" altLang="en-US"/>
              <a:pPr>
                <a:defRPr/>
              </a:pPr>
              <a:t>‹#›</a:t>
            </a:fld>
            <a:endParaRPr lang="en-US" altLang="en-US"/>
          </a:p>
        </p:txBody>
      </p:sp>
    </p:spTree>
    <p:extLst>
      <p:ext uri="{BB962C8B-B14F-4D97-AF65-F5344CB8AC3E}">
        <p14:creationId xmlns:p14="http://schemas.microsoft.com/office/powerpoint/2010/main" val="1244867463"/>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AA1727A0-4BBA-4C6E-A094-3979DF413695}" type="datetimeFigureOut">
              <a:rPr lang="en-US"/>
              <a:pPr>
                <a:defRPr/>
              </a:pPr>
              <a:t>3/16/2017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ADB4D5E-E3E4-4F8E-A189-228F765C912A}" type="slidenum">
              <a:rPr lang="en-US" altLang="en-US"/>
              <a:pPr>
                <a:defRPr/>
              </a:pPr>
              <a:t>‹#›</a:t>
            </a:fld>
            <a:endParaRPr lang="en-US" altLang="en-US"/>
          </a:p>
        </p:txBody>
      </p:sp>
    </p:spTree>
    <p:extLst>
      <p:ext uri="{BB962C8B-B14F-4D97-AF65-F5344CB8AC3E}">
        <p14:creationId xmlns:p14="http://schemas.microsoft.com/office/powerpoint/2010/main" val="1830821850"/>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929D100-5BAF-46A0-8990-BC7B879F4D42}" type="datetimeFigureOut">
              <a:rPr lang="en-US"/>
              <a:pPr>
                <a:defRPr/>
              </a:pPr>
              <a:t>3/16/2017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DFFB6CE-3954-416D-BD54-3B19C4BAB35B}" type="slidenum">
              <a:rPr lang="en-US" altLang="en-US"/>
              <a:pPr>
                <a:defRPr/>
              </a:pPr>
              <a:t>‹#›</a:t>
            </a:fld>
            <a:endParaRPr lang="en-US" altLang="en-US"/>
          </a:p>
        </p:txBody>
      </p:sp>
    </p:spTree>
    <p:extLst>
      <p:ext uri="{BB962C8B-B14F-4D97-AF65-F5344CB8AC3E}">
        <p14:creationId xmlns:p14="http://schemas.microsoft.com/office/powerpoint/2010/main" val="2992804362"/>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E65B2DC-634F-4668-8F91-9BDF5BB33F1E}" type="datetimeFigureOut">
              <a:rPr lang="en-US"/>
              <a:pPr>
                <a:defRPr/>
              </a:pPr>
              <a:t>3/16/2017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D8D884A-B8BA-446A-8579-581F926EB0AC}" type="slidenum">
              <a:rPr lang="en-US" altLang="en-US"/>
              <a:pPr>
                <a:defRPr/>
              </a:pPr>
              <a:t>‹#›</a:t>
            </a:fld>
            <a:endParaRPr lang="en-US" altLang="en-US"/>
          </a:p>
        </p:txBody>
      </p:sp>
    </p:spTree>
    <p:extLst>
      <p:ext uri="{BB962C8B-B14F-4D97-AF65-F5344CB8AC3E}">
        <p14:creationId xmlns:p14="http://schemas.microsoft.com/office/powerpoint/2010/main" val="2595083352"/>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D536E75-A43C-4576-B7E3-8F4EF4919C15}" type="datetimeFigureOut">
              <a:rPr lang="en-US"/>
              <a:pPr>
                <a:defRPr/>
              </a:pPr>
              <a:t>3/16/2017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C9D2825-9DE0-4559-9A2C-B0F607E45FC9}" type="slidenum">
              <a:rPr lang="en-US" altLang="en-US"/>
              <a:pPr>
                <a:defRPr/>
              </a:pPr>
              <a:t>‹#›</a:t>
            </a:fld>
            <a:endParaRPr lang="en-US" altLang="en-US"/>
          </a:p>
        </p:txBody>
      </p:sp>
    </p:spTree>
    <p:extLst>
      <p:ext uri="{BB962C8B-B14F-4D97-AF65-F5344CB8AC3E}">
        <p14:creationId xmlns:p14="http://schemas.microsoft.com/office/powerpoint/2010/main" val="2993927167"/>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F0F0F"/>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48A4C6E-CF15-4D52-BC6B-62158A1FC6E1}" type="datetimeFigureOut">
              <a:rPr lang="en-US"/>
              <a:pPr>
                <a:defRPr/>
              </a:pPr>
              <a:t>3/16/2017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itchFamily="34" charset="0"/>
              </a:defRPr>
            </a:lvl1pPr>
          </a:lstStyle>
          <a:p>
            <a:pPr>
              <a:defRPr/>
            </a:pPr>
            <a:fld id="{52672B2B-2C9A-4FCE-897B-BE2CD1709A4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p:fad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ideo" Target="file:///C:\Users\Administrator\Desktop\eternaljew.wmv" TargetMode="Externa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video" Target="file:///C:\Users\Administrator\Desktop\Roots%20of%20Nazi%20Ideology.mp4" TargetMode="Externa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video" Target="file:///C:\Users\Administrator\Desktop\Life%20is%20Beautiful%20(1997)%20school%20speech.mp4" TargetMode="External"/><Relationship Id="rId1" Type="http://schemas.openxmlformats.org/officeDocument/2006/relationships/video" Target="file:///C:\Users\Administrator\Desktop\Roots%20of%20Nazi%20Ideology.mp4" TargetMode="Externa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SHMM_Gray.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057400"/>
            <a:ext cx="5181600" cy="244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mc:AlternateContent xmlns:mc="http://schemas.openxmlformats.org/markup-compatibility/2006">
    <mc:Choice xmlns:p14="http://schemas.microsoft.com/office/powerpoint/2010/main" Requires="p14">
      <p:transition p14:dur="10" advClick="0">
        <p:fade/>
      </p:transition>
    </mc:Choice>
    <mc:Fallback>
      <p:transition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ternaljew.wmv">
            <a:hlinkClick r:id="" action="ppaction://media"/>
          </p:cNvPr>
          <p:cNvPicPr>
            <a:picLocks noRot="1" noChangeAspect="1"/>
          </p:cNvPicPr>
          <p:nvPr>
            <a:videoFile r:link="rId1"/>
          </p:nvPr>
        </p:nvPicPr>
        <p:blipFill>
          <a:blip r:embed="rId4">
            <a:extLst>
              <a:ext uri="{28A0092B-C50C-407E-A947-70E740481C1C}">
                <a14:useLocalDpi xmlns:a14="http://schemas.microsoft.com/office/drawing/2010/main" val="0"/>
              </a:ext>
            </a:extLst>
          </a:blip>
          <a:srcRect/>
          <a:stretch>
            <a:fillRect/>
          </a:stretch>
        </p:blipFill>
        <p:spPr bwMode="auto">
          <a:xfrm>
            <a:off x="838200" y="622300"/>
            <a:ext cx="7316788"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80247"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533400"/>
            <a:ext cx="3482975" cy="5091113"/>
          </a:xfrm>
          <a:prstGeom prst="rect">
            <a:avLst/>
          </a:prstGeom>
          <a:solidFill>
            <a:schemeClr val="tx1"/>
          </a:solidFill>
          <a:ln w="38100">
            <a:solidFill>
              <a:schemeClr val="tx1"/>
            </a:solidFill>
            <a:miter lim="800000"/>
            <a:headEnd/>
            <a:tailEnd/>
          </a:ln>
        </p:spPr>
      </p:pic>
      <p:sp>
        <p:nvSpPr>
          <p:cNvPr id="13315" name="Rectangle 3"/>
          <p:cNvSpPr>
            <a:spLocks noChangeArrowheads="1"/>
          </p:cNvSpPr>
          <p:nvPr/>
        </p:nvSpPr>
        <p:spPr bwMode="auto">
          <a:xfrm>
            <a:off x="4724400" y="838200"/>
            <a:ext cx="4114800" cy="1857375"/>
          </a:xfrm>
          <a:prstGeom prst="rect">
            <a:avLst/>
          </a:prstGeom>
          <a:solidFill>
            <a:schemeClr val="tx1"/>
          </a:solidFill>
          <a:ln w="57150" cmpd="thickThin">
            <a:solidFill>
              <a:schemeClr val="tx1"/>
            </a:solidFill>
            <a:miter lim="800000"/>
            <a:headEnd/>
            <a:tailEnd/>
          </a:ln>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800">
                <a:solidFill>
                  <a:schemeClr val="bg2"/>
                </a:solidFill>
              </a:rPr>
              <a:t>A Nazi racial hygienist measures the forehead of a young man to determine his "race", 1937 </a:t>
            </a:r>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304800"/>
            <a:ext cx="7772400" cy="1143000"/>
          </a:xfrm>
        </p:spPr>
        <p:txBody>
          <a:bodyPr/>
          <a:lstStyle/>
          <a:p>
            <a:pPr eaLnBrk="1" hangingPunct="1"/>
            <a:r>
              <a:rPr lang="en-GB" altLang="en-US" smtClean="0">
                <a:solidFill>
                  <a:schemeClr val="bg1"/>
                </a:solidFill>
              </a:rPr>
              <a:t>How did the Nazi decide who was Jewish?</a:t>
            </a:r>
          </a:p>
        </p:txBody>
      </p:sp>
      <p:sp>
        <p:nvSpPr>
          <p:cNvPr id="5124" name="Rectangle 4"/>
          <p:cNvSpPr>
            <a:spLocks noGrp="1" noChangeArrowheads="1"/>
          </p:cNvSpPr>
          <p:nvPr>
            <p:ph type="body" sz="half" idx="2"/>
          </p:nvPr>
        </p:nvSpPr>
        <p:spPr>
          <a:xfrm>
            <a:off x="4038600" y="1905000"/>
            <a:ext cx="4876800" cy="4495800"/>
          </a:xfrm>
        </p:spPr>
        <p:txBody>
          <a:bodyPr/>
          <a:lstStyle/>
          <a:p>
            <a:pPr eaLnBrk="1" hangingPunct="1">
              <a:lnSpc>
                <a:spcPct val="90000"/>
              </a:lnSpc>
            </a:pPr>
            <a:r>
              <a:rPr lang="en-GB" altLang="en-US" sz="2400" smtClean="0">
                <a:solidFill>
                  <a:schemeClr val="bg1"/>
                </a:solidFill>
              </a:rPr>
              <a:t>At the Wannsee conference it was decided that if one of person’s parents was Jewish, then they were Jewish.</a:t>
            </a:r>
          </a:p>
          <a:p>
            <a:pPr eaLnBrk="1" hangingPunct="1">
              <a:lnSpc>
                <a:spcPct val="90000"/>
              </a:lnSpc>
            </a:pPr>
            <a:r>
              <a:rPr lang="en-GB" altLang="en-US" sz="2400" smtClean="0">
                <a:solidFill>
                  <a:schemeClr val="bg1"/>
                </a:solidFill>
              </a:rPr>
              <a:t>However, if only one of their grandparents had been Jewish then they could be classified as being German.</a:t>
            </a:r>
          </a:p>
          <a:p>
            <a:pPr eaLnBrk="1" hangingPunct="1">
              <a:lnSpc>
                <a:spcPct val="90000"/>
              </a:lnSpc>
            </a:pPr>
            <a:r>
              <a:rPr lang="en-GB" altLang="en-US" sz="2400" smtClean="0">
                <a:solidFill>
                  <a:schemeClr val="bg1"/>
                </a:solidFill>
              </a:rPr>
              <a:t>In 1940, all Jews had to have their passports stamped with the letter ‘J’ and had to wear the  yellow Star of David on their jacket or coat.</a:t>
            </a:r>
          </a:p>
        </p:txBody>
      </p:sp>
      <p:pic>
        <p:nvPicPr>
          <p:cNvPr id="5126" name="Picture 6" descr="D:\HISTORY PICTURES\20thC\Anti-Semitism\JEWISHTE.JPG"/>
          <p:cNvPicPr>
            <a:picLocks noGrp="1" noChangeAspect="1" noChangeArrowheads="1"/>
          </p:cNvPicPr>
          <p:nvPr>
            <p:ph type="clipArt" sz="half" idx="1"/>
          </p:nvPr>
        </p:nvPicPr>
        <p:blipFill>
          <a:blip r:embed="rId3">
            <a:extLst>
              <a:ext uri="{28A0092B-C50C-407E-A947-70E740481C1C}">
                <a14:useLocalDpi xmlns:a14="http://schemas.microsoft.com/office/drawing/2010/main" val="0"/>
              </a:ext>
            </a:extLst>
          </a:blip>
          <a:srcRect/>
          <a:stretch>
            <a:fillRect/>
          </a:stretch>
        </p:blipFill>
        <p:spPr>
          <a:xfrm>
            <a:off x="609600" y="1905000"/>
            <a:ext cx="3133725" cy="4419600"/>
          </a:xfr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5126"/>
                                        </p:tgtEl>
                                        <p:attrNameLst>
                                          <p:attrName>style.visibility</p:attrName>
                                        </p:attrNameLst>
                                      </p:cBhvr>
                                      <p:to>
                                        <p:strVal val="visible"/>
                                      </p:to>
                                    </p:set>
                                    <p:animEffect transition="in" filter="box(out)">
                                      <p:cBhvr>
                                        <p:cTn id="7" dur="500"/>
                                        <p:tgtEl>
                                          <p:spTgt spid="51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5124">
                                            <p:txEl>
                                              <p:pRg st="0" end="0"/>
                                            </p:txEl>
                                          </p:spTgt>
                                        </p:tgtEl>
                                        <p:attrNameLst>
                                          <p:attrName>style.visibility</p:attrName>
                                        </p:attrNameLst>
                                      </p:cBhvr>
                                      <p:to>
                                        <p:strVal val="visible"/>
                                      </p:to>
                                    </p:set>
                                    <p:anim calcmode="lin" valueType="num">
                                      <p:cBhvr additive="base">
                                        <p:cTn id="12" dur="500" fill="hold"/>
                                        <p:tgtEl>
                                          <p:spTgt spid="5124">
                                            <p:txEl>
                                              <p:pRg st="0" end="0"/>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512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5124">
                                            <p:txEl>
                                              <p:pRg st="1" end="1"/>
                                            </p:txEl>
                                          </p:spTgt>
                                        </p:tgtEl>
                                        <p:attrNameLst>
                                          <p:attrName>style.visibility</p:attrName>
                                        </p:attrNameLst>
                                      </p:cBhvr>
                                      <p:to>
                                        <p:strVal val="visible"/>
                                      </p:to>
                                    </p:set>
                                    <p:anim calcmode="lin" valueType="num">
                                      <p:cBhvr additive="base">
                                        <p:cTn id="18" dur="500" fill="hold"/>
                                        <p:tgtEl>
                                          <p:spTgt spid="5124">
                                            <p:txEl>
                                              <p:pRg st="1" end="1"/>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512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5124">
                                            <p:txEl>
                                              <p:pRg st="2" end="2"/>
                                            </p:txEl>
                                          </p:spTgt>
                                        </p:tgtEl>
                                        <p:attrNameLst>
                                          <p:attrName>style.visibility</p:attrName>
                                        </p:attrNameLst>
                                      </p:cBhvr>
                                      <p:to>
                                        <p:strVal val="visible"/>
                                      </p:to>
                                    </p:set>
                                    <p:anim calcmode="lin" valueType="num">
                                      <p:cBhvr additive="base">
                                        <p:cTn id="24" dur="500" fill="hold"/>
                                        <p:tgtEl>
                                          <p:spTgt spid="5124">
                                            <p:txEl>
                                              <p:pRg st="2" end="2"/>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512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4"/>
          <p:cNvSpPr txBox="1">
            <a:spLocks noChangeArrowheads="1"/>
          </p:cNvSpPr>
          <p:nvPr/>
        </p:nvSpPr>
        <p:spPr bwMode="auto">
          <a:xfrm>
            <a:off x="381000" y="927100"/>
            <a:ext cx="8699500" cy="510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800" b="1" u="sng">
                <a:solidFill>
                  <a:schemeClr val="bg1"/>
                </a:solidFill>
              </a:rPr>
              <a:t>Directions:</a:t>
            </a:r>
            <a:r>
              <a:rPr lang="en-US" altLang="en-US" sz="2800">
                <a:solidFill>
                  <a:schemeClr val="bg1"/>
                </a:solidFill>
              </a:rPr>
              <a:t>   In a couple of paragraphs, answer </a:t>
            </a:r>
            <a:br>
              <a:rPr lang="en-US" altLang="en-US" sz="2800">
                <a:solidFill>
                  <a:schemeClr val="bg1"/>
                </a:solidFill>
              </a:rPr>
            </a:br>
            <a:r>
              <a:rPr lang="en-US" altLang="en-US" sz="2800">
                <a:solidFill>
                  <a:schemeClr val="bg1"/>
                </a:solidFill>
              </a:rPr>
              <a:t>the following question.</a:t>
            </a:r>
          </a:p>
          <a:p>
            <a:endParaRPr lang="en-US" altLang="en-US">
              <a:solidFill>
                <a:schemeClr val="bg1"/>
              </a:solidFill>
            </a:endParaRPr>
          </a:p>
          <a:p>
            <a:endParaRPr lang="en-US" altLang="en-US">
              <a:solidFill>
                <a:schemeClr val="bg1"/>
              </a:solidFill>
            </a:endParaRPr>
          </a:p>
          <a:p>
            <a:r>
              <a:rPr lang="en-US" altLang="en-US" sz="3600">
                <a:solidFill>
                  <a:schemeClr val="bg1"/>
                </a:solidFill>
              </a:rPr>
              <a:t>Predict whether the Holocaust was a </a:t>
            </a:r>
            <a:br>
              <a:rPr lang="en-US" altLang="en-US" sz="3600">
                <a:solidFill>
                  <a:schemeClr val="bg1"/>
                </a:solidFill>
              </a:rPr>
            </a:br>
            <a:r>
              <a:rPr lang="en-US" altLang="en-US" sz="3600">
                <a:solidFill>
                  <a:schemeClr val="bg1"/>
                </a:solidFill>
              </a:rPr>
              <a:t>function of the state in a series of events, </a:t>
            </a:r>
          </a:p>
          <a:p>
            <a:r>
              <a:rPr lang="en-US" altLang="en-US" sz="3600">
                <a:solidFill>
                  <a:schemeClr val="bg1"/>
                </a:solidFill>
              </a:rPr>
              <a:t>Or a intentional act of the ideology of the </a:t>
            </a:r>
          </a:p>
          <a:p>
            <a:r>
              <a:rPr lang="en-US" altLang="en-US" sz="3600">
                <a:solidFill>
                  <a:schemeClr val="bg1"/>
                </a:solidFill>
              </a:rPr>
              <a:t>Nazi party.</a:t>
            </a:r>
          </a:p>
          <a:p>
            <a:endParaRPr lang="en-US" altLang="en-US" sz="3600">
              <a:solidFill>
                <a:schemeClr val="bg1"/>
              </a:solidFill>
            </a:endParaRPr>
          </a:p>
          <a:p>
            <a:r>
              <a:rPr lang="en-US" altLang="en-US" sz="3600">
                <a:solidFill>
                  <a:schemeClr val="bg1"/>
                </a:solidFill>
              </a:rPr>
              <a:t>Give some examples and details.</a:t>
            </a:r>
          </a:p>
          <a:p>
            <a:endParaRPr lang="en-US" altLang="en-US">
              <a:solidFill>
                <a:schemeClr val="bg1"/>
              </a:solidFill>
            </a:endParaRP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6858000"/>
          </a:xfrm>
        </p:spPr>
        <p:txBody>
          <a:bodyPr rtlCol="0">
            <a:normAutofit/>
          </a:bodyPr>
          <a:lstStyle/>
          <a:p>
            <a:pPr eaLnBrk="1" fontAlgn="auto" hangingPunct="1">
              <a:spcAft>
                <a:spcPts val="0"/>
              </a:spcAft>
              <a:defRPr/>
            </a:pPr>
            <a:r>
              <a:rPr lang="en-US" sz="3600" b="1" dirty="0">
                <a:solidFill>
                  <a:schemeClr val="accent6">
                    <a:lumMod val="75000"/>
                  </a:schemeClr>
                </a:solidFill>
                <a:latin typeface="Arial Narrow" pitchFamily="34" charset="0"/>
              </a:rPr>
              <a:t>Between 1933 and 1945, the German</a:t>
            </a:r>
            <a:br>
              <a:rPr lang="en-US" sz="3600" b="1" dirty="0">
                <a:solidFill>
                  <a:schemeClr val="accent6">
                    <a:lumMod val="75000"/>
                  </a:schemeClr>
                </a:solidFill>
                <a:latin typeface="Arial Narrow" pitchFamily="34" charset="0"/>
              </a:rPr>
            </a:br>
            <a:r>
              <a:rPr lang="en-US" sz="3600" b="1" dirty="0">
                <a:solidFill>
                  <a:schemeClr val="accent6">
                    <a:lumMod val="75000"/>
                  </a:schemeClr>
                </a:solidFill>
                <a:latin typeface="Arial Narrow" pitchFamily="34" charset="0"/>
              </a:rPr>
              <a:t>government led by Adolf Hitler and the</a:t>
            </a:r>
            <a:br>
              <a:rPr lang="en-US" sz="3600" b="1" dirty="0">
                <a:solidFill>
                  <a:schemeClr val="accent6">
                    <a:lumMod val="75000"/>
                  </a:schemeClr>
                </a:solidFill>
                <a:latin typeface="Arial Narrow" pitchFamily="34" charset="0"/>
              </a:rPr>
            </a:br>
            <a:r>
              <a:rPr lang="en-US" sz="3600" b="1" dirty="0">
                <a:solidFill>
                  <a:schemeClr val="accent6">
                    <a:lumMod val="75000"/>
                  </a:schemeClr>
                </a:solidFill>
                <a:latin typeface="Arial Narrow" pitchFamily="34" charset="0"/>
              </a:rPr>
              <a:t>Nazi Party carried out the systematic</a:t>
            </a:r>
            <a:br>
              <a:rPr lang="en-US" sz="3600" b="1" dirty="0">
                <a:solidFill>
                  <a:schemeClr val="accent6">
                    <a:lumMod val="75000"/>
                  </a:schemeClr>
                </a:solidFill>
                <a:latin typeface="Arial Narrow" pitchFamily="34" charset="0"/>
              </a:rPr>
            </a:br>
            <a:r>
              <a:rPr lang="en-US" sz="3600" b="1" dirty="0">
                <a:solidFill>
                  <a:schemeClr val="accent6">
                    <a:lumMod val="75000"/>
                  </a:schemeClr>
                </a:solidFill>
                <a:latin typeface="Arial Narrow" pitchFamily="34" charset="0"/>
              </a:rPr>
              <a:t>persecution and murder of Europe’s Jews.</a:t>
            </a:r>
            <a:br>
              <a:rPr lang="en-US" sz="3600" b="1" dirty="0">
                <a:solidFill>
                  <a:schemeClr val="accent6">
                    <a:lumMod val="75000"/>
                  </a:schemeClr>
                </a:solidFill>
                <a:latin typeface="Arial Narrow" pitchFamily="34" charset="0"/>
              </a:rPr>
            </a:br>
            <a:r>
              <a:rPr lang="en-US" sz="3600" b="1" dirty="0">
                <a:solidFill>
                  <a:schemeClr val="accent6">
                    <a:lumMod val="75000"/>
                  </a:schemeClr>
                </a:solidFill>
                <a:latin typeface="Arial Narrow" pitchFamily="34" charset="0"/>
              </a:rPr>
              <a:t/>
            </a:r>
            <a:br>
              <a:rPr lang="en-US" sz="3600" b="1" dirty="0">
                <a:solidFill>
                  <a:schemeClr val="accent6">
                    <a:lumMod val="75000"/>
                  </a:schemeClr>
                </a:solidFill>
                <a:latin typeface="Arial Narrow" pitchFamily="34" charset="0"/>
              </a:rPr>
            </a:br>
            <a:r>
              <a:rPr lang="en-US" sz="3600" b="1" dirty="0">
                <a:solidFill>
                  <a:schemeClr val="accent6">
                    <a:lumMod val="75000"/>
                  </a:schemeClr>
                </a:solidFill>
                <a:latin typeface="Arial Narrow" pitchFamily="34" charset="0"/>
              </a:rPr>
              <a:t>This genocide is now known</a:t>
            </a:r>
            <a:br>
              <a:rPr lang="en-US" sz="3600" b="1" dirty="0">
                <a:solidFill>
                  <a:schemeClr val="accent6">
                    <a:lumMod val="75000"/>
                  </a:schemeClr>
                </a:solidFill>
                <a:latin typeface="Arial Narrow" pitchFamily="34" charset="0"/>
              </a:rPr>
            </a:br>
            <a:r>
              <a:rPr lang="en-US" sz="3600" b="1" dirty="0">
                <a:solidFill>
                  <a:schemeClr val="accent6">
                    <a:lumMod val="75000"/>
                  </a:schemeClr>
                </a:solidFill>
                <a:latin typeface="Arial Narrow" pitchFamily="34" charset="0"/>
              </a:rPr>
              <a:t>as the Holocaust.</a:t>
            </a:r>
            <a:endParaRPr lang="en-US" dirty="0"/>
          </a:p>
        </p:txBody>
      </p:sp>
    </p:spTree>
    <p:custDataLst>
      <p:tags r:id="rId1"/>
    </p:custDataLst>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6858000"/>
          </a:xfrm>
        </p:spPr>
        <p:txBody>
          <a:bodyPr rtlCol="0">
            <a:noAutofit/>
          </a:bodyPr>
          <a:lstStyle/>
          <a:p>
            <a:pPr eaLnBrk="1" fontAlgn="auto" hangingPunct="1">
              <a:spcAft>
                <a:spcPts val="0"/>
              </a:spcAft>
              <a:defRPr/>
            </a:pPr>
            <a:r>
              <a:rPr lang="en-US" sz="3600" b="1" dirty="0">
                <a:solidFill>
                  <a:schemeClr val="accent6">
                    <a:lumMod val="75000"/>
                  </a:schemeClr>
                </a:solidFill>
                <a:latin typeface="Arial Narrow" pitchFamily="34" charset="0"/>
              </a:rPr>
              <a:t>The Nazi regime also persecuted and killed millions of other people it considered</a:t>
            </a:r>
            <a:br>
              <a:rPr lang="en-US" sz="3600" b="1" dirty="0">
                <a:solidFill>
                  <a:schemeClr val="accent6">
                    <a:lumMod val="75000"/>
                  </a:schemeClr>
                </a:solidFill>
                <a:latin typeface="Arial Narrow" pitchFamily="34" charset="0"/>
              </a:rPr>
            </a:br>
            <a:r>
              <a:rPr lang="en-US" sz="3600" b="1" dirty="0">
                <a:solidFill>
                  <a:schemeClr val="accent6">
                    <a:lumMod val="75000"/>
                  </a:schemeClr>
                </a:solidFill>
                <a:latin typeface="Arial Narrow" pitchFamily="34" charset="0"/>
              </a:rPr>
              <a:t>politically, racially, or socially unfit.</a:t>
            </a:r>
          </a:p>
        </p:txBody>
      </p:sp>
    </p:spTree>
    <p:custDataLst>
      <p:tags r:id="rId1"/>
    </p:custDataLst>
  </p:cSld>
  <p:clrMapOvr>
    <a:masterClrMapping/>
  </p:clrMapOvr>
  <p:transition spd="slow" advTm="7831">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6858000"/>
          </a:xfrm>
        </p:spPr>
        <p:txBody>
          <a:bodyPr rtlCol="0">
            <a:noAutofit/>
          </a:bodyPr>
          <a:lstStyle/>
          <a:p>
            <a:pPr eaLnBrk="1" fontAlgn="auto" hangingPunct="1">
              <a:spcAft>
                <a:spcPts val="0"/>
              </a:spcAft>
              <a:defRPr/>
            </a:pPr>
            <a:r>
              <a:rPr lang="en-US" sz="3600" b="1" dirty="0">
                <a:solidFill>
                  <a:schemeClr val="accent6">
                    <a:lumMod val="75000"/>
                  </a:schemeClr>
                </a:solidFill>
                <a:latin typeface="Arial Narrow" pitchFamily="34" charset="0"/>
              </a:rPr>
              <a:t>The Allies’ victory ended World War II, but</a:t>
            </a:r>
            <a:br>
              <a:rPr lang="en-US" sz="3600" b="1" dirty="0">
                <a:solidFill>
                  <a:schemeClr val="accent6">
                    <a:lumMod val="75000"/>
                  </a:schemeClr>
                </a:solidFill>
                <a:latin typeface="Arial Narrow" pitchFamily="34" charset="0"/>
              </a:rPr>
            </a:br>
            <a:r>
              <a:rPr lang="en-US" sz="3600" b="1" dirty="0">
                <a:solidFill>
                  <a:schemeClr val="accent6">
                    <a:lumMod val="75000"/>
                  </a:schemeClr>
                </a:solidFill>
                <a:latin typeface="Arial Narrow" pitchFamily="34" charset="0"/>
              </a:rPr>
              <a:t>Nazi Germany and its collaborators had left</a:t>
            </a:r>
            <a:br>
              <a:rPr lang="en-US" sz="3600" b="1" dirty="0">
                <a:solidFill>
                  <a:schemeClr val="accent6">
                    <a:lumMod val="75000"/>
                  </a:schemeClr>
                </a:solidFill>
                <a:latin typeface="Arial Narrow" pitchFamily="34" charset="0"/>
              </a:rPr>
            </a:br>
            <a:r>
              <a:rPr lang="en-US" sz="3600" b="1" dirty="0">
                <a:solidFill>
                  <a:schemeClr val="accent6">
                    <a:lumMod val="75000"/>
                  </a:schemeClr>
                </a:solidFill>
                <a:latin typeface="Arial Narrow" pitchFamily="34" charset="0"/>
              </a:rPr>
              <a:t>millions dead and countless lives shattered.</a:t>
            </a:r>
          </a:p>
        </p:txBody>
      </p:sp>
    </p:spTree>
    <p:custDataLst>
      <p:tags r:id="rId1"/>
    </p:custDataLst>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304800"/>
            <a:ext cx="4908550" cy="57912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7171" name="Text Box 4"/>
          <p:cNvSpPr txBox="1">
            <a:spLocks noChangeArrowheads="1"/>
          </p:cNvSpPr>
          <p:nvPr/>
        </p:nvSpPr>
        <p:spPr bwMode="auto">
          <a:xfrm>
            <a:off x="228600" y="2057400"/>
            <a:ext cx="3429000" cy="2284413"/>
          </a:xfrm>
          <a:prstGeom prst="rect">
            <a:avLst/>
          </a:prstGeom>
          <a:solidFill>
            <a:schemeClr val="tx1"/>
          </a:solidFill>
          <a:ln w="57150" cmpd="thickThin">
            <a:solidFill>
              <a:schemeClr val="tx1"/>
            </a:solidFill>
            <a:miter lim="800000"/>
            <a:headEnd/>
            <a:tailEnd/>
          </a:ln>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50000"/>
              </a:spcBef>
            </a:pPr>
            <a:r>
              <a:rPr lang="en-US" altLang="en-US" sz="2800">
                <a:solidFill>
                  <a:schemeClr val="bg2"/>
                </a:solidFill>
              </a:rPr>
              <a:t>The Nazi racial stereotypical Aryan family reinforced in art. From a painting by Wolf Willrich. </a:t>
            </a: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714375" y="5365750"/>
            <a:ext cx="7543800" cy="369888"/>
          </a:xfrm>
          <a:prstGeom prst="rect">
            <a:avLst/>
          </a:prstGeom>
          <a:solidFill>
            <a:schemeClr val="tx1"/>
          </a:solidFill>
          <a:ln w="57150" cmpd="thinThick">
            <a:solidFill>
              <a:schemeClr val="tx1"/>
            </a:solidFill>
            <a:miter lim="800000"/>
            <a:headEnd/>
            <a:tailEnd/>
          </a:ln>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a:solidFill>
                  <a:srgbClr val="000000"/>
                </a:solidFill>
                <a:latin typeface="Berlin Sans FB Demi" pitchFamily="34" charset="0"/>
              </a:rPr>
              <a:t>A </a:t>
            </a:r>
            <a:r>
              <a:rPr lang="en-US" altLang="en-US">
                <a:solidFill>
                  <a:schemeClr val="bg1"/>
                </a:solidFill>
                <a:latin typeface="Berlin Sans FB Demi" pitchFamily="34" charset="0"/>
              </a:rPr>
              <a:t>Jew trading with a Christian, from the Dresden Sachsenspiegel, 1220</a:t>
            </a:r>
          </a:p>
        </p:txBody>
      </p:sp>
      <p:pic>
        <p:nvPicPr>
          <p:cNvPr id="8195" name="Picture 3" descr="C:\Documents and Settings\Supervisor\Desktop\christ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685800"/>
            <a:ext cx="6877050" cy="4090988"/>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oots of Nazi Ideology.mp4">
            <a:hlinkClick r:id="" action="ppaction://media"/>
          </p:cNvPr>
          <p:cNvPicPr>
            <a:picLocks noRot="1" noChangeAspect="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1143000" y="646113"/>
            <a:ext cx="7086600" cy="531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oots of Nazi Ideology.mp4">
            <a:hlinkClick r:id="" action="ppaction://media"/>
          </p:cNvPr>
          <p:cNvPicPr>
            <a:picLocks noRot="1" noChangeAspect="1"/>
          </p:cNvPicPr>
          <p:nvPr>
            <a:videoFile r:link="rId1"/>
          </p:nvPr>
        </p:nvPicPr>
        <p:blipFill>
          <a:blip r:embed="rId4">
            <a:extLst>
              <a:ext uri="{28A0092B-C50C-407E-A947-70E740481C1C}">
                <a14:useLocalDpi xmlns:a14="http://schemas.microsoft.com/office/drawing/2010/main" val="0"/>
              </a:ext>
            </a:extLst>
          </a:blip>
          <a:srcRect/>
          <a:stretch>
            <a:fillRect/>
          </a:stretch>
        </p:blipFill>
        <p:spPr bwMode="auto">
          <a:xfrm>
            <a:off x="914400" y="533400"/>
            <a:ext cx="73152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Life is Beautiful (1997) school speech.mp4">
            <a:hlinkClick r:id="" action="ppaction://media"/>
          </p:cNvPr>
          <p:cNvPicPr>
            <a:picLocks noRot="1" noChangeAspect="1"/>
          </p:cNvPicPr>
          <p:nvPr>
            <a:videoFile r:link="rId2"/>
          </p:nvPr>
        </p:nvPicPr>
        <p:blipFill>
          <a:blip r:embed="rId4">
            <a:extLst>
              <a:ext uri="{28A0092B-C50C-407E-A947-70E740481C1C}">
                <a14:useLocalDpi xmlns:a14="http://schemas.microsoft.com/office/drawing/2010/main" val="0"/>
              </a:ext>
            </a:extLst>
          </a:blip>
          <a:srcRect/>
          <a:stretch>
            <a:fillRect/>
          </a:stretch>
        </p:blipFill>
        <p:spPr bwMode="auto">
          <a:xfrm>
            <a:off x="914400" y="685800"/>
            <a:ext cx="6705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2"/>
                    </p:tgtEl>
                  </p:cond>
                </p:stCondLst>
                <p:endSync evt="end" delay="0">
                  <p:rtn val="all"/>
                </p:endSync>
                <p:childTnLst>
                  <p:par>
                    <p:cTn id="8" fill="hold" nodeType="clickPar">
                      <p:stCondLst>
                        <p:cond delay="0"/>
                      </p:stCondLst>
                      <p:childTnLst>
                        <p:par>
                          <p:cTn id="9" fill="hold" nodeType="withGroup">
                            <p:stCondLst>
                              <p:cond delay="0"/>
                            </p:stCondLst>
                            <p:childTnLst>
                              <p:par>
                                <p:cTn id="10" presetID="2" presetClass="mediacall" presetSubtype="0" fill="hold" nodeType="clickEffect">
                                  <p:stCondLst>
                                    <p:cond delay="0"/>
                                  </p:stCondLst>
                                  <p:childTnLst>
                                    <p:cmd type="call" cmd="togglePause">
                                      <p:cBhvr>
                                        <p:cTn id="11" dur="1" fill="hold"/>
                                        <p:tgtEl>
                                          <p:spTgt spid="2"/>
                                        </p:tgtEl>
                                      </p:cBhvr>
                                    </p:cmd>
                                  </p:childTnLst>
                                </p:cTn>
                              </p:par>
                            </p:childTnLst>
                          </p:cTn>
                        </p:par>
                      </p:childTnLst>
                    </p:cTn>
                  </p:par>
                </p:childTnLst>
              </p:cTn>
              <p:nextCondLst>
                <p:cond evt="onClick" delay="0">
                  <p:tgtEl>
                    <p:spTgt spid="2"/>
                  </p:tgtEl>
                </p:cond>
              </p:nextCondLst>
            </p:seq>
            <p:video>
              <p:cMediaNode vol="80000">
                <p:cTn id="12" fill="hold" display="0">
                  <p:stCondLst>
                    <p:cond delay="indefinite"/>
                  </p:stCondLst>
                </p:cTn>
                <p:tgtEl>
                  <p:spTgt spid="2"/>
                </p:tgtEl>
              </p:cMediaNode>
            </p:video>
            <p:video>
              <p:cMediaNode vol="80000">
                <p:cTn id="13" fill="hold" display="0">
                  <p:stCondLst>
                    <p:cond delay="indefinite"/>
                  </p:stCondLst>
                </p:cTn>
                <p:tgtEl>
                  <p:spTgt spid="3"/>
                </p:tgtEl>
              </p:cMediaNode>
            </p:video>
            <p:seq concurrent="1" nextAc="seek">
              <p:cTn id="14" restart="whenNotActive" fill="hold" evtFilter="cancelBubble" nodeType="interactiveSeq">
                <p:stCondLst>
                  <p:cond evt="onClick" delay="0">
                    <p:tgtEl>
                      <p:spTgt spid="3"/>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2" presetClass="mediacall" presetSubtype="0" fill="hold" nodeType="clickEffect">
                                  <p:stCondLst>
                                    <p:cond delay="0"/>
                                  </p:stCondLst>
                                  <p:childTnLst>
                                    <p:cmd type="call" cmd="togglePause">
                                      <p:cBhvr>
                                        <p:cTn id="18"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5105400" y="304800"/>
            <a:ext cx="3581400" cy="6108700"/>
          </a:xfrm>
          <a:prstGeom prst="rect">
            <a:avLst/>
          </a:prstGeom>
          <a:solidFill>
            <a:srgbClr val="C00000"/>
          </a:solidFill>
          <a:ln w="38100" cmpd="dbl">
            <a:solidFill>
              <a:schemeClr val="tx1"/>
            </a:solidFill>
            <a:miter lim="800000"/>
            <a:headEnd/>
            <a:tailEnd/>
          </a:ln>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800"/>
              <a:t>“The Eternal Jew" is the most famous Jewish Nazi propaganda film. It depicts the Jews of Poland as corrupt, filthy, lazy, ugly, and perverse. They are an alien people which have taken over the world through their control of banking and commerce, yet which still live like animals. </a:t>
            </a:r>
          </a:p>
        </p:txBody>
      </p:sp>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28600"/>
            <a:ext cx="4800600" cy="601980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1268" name="Rectangle 4"/>
          <p:cNvSpPr>
            <a:spLocks noChangeArrowheads="1"/>
          </p:cNvSpPr>
          <p:nvPr/>
        </p:nvSpPr>
        <p:spPr bwMode="auto">
          <a:xfrm>
            <a:off x="5029200" y="6400800"/>
            <a:ext cx="37290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1400"/>
              <a:t>http://www.holocaust-history.org/der-ewige-jude/</a:t>
            </a:r>
          </a:p>
        </p:txBody>
      </p:sp>
    </p:spTree>
  </p:cSld>
  <p:clrMapOvr>
    <a:masterClrMapping/>
  </p:clrMapOvr>
  <p:transition spd="med">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4"/>
</p:tagLst>
</file>

<file path=ppt/tags/tag2.xml><?xml version="1.0" encoding="utf-8"?>
<p:tagLst xmlns:a="http://schemas.openxmlformats.org/drawingml/2006/main" xmlns:r="http://schemas.openxmlformats.org/officeDocument/2006/relationships" xmlns:p="http://schemas.openxmlformats.org/presentationml/2006/main">
  <p:tag name="TIMING" val="|0.2"/>
</p:tagLst>
</file>

<file path=ppt/tags/tag3.xml><?xml version="1.0" encoding="utf-8"?>
<p:tagLst xmlns:a="http://schemas.openxmlformats.org/drawingml/2006/main" xmlns:r="http://schemas.openxmlformats.org/officeDocument/2006/relationships" xmlns:p="http://schemas.openxmlformats.org/presentationml/2006/main">
  <p:tag name="TIMING" val="|0.2"/>
</p:tagLst>
</file>

<file path=ppt/tags/tag4.xml><?xml version="1.0" encoding="utf-8"?>
<p:tagLst xmlns:a="http://schemas.openxmlformats.org/drawingml/2006/main" xmlns:r="http://schemas.openxmlformats.org/officeDocument/2006/relationships" xmlns:p="http://schemas.openxmlformats.org/presentationml/2006/main">
  <p:tag name="TIMING" val="|0.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1155</TotalTime>
  <Words>327</Words>
  <Application>Microsoft Office PowerPoint</Application>
  <PresentationFormat>On-screen Show (4:3)</PresentationFormat>
  <Paragraphs>27</Paragraphs>
  <Slides>13</Slides>
  <Notes>6</Notes>
  <HiddenSlides>0</HiddenSlides>
  <MMClips>4</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Arial Narrow</vt:lpstr>
      <vt:lpstr>Berlin Sans FB Demi</vt:lpstr>
      <vt:lpstr>Times New Roman</vt:lpstr>
      <vt:lpstr>Office Theme</vt:lpstr>
      <vt:lpstr>PowerPoint Presentation</vt:lpstr>
      <vt:lpstr>Between 1933 and 1945, the German government led by Adolf Hitler and the Nazi Party carried out the systematic persecution and murder of Europe’s Jews.  This genocide is now known as the Holocaust.</vt:lpstr>
      <vt:lpstr>The Nazi regime also persecuted and killed millions of other people it considered politically, racially, or socially unfit.</vt:lpstr>
      <vt:lpstr>The Allies’ victory ended World War II, but Nazi Germany and its collaborators had left millions dead and countless lives shattered.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did the Nazi decide who was Jewish?</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Guest</dc:creator>
  <cp:lastModifiedBy>Tokio Marine Management</cp:lastModifiedBy>
  <cp:revision>90</cp:revision>
  <dcterms:created xsi:type="dcterms:W3CDTF">2010-01-15T22:49:10Z</dcterms:created>
  <dcterms:modified xsi:type="dcterms:W3CDTF">2017-03-16T18:34:41Z</dcterms:modified>
</cp:coreProperties>
</file>