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34"/>
  </p:notesMasterIdLst>
  <p:handoutMasterIdLst>
    <p:handoutMasterId r:id="rId35"/>
  </p:handoutMasterIdLst>
  <p:sldIdLst>
    <p:sldId id="256" r:id="rId2"/>
    <p:sldId id="293" r:id="rId3"/>
    <p:sldId id="260" r:id="rId4"/>
    <p:sldId id="325" r:id="rId5"/>
    <p:sldId id="301" r:id="rId6"/>
    <p:sldId id="291" r:id="rId7"/>
    <p:sldId id="277"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286" r:id="rId27"/>
    <p:sldId id="320" r:id="rId28"/>
    <p:sldId id="321" r:id="rId29"/>
    <p:sldId id="322" r:id="rId30"/>
    <p:sldId id="323" r:id="rId31"/>
    <p:sldId id="324" r:id="rId32"/>
    <p:sldId id="300" r:id="rId33"/>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2" autoAdjust="0"/>
    <p:restoredTop sz="94803" autoAdjust="0"/>
  </p:normalViewPr>
  <p:slideViewPr>
    <p:cSldViewPr>
      <p:cViewPr varScale="1">
        <p:scale>
          <a:sx n="68" d="100"/>
          <a:sy n="68" d="100"/>
        </p:scale>
        <p:origin x="1488" y="7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1361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361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1361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7C47899-9B35-4B4A-8778-4A84366FBA5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DA9AFAE9-F3AB-4FC7-9D26-D4B9549C6184}" type="datetimeFigureOut">
              <a:rPr lang="en-US"/>
              <a:pPr>
                <a:defRPr/>
              </a:pPr>
              <a:t>3/18/2017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2D545A-BCE0-4739-AC94-04FC3A38EB3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Laws_or_customs_of_war" TargetMode="External"/><Relationship Id="rId3" Type="http://schemas.openxmlformats.org/officeDocument/2006/relationships/hyperlink" Target="http://en.wikipedia.org/wiki/Kosovo_War" TargetMode="External"/><Relationship Id="rId7" Type="http://schemas.openxmlformats.org/officeDocument/2006/relationships/hyperlink" Target="http://en.wikipedia.org/wiki/Kosovo"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Crimes_against_humanity" TargetMode="External"/><Relationship Id="rId5" Type="http://schemas.openxmlformats.org/officeDocument/2006/relationships/hyperlink" Target="http://en.wikipedia.org/wiki/International_Criminal_Tribunal_for_the_former_Yugoslavia" TargetMode="External"/><Relationship Id="rId4" Type="http://schemas.openxmlformats.org/officeDocument/2006/relationships/hyperlink" Target="http://en.wikipedia.org/wiki/United_Nations" TargetMode="External"/><Relationship Id="rId9" Type="http://schemas.openxmlformats.org/officeDocument/2006/relationships/hyperlink" Target="http://en.wikipedia.org/wiki/Geneva_Conv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Before 1944, no word existed to describe a coordinated assault on civilian populations. That year Raphael Lemkin, a Polish-Jewish legal scholar who had fled Nazi-occupied Poland and arrived in the United States in 1941, introduced the word "genocide" to give the crime a name.</a:t>
            </a:r>
          </a:p>
          <a:p>
            <a:pPr eaLnBrk="1" hangingPunct="1">
              <a:spcBef>
                <a:spcPct val="0"/>
              </a:spcBef>
            </a:pPr>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7DF3C7-8F98-4290-BE2C-68D3E91C1688}" type="slidenum">
              <a:rPr lang="en-US" altLang="en-US"/>
              <a:pPr eaLnBrk="1" hangingPunct="1"/>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Destroy the evidence. (Burn the bodies and the archives, dig up and burn the mass graves, throw bodies in rivers or seas.)</a:t>
            </a:r>
          </a:p>
          <a:p>
            <a:pPr eaLnBrk="1" hangingPunct="1"/>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0DA0DF-DC68-472E-B9A5-E95CDEA1B5F8}" type="slidenum">
              <a:rPr lang="en-US" altLang="en-US"/>
              <a:pPr eaLnBrk="1" hangingPunct="1"/>
              <a:t>23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F3BCAE-8B6A-46D8-9F6F-15A632A12722}" type="slidenum">
              <a:rPr lang="en-US" altLang="en-US"/>
              <a:pPr eaLnBrk="1" hangingPunct="1"/>
              <a:t>28</a:t>
            </a:fld>
            <a:endParaRPr lang="en-US" altLang="en-US"/>
          </a:p>
        </p:txBody>
      </p:sp>
      <p:sp>
        <p:nvSpPr>
          <p:cNvPr id="4608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1CCB78-ECBC-4DB6-9CCF-967A0D8D9BDC}" type="slidenum">
              <a:rPr lang="en-US" altLang="en-US"/>
              <a:pPr eaLnBrk="1" hangingPunct="1"/>
              <a:t>29</a:t>
            </a:fld>
            <a:endParaRPr lang="en-US" altLang="en-US"/>
          </a:p>
        </p:txBody>
      </p:sp>
      <p:sp>
        <p:nvSpPr>
          <p:cNvPr id="4710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2388C2-6DD6-48E2-A534-CDB301B8DED1}" type="slidenum">
              <a:rPr lang="en-US" altLang="en-US"/>
              <a:pPr eaLnBrk="1" hangingPunct="1"/>
              <a:t>30</a:t>
            </a:fld>
            <a:endParaRPr lang="en-US" altLang="en-US"/>
          </a:p>
        </p:txBody>
      </p:sp>
      <p:sp>
        <p:nvSpPr>
          <p:cNvPr id="4813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B282C8-6EC8-4BD8-A2A9-1CB84A170082}" type="slidenum">
              <a:rPr lang="en-US" altLang="en-US"/>
              <a:pPr eaLnBrk="1" hangingPunct="1"/>
              <a:t>31</a:t>
            </a:fld>
            <a:endParaRPr lang="en-US" altLang="en-US"/>
          </a:p>
        </p:txBody>
      </p:sp>
      <p:sp>
        <p:nvSpPr>
          <p:cNvPr id="4915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specific "intent to destroy" particular groups is unique to genocide. A closely related category of international law, crimes against humanity, is defined as widespread or systematic attacks against civilians. </a:t>
            </a:r>
            <a:br>
              <a:rPr lang="en-US" altLang="en-US"/>
            </a:br>
            <a:br>
              <a:rPr lang="en-US" altLang="en-US"/>
            </a:br>
            <a:r>
              <a:rPr lang="en-US" altLang="en-US"/>
              <a:t>The specific "intent to destroy" particular groups is unique to genocide. A closely related category of international law, crimes against humanity, is defined as widespread or systematic attacks against civilians. </a:t>
            </a:r>
          </a:p>
          <a:p>
            <a:pPr eaLnBrk="1" hangingPunct="1">
              <a:spcBef>
                <a:spcPct val="0"/>
              </a:spcBef>
            </a:pPr>
            <a:endParaRPr lang="en-US" altLang="en-US"/>
          </a:p>
          <a:p>
            <a:pPr eaLnBrk="1" hangingPunct="1">
              <a:spcBef>
                <a:spcPct val="0"/>
              </a:spcBef>
            </a:pPr>
            <a:r>
              <a:rPr lang="en-US" altLang="en-US"/>
              <a:t>Due in no small part to the efforts of Raphael Lemkin, the UN Convention on the Prevention and Punishment of the Crime of Genocide was unanimously adopted on December 9, 1948. The Convention entered into force on January 12, 1951, after more than 20 countries from around the world ratified it.</a:t>
            </a:r>
            <a:br>
              <a:rPr lang="en-US" altLang="en-US"/>
            </a:br>
            <a:br>
              <a:rPr lang="en-US" altLang="en-US"/>
            </a:br>
            <a:br>
              <a:rPr lang="en-US" altLang="en-US"/>
            </a:br>
            <a:br>
              <a:rPr lang="en-US" altLang="en-US"/>
            </a:b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B0C3A5-D2B1-4044-B3A4-5E5D0403BBF2}" type="slidenum">
              <a:rPr lang="en-US" altLang="en-US"/>
              <a:pPr eaLnBrk="1" hangingPunct="1"/>
              <a:t>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Not one country invoked the Genocide Convention when the Khmer Rouge (1975–79) regime in Cambodia caused the deaths of an estimated 1.7 million people. Cambodia itself ratified the convention in 1950. These prisoners were interred at Tuol Sleng (Security Prison 21), a secret center operated by the Khmer Rouge in Phnom Penh, Cambodia. </a:t>
            </a:r>
            <a:r>
              <a:rPr lang="en-US" altLang="en-US" i="1"/>
              <a:t>Documentation Center of Cambodia, Phnom Penh</a:t>
            </a:r>
            <a:r>
              <a:rPr lang="en-US" altLang="en-US"/>
              <a:t> </a:t>
            </a:r>
          </a:p>
          <a:p>
            <a:pPr eaLnBrk="1" hangingPunct="1">
              <a:spcBef>
                <a:spcPct val="0"/>
              </a:spcBef>
            </a:pPr>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8D6961-C203-472F-8070-C4C588DE85B3}" type="slidenum">
              <a:rPr lang="en-US" altLang="en-US"/>
              <a:pPr eaLnBrk="1" hangingPunct="1"/>
              <a:t>8</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Milošević was indicted in May 1999, during the </a:t>
            </a:r>
            <a:r>
              <a:rPr lang="en-US" altLang="en-US">
                <a:hlinkClick r:id="rId3" action="ppaction://hlinkfile" tooltip="Kosovo War"/>
              </a:rPr>
              <a:t>Kosovo War</a:t>
            </a:r>
            <a:r>
              <a:rPr lang="en-US" altLang="en-US"/>
              <a:t>, by the </a:t>
            </a:r>
            <a:r>
              <a:rPr lang="en-US" altLang="en-US">
                <a:hlinkClick r:id="rId4" action="ppaction://hlinkfile" tooltip="United Nations"/>
              </a:rPr>
              <a:t>UN's</a:t>
            </a:r>
            <a:r>
              <a:rPr lang="en-US" altLang="en-US"/>
              <a:t> </a:t>
            </a:r>
            <a:r>
              <a:rPr lang="en-US" altLang="en-US">
                <a:hlinkClick r:id="rId5" action="ppaction://hlinkfile" tooltip="International Criminal Tribunal for the former Yugoslavia"/>
              </a:rPr>
              <a:t>International Criminal Tribunal for the Former Yugoslavia</a:t>
            </a:r>
            <a:r>
              <a:rPr lang="en-US" altLang="en-US"/>
              <a:t> for </a:t>
            </a:r>
            <a:r>
              <a:rPr lang="en-US" altLang="en-US">
                <a:hlinkClick r:id="rId6" action="ppaction://hlinkfile" tooltip="Crimes against humanity"/>
              </a:rPr>
              <a:t>crimes against humanity</a:t>
            </a:r>
            <a:r>
              <a:rPr lang="en-US" altLang="en-US"/>
              <a:t> in </a:t>
            </a:r>
            <a:r>
              <a:rPr lang="en-US" altLang="en-US">
                <a:hlinkClick r:id="rId7" action="ppaction://hlinkfile" tooltip="Kosovo"/>
              </a:rPr>
              <a:t>Kosovo</a:t>
            </a:r>
            <a:r>
              <a:rPr lang="en-US" altLang="en-US"/>
              <a:t>. Charges of violating the </a:t>
            </a:r>
            <a:r>
              <a:rPr lang="en-US" altLang="en-US">
                <a:hlinkClick r:id="rId8" action="ppaction://hlinkfile" tooltip="Laws or customs of war"/>
              </a:rPr>
              <a:t>laws or customs of war</a:t>
            </a:r>
            <a:r>
              <a:rPr lang="en-US" altLang="en-US"/>
              <a:t>, grave breaches of the </a:t>
            </a:r>
            <a:r>
              <a:rPr lang="en-US" altLang="en-US">
                <a:hlinkClick r:id="rId9" action="ppaction://hlinkfile" tooltip="Geneva Conventions"/>
              </a:rPr>
              <a:t>Geneva Conventions</a:t>
            </a:r>
            <a:r>
              <a:rPr lang="en-US" altLang="en-US"/>
              <a:t> in Croatia and Bosnia and genocide in Bosnia were added a year and a half later.</a:t>
            </a:r>
          </a:p>
          <a:p>
            <a:pPr eaLnBrk="1" hangingPunct="1">
              <a:spcBef>
                <a:spcPct val="0"/>
              </a:spcBef>
            </a:pPr>
            <a:r>
              <a:rPr lang="en-US" altLang="en-US"/>
              <a:t>Following Milošević's transfer, the original charges of war crimes in Kosovo were upgraded by adding charges of genocide in Bosnia and war crimes in Croatia. On 30 January 2002, Milošević accused the war crimes tribunal of an "evil and hostile attack" against him. The trial began at The Hague on 12 February 2002, with Milošević defending himself while refusing to recognize the legality of the court's jurisdiction.</a:t>
            </a:r>
            <a:r>
              <a:rPr lang="en-US" altLang="en-US" baseline="30000"/>
              <a:t>[</a:t>
            </a: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Trial went on for five years, no conviction because he died of a heart attack while in custody.</a:t>
            </a:r>
          </a:p>
          <a:p>
            <a:pPr eaLnBrk="1" hangingPunct="1">
              <a:spcBef>
                <a:spcPct val="0"/>
              </a:spcBef>
            </a:pPr>
            <a:endParaRPr lang="en-US" altLang="en-US"/>
          </a:p>
          <a:p>
            <a:pPr eaLnBrk="1" hangingPunct="1">
              <a:spcBef>
                <a:spcPct val="0"/>
              </a:spcBef>
            </a:pPr>
            <a:r>
              <a:rPr lang="en-US" altLang="en-US"/>
              <a:t>View video Milosovik on Trial.</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09CA51-A475-4A13-8E5F-0D7FA0FCED53}" type="slidenum">
              <a:rPr lang="en-US" altLang="en-US"/>
              <a:pPr eaLnBrk="1" hangingPunct="1"/>
              <a:t>10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90600" lvl="1" indent="-533400" eaLnBrk="1" hangingPunct="1">
              <a:lnSpc>
                <a:spcPct val="80000"/>
              </a:lnSpc>
            </a:pPr>
            <a:r>
              <a:rPr lang="en-US" altLang="en-US"/>
              <a:t>Promote common identities (national, religious, human.)</a:t>
            </a:r>
          </a:p>
          <a:p>
            <a:pPr marL="990600" lvl="1" indent="-533400" eaLnBrk="1" hangingPunct="1">
              <a:lnSpc>
                <a:spcPct val="80000"/>
              </a:lnSpc>
              <a:buFont typeface="Wingdings" panose="05000000000000000000" pitchFamily="2" charset="2"/>
              <a:buNone/>
            </a:pPr>
            <a:endParaRPr lang="en-US" altLang="en-US"/>
          </a:p>
          <a:p>
            <a:pPr marL="990600" lvl="1" indent="-533400" eaLnBrk="1" hangingPunct="1">
              <a:lnSpc>
                <a:spcPct val="80000"/>
              </a:lnSpc>
            </a:pPr>
            <a:r>
              <a:rPr lang="en-US" altLang="en-US"/>
              <a:t>Use common languages (Swahili in Tanzania, science, music.)</a:t>
            </a:r>
          </a:p>
          <a:p>
            <a:pPr marL="990600" lvl="1" indent="-533400" eaLnBrk="1" hangingPunct="1">
              <a:lnSpc>
                <a:spcPct val="80000"/>
              </a:lnSpc>
              <a:buFont typeface="Wingdings" panose="05000000000000000000" pitchFamily="2" charset="2"/>
              <a:buNone/>
            </a:pPr>
            <a:endParaRPr lang="en-US" altLang="en-US"/>
          </a:p>
          <a:p>
            <a:pPr marL="990600" lvl="1" indent="-533400" eaLnBrk="1" hangingPunct="1">
              <a:lnSpc>
                <a:spcPct val="80000"/>
              </a:lnSpc>
            </a:pPr>
            <a:r>
              <a:rPr lang="en-US" altLang="en-US"/>
              <a:t>Actively oppose racist and divisive politicians and parties.</a:t>
            </a:r>
          </a:p>
          <a:p>
            <a:pPr marL="609600" indent="-609600" eaLnBrk="1" hangingPunct="1">
              <a:lnSpc>
                <a:spcPct val="80000"/>
              </a:lnSpc>
              <a:buFont typeface="Wingdings" panose="05000000000000000000" pitchFamily="2" charset="2"/>
              <a:buNone/>
            </a:pPr>
            <a:r>
              <a:rPr lang="en-US" altLang="en-US" sz="2400"/>
              <a:t> </a:t>
            </a: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AF7C94-5C43-4B1B-9ED6-A6E0835ED2C6}" type="slidenum">
              <a:rPr lang="en-US" altLang="en-US"/>
              <a:pPr eaLnBrk="1" hangingPunct="1"/>
              <a:t>14</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Blue checkered scarf used to distinguish people by the Khamer Rouge</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93E387-4039-435F-89F5-B8C1793DCE90}" type="slidenum">
              <a:rPr lang="en-US" altLang="en-US"/>
              <a:pPr eaLnBrk="1" hangingPunct="1"/>
              <a:t>15</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b="1"/>
              <a:t>The state usually organizes, arms and financially supports the groups that conduct the genocidal massacres.  (State organization is not a legal requirement --Indian partition.)</a:t>
            </a:r>
          </a:p>
          <a:p>
            <a:pPr eaLnBrk="1" hangingPunct="1">
              <a:lnSpc>
                <a:spcPct val="90000"/>
              </a:lnSpc>
            </a:pPr>
            <a:r>
              <a:rPr lang="en-US" altLang="en-US" b="1"/>
              <a:t>Plans are made by elites for a “final solution” of genocidal killings</a:t>
            </a:r>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271E89-5B14-4C2A-8BFC-12FA33B17B70}" type="slidenum">
              <a:rPr lang="en-US" altLang="en-US"/>
              <a:pPr eaLnBrk="1" hangingPunct="1"/>
              <a:t>17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altLang="en-US" b="1"/>
              <a:t>Attacks are staged and blamed on targeted groups.</a:t>
            </a:r>
          </a:p>
          <a:p>
            <a:pPr eaLnBrk="1" hangingPunct="1">
              <a:lnSpc>
                <a:spcPct val="80000"/>
              </a:lnSpc>
              <a:buFont typeface="Wingdings" panose="05000000000000000000" pitchFamily="2" charset="2"/>
              <a:buNone/>
            </a:pPr>
            <a:r>
              <a:rPr lang="en-US" altLang="en-US" sz="1400" b="1"/>
              <a:t>    </a:t>
            </a:r>
            <a:r>
              <a:rPr lang="en-US" altLang="en-US" b="1"/>
              <a:t>In Germany, the Reichstag fire was blamed on Jewish Communists in 1933.</a:t>
            </a:r>
          </a:p>
          <a:p>
            <a:pPr eaLnBrk="1" hangingPunct="1">
              <a:lnSpc>
                <a:spcPct val="80000"/>
              </a:lnSpc>
            </a:pPr>
            <a:r>
              <a:rPr lang="en-US" altLang="en-US" b="1"/>
              <a:t>Cultural centers of targeted groups are attacked. </a:t>
            </a:r>
          </a:p>
          <a:p>
            <a:pPr eaLnBrk="1" hangingPunct="1">
              <a:lnSpc>
                <a:spcPct val="80000"/>
              </a:lnSpc>
              <a:buFont typeface="Wingdings" panose="05000000000000000000" pitchFamily="2" charset="2"/>
              <a:buNone/>
            </a:pPr>
            <a:r>
              <a:rPr lang="en-US" altLang="en-US" sz="1100" b="1"/>
              <a:t>      </a:t>
            </a:r>
            <a:r>
              <a:rPr lang="en-US" altLang="en-US" b="1"/>
              <a:t>On Kristalnacht in 1938, hundreds of synagogues were burned.</a:t>
            </a:r>
          </a:p>
          <a:p>
            <a:pPr eaLnBrk="1" hangingPunct="1"/>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8A1B39-433F-4F02-9683-E840F369D9C0}" type="slidenum">
              <a:rPr lang="en-US" altLang="en-US"/>
              <a:pPr eaLnBrk="1" hangingPunct="1"/>
              <a:t>18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9B730B-6C81-4529-838C-8B1875BC997C}" type="slidenum">
              <a:rPr lang="en-US" altLang="en-US"/>
              <a:pPr eaLnBrk="1" hangingPunct="1"/>
              <a:t>21</a:t>
            </a:fld>
            <a:endParaRPr lang="en-US" altLang="en-US"/>
          </a:p>
        </p:txBody>
      </p:sp>
      <p:sp>
        <p:nvSpPr>
          <p:cNvPr id="4403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Regional organizations, national governments, and the UN Security Council should impose targeted sanctions to undermine the economic viability of the perpetrator regime.</a:t>
            </a:r>
          </a:p>
          <a:p>
            <a:pPr eaLnBrk="1" hangingPunct="1"/>
            <a:r>
              <a:rPr lang="en-US" altLang="en-US"/>
              <a:t>Sales of oil and imports of gasoline should be stopped by blockade of ports and land routes.</a:t>
            </a:r>
          </a:p>
          <a:p>
            <a:pPr eaLnBrk="1" hangingPunct="1"/>
            <a:r>
              <a:rPr lang="en-US" altLang="en-US"/>
              <a:t>Perpetrators should be indicted by the International Criminal Court.</a:t>
            </a:r>
          </a:p>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defRPr/>
              </a:pPr>
              <a:endParaRPr lang="en-US"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defRPr/>
                </a:pPr>
                <a:endParaRPr lang="en-US"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defRPr/>
                </a:pPr>
                <a:endParaRPr lang="en-US"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a:latin typeface="Arial" charset="0"/>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defRPr/>
                </a:pPr>
                <a:endParaRPr lang="en-US"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a:latin typeface="Arial" charset="0"/>
                </a:endParaRPr>
              </a:p>
            </p:txBody>
          </p:sp>
        </p:grpSp>
      </p:grpSp>
      <p:sp>
        <p:nvSpPr>
          <p:cNvPr id="106507"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0650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fld id="{A7641545-8178-46E1-871A-2B2C0527E3AF}" type="slidenum">
              <a:rPr lang="en-US" altLang="en-US"/>
              <a:pPr/>
              <a:t>‹#›</a:t>
            </a:fld>
            <a:endParaRPr lang="en-US" altLang="en-US"/>
          </a:p>
        </p:txBody>
      </p:sp>
    </p:spTree>
    <p:extLst>
      <p:ext uri="{BB962C8B-B14F-4D97-AF65-F5344CB8AC3E}">
        <p14:creationId xmlns:p14="http://schemas.microsoft.com/office/powerpoint/2010/main" val="108947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96C14CD7-7A70-4C71-AA06-10C8816D5CEE}" type="slidenum">
              <a:rPr lang="en-US" altLang="en-US"/>
              <a:pPr/>
              <a:t>‹#›</a:t>
            </a:fld>
            <a:endParaRPr lang="en-US" altLang="en-US"/>
          </a:p>
        </p:txBody>
      </p:sp>
    </p:spTree>
    <p:extLst>
      <p:ext uri="{BB962C8B-B14F-4D97-AF65-F5344CB8AC3E}">
        <p14:creationId xmlns:p14="http://schemas.microsoft.com/office/powerpoint/2010/main" val="420232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E96161CF-2E90-4692-AF53-62ED37448C9F}" type="slidenum">
              <a:rPr lang="en-US" altLang="en-US"/>
              <a:pPr/>
              <a:t>‹#›</a:t>
            </a:fld>
            <a:endParaRPr lang="en-US" altLang="en-US"/>
          </a:p>
        </p:txBody>
      </p:sp>
    </p:spTree>
    <p:extLst>
      <p:ext uri="{BB962C8B-B14F-4D97-AF65-F5344CB8AC3E}">
        <p14:creationId xmlns:p14="http://schemas.microsoft.com/office/powerpoint/2010/main" val="2865573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BCC6F152-CC6E-40F1-930D-9978CDA7B125}" type="slidenum">
              <a:rPr lang="en-US" altLang="en-US"/>
              <a:pPr/>
              <a:t>‹#›</a:t>
            </a:fld>
            <a:endParaRPr lang="en-US" altLang="en-US"/>
          </a:p>
        </p:txBody>
      </p:sp>
    </p:spTree>
    <p:extLst>
      <p:ext uri="{BB962C8B-B14F-4D97-AF65-F5344CB8AC3E}">
        <p14:creationId xmlns:p14="http://schemas.microsoft.com/office/powerpoint/2010/main" val="2616849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38B41563-58B6-4D46-A3DB-4292D6ABA4A2}" type="slidenum">
              <a:rPr lang="en-US" altLang="en-US"/>
              <a:pPr/>
              <a:t>‹#›</a:t>
            </a:fld>
            <a:endParaRPr lang="en-US" altLang="en-US"/>
          </a:p>
        </p:txBody>
      </p:sp>
    </p:spTree>
    <p:extLst>
      <p:ext uri="{BB962C8B-B14F-4D97-AF65-F5344CB8AC3E}">
        <p14:creationId xmlns:p14="http://schemas.microsoft.com/office/powerpoint/2010/main" val="153504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3A9E1DD7-72ED-4F35-BFC2-095C711CDB62}" type="slidenum">
              <a:rPr lang="en-US" altLang="en-US"/>
              <a:pPr/>
              <a:t>‹#›</a:t>
            </a:fld>
            <a:endParaRPr lang="en-US" altLang="en-US"/>
          </a:p>
        </p:txBody>
      </p:sp>
    </p:spTree>
    <p:extLst>
      <p:ext uri="{BB962C8B-B14F-4D97-AF65-F5344CB8AC3E}">
        <p14:creationId xmlns:p14="http://schemas.microsoft.com/office/powerpoint/2010/main" val="426468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1A8B747D-4FBA-47B6-A327-AC1FA92C97CB}" type="slidenum">
              <a:rPr lang="en-US" altLang="en-US"/>
              <a:pPr/>
              <a:t>‹#›</a:t>
            </a:fld>
            <a:endParaRPr lang="en-US" altLang="en-US"/>
          </a:p>
        </p:txBody>
      </p:sp>
    </p:spTree>
    <p:extLst>
      <p:ext uri="{BB962C8B-B14F-4D97-AF65-F5344CB8AC3E}">
        <p14:creationId xmlns:p14="http://schemas.microsoft.com/office/powerpoint/2010/main" val="401381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C85F1A75-A48A-40D9-891B-89C844978994}" type="slidenum">
              <a:rPr lang="en-US" altLang="en-US"/>
              <a:pPr/>
              <a:t>‹#›</a:t>
            </a:fld>
            <a:endParaRPr lang="en-US" altLang="en-US"/>
          </a:p>
        </p:txBody>
      </p:sp>
    </p:spTree>
    <p:extLst>
      <p:ext uri="{BB962C8B-B14F-4D97-AF65-F5344CB8AC3E}">
        <p14:creationId xmlns:p14="http://schemas.microsoft.com/office/powerpoint/2010/main" val="169301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3B9B78CC-386B-495F-991E-790E0B5705AF}" type="slidenum">
              <a:rPr lang="en-US" altLang="en-US"/>
              <a:pPr/>
              <a:t>‹#›</a:t>
            </a:fld>
            <a:endParaRPr lang="en-US" altLang="en-US"/>
          </a:p>
        </p:txBody>
      </p:sp>
    </p:spTree>
    <p:extLst>
      <p:ext uri="{BB962C8B-B14F-4D97-AF65-F5344CB8AC3E}">
        <p14:creationId xmlns:p14="http://schemas.microsoft.com/office/powerpoint/2010/main" val="330400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2F9B6C2B-3300-42BB-9331-79A0B88CAA25}" type="slidenum">
              <a:rPr lang="en-US" altLang="en-US"/>
              <a:pPr/>
              <a:t>‹#›</a:t>
            </a:fld>
            <a:endParaRPr lang="en-US" altLang="en-US"/>
          </a:p>
        </p:txBody>
      </p:sp>
    </p:spTree>
    <p:extLst>
      <p:ext uri="{BB962C8B-B14F-4D97-AF65-F5344CB8AC3E}">
        <p14:creationId xmlns:p14="http://schemas.microsoft.com/office/powerpoint/2010/main" val="335682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C6BC4386-E55A-4DD9-8F6C-602C76C5A073}" type="slidenum">
              <a:rPr lang="en-US" altLang="en-US"/>
              <a:pPr/>
              <a:t>‹#›</a:t>
            </a:fld>
            <a:endParaRPr lang="en-US" altLang="en-US"/>
          </a:p>
        </p:txBody>
      </p:sp>
    </p:spTree>
    <p:extLst>
      <p:ext uri="{BB962C8B-B14F-4D97-AF65-F5344CB8AC3E}">
        <p14:creationId xmlns:p14="http://schemas.microsoft.com/office/powerpoint/2010/main" val="58975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E08ECFD2-6E87-414F-B4A1-2253A32F09EA}" type="slidenum">
              <a:rPr lang="en-US" altLang="en-US"/>
              <a:pPr/>
              <a:t>‹#›</a:t>
            </a:fld>
            <a:endParaRPr lang="en-US" altLang="en-US"/>
          </a:p>
        </p:txBody>
      </p:sp>
    </p:spTree>
    <p:extLst>
      <p:ext uri="{BB962C8B-B14F-4D97-AF65-F5344CB8AC3E}">
        <p14:creationId xmlns:p14="http://schemas.microsoft.com/office/powerpoint/2010/main" val="350005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57EEEC59-5A8A-4088-A3B9-95F9DDAB1A90}" type="slidenum">
              <a:rPr lang="en-US" altLang="en-US"/>
              <a:pPr/>
              <a:t>‹#›</a:t>
            </a:fld>
            <a:endParaRPr lang="en-US" altLang="en-US"/>
          </a:p>
        </p:txBody>
      </p:sp>
    </p:spTree>
    <p:extLst>
      <p:ext uri="{BB962C8B-B14F-4D97-AF65-F5344CB8AC3E}">
        <p14:creationId xmlns:p14="http://schemas.microsoft.com/office/powerpoint/2010/main" val="334617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5475"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defRPr/>
              </a:pPr>
              <a:endParaRPr lang="en-US" sz="240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5477"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defRPr/>
                </a:pPr>
                <a:endParaRPr lang="en-US" sz="2400">
                  <a:latin typeface="Times New Roman" pitchFamily="18" charset="0"/>
                </a:endParaRPr>
              </a:p>
            </p:txBody>
          </p:sp>
          <p:sp>
            <p:nvSpPr>
              <p:cNvPr id="105478"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a:latin typeface="Arial" charset="0"/>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81"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Arial" charset="0"/>
              </a:defRPr>
            </a:lvl1pPr>
          </a:lstStyle>
          <a:p>
            <a:pPr>
              <a:defRPr/>
            </a:pPr>
            <a:endParaRPr lang="en-US"/>
          </a:p>
        </p:txBody>
      </p:sp>
      <p:sp>
        <p:nvSpPr>
          <p:cNvPr id="105482"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p>
        </p:txBody>
      </p:sp>
      <p:sp>
        <p:nvSpPr>
          <p:cNvPr id="105483"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7C04B773-0E20-4BC9-BE04-0FB1788932F5}" type="slidenum">
              <a:rPr lang="en-US" altLang="en-US"/>
              <a:pPr/>
              <a:t>‹#›</a:t>
            </a:fld>
            <a:endParaRPr lang="en-US" altLang="en-US"/>
          </a:p>
        </p:txBody>
      </p:sp>
      <p:sp>
        <p:nvSpPr>
          <p:cNvPr id="105484"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806"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Interahamw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a:latin typeface="Trebuchet MS" panose="020B0603020202020204" pitchFamily="34" charset="0"/>
              </a:rPr>
              <a:t>The Age of Genocide</a:t>
            </a:r>
          </a:p>
        </p:txBody>
      </p:sp>
      <p:sp>
        <p:nvSpPr>
          <p:cNvPr id="3075" name="Rectangle 3"/>
          <p:cNvSpPr>
            <a:spLocks noGrp="1" noChangeArrowheads="1"/>
          </p:cNvSpPr>
          <p:nvPr>
            <p:ph type="subTitle" idx="1"/>
          </p:nvPr>
        </p:nvSpPr>
        <p:spPr/>
        <p:txBody>
          <a:bodyPr/>
          <a:lstStyle/>
          <a:p>
            <a:pPr eaLnBrk="1" hangingPunct="1"/>
            <a:r>
              <a:rPr lang="en-US" altLang="en-US">
                <a:latin typeface="Trebuchet MS" panose="020B0603020202020204" pitchFamily="34" charset="0"/>
              </a:rPr>
              <a:t>Exploring 20</a:t>
            </a:r>
            <a:r>
              <a:rPr lang="en-US" altLang="en-US" baseline="30000">
                <a:latin typeface="Trebuchet MS" panose="020B0603020202020204" pitchFamily="34" charset="0"/>
              </a:rPr>
              <a:t>th</a:t>
            </a:r>
            <a:r>
              <a:rPr lang="en-US" altLang="en-US">
                <a:latin typeface="Trebuchet MS" panose="020B0603020202020204" pitchFamily="34" charset="0"/>
              </a:rPr>
              <a:t> century genocides</a:t>
            </a:r>
            <a:r>
              <a:rPr lang="en-US" altLang="en-US"/>
              <a:t> </a:t>
            </a:r>
            <a:br>
              <a:rPr lang="en-US" altLang="en-US"/>
            </a:br>
            <a:br>
              <a:rPr lang="en-US" altLang="en-US"/>
            </a:br>
            <a:endParaRPr lang="en-US" altLang="en-US" sz="1200">
              <a:latin typeface="Trebuchet MS" panose="020B0603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200" b="1"/>
              <a:t>The World Acts to Punish but Not to Halt Atrocities in the Former Yugoslavia</a:t>
            </a:r>
            <a:br>
              <a:rPr lang="en-US" altLang="en-US" b="1"/>
            </a:br>
            <a:endParaRPr lang="en-US" altLang="en-US"/>
          </a:p>
        </p:txBody>
      </p:sp>
      <p:sp>
        <p:nvSpPr>
          <p:cNvPr id="11267" name="Content Placeholder 2"/>
          <p:cNvSpPr>
            <a:spLocks noGrp="1"/>
          </p:cNvSpPr>
          <p:nvPr>
            <p:ph idx="1"/>
          </p:nvPr>
        </p:nvSpPr>
        <p:spPr/>
        <p:txBody>
          <a:bodyPr/>
          <a:lstStyle/>
          <a:p>
            <a:r>
              <a:rPr lang="en-US" altLang="en-US" sz="2400"/>
              <a:t>Targeted civilian groups suffered brutal atrocities throughout the conflicts in the former Yugoslav republics of Croatia (1991-95) and Bosnia-Herzegovina (1992-95). Though the international community showed little will to stop the crimes as they were taking place, the UN Security Council did establish the International Criminal Tribunal for the former Yugoslavia (ICTY) in The Hague. It was the first international criminal tribunal since Nuremberg and the first mandated to prosecute the crime of genocide</a:t>
            </a:r>
            <a:r>
              <a:rPr lang="en-US" altLang="en-US"/>
              <a:t>. </a:t>
            </a:r>
            <a:br>
              <a:rPr lang="en-US" altLang="en-US"/>
            </a:br>
            <a:br>
              <a:rPr lang="en-US" altLang="en-US"/>
            </a:b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1998- First Conviction for Genocide is Won</a:t>
            </a:r>
          </a:p>
        </p:txBody>
      </p:sp>
      <p:sp>
        <p:nvSpPr>
          <p:cNvPr id="12291" name="Content Placeholder 2"/>
          <p:cNvSpPr>
            <a:spLocks noGrp="1"/>
          </p:cNvSpPr>
          <p:nvPr>
            <p:ph idx="1"/>
          </p:nvPr>
        </p:nvSpPr>
        <p:spPr/>
        <p:txBody>
          <a:bodyPr/>
          <a:lstStyle/>
          <a:p>
            <a:r>
              <a:rPr lang="en-US" altLang="en-US"/>
              <a:t>On September 2, 1998, the International Criminal Tribunal for Rwanda issued the first conviction for genocide after a trial, declaring Jean-Paul Akayesu guilty for acts he engaged in and oversaw as mayor of the Rwandan town of Taba.</a:t>
            </a:r>
          </a:p>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2004:  U.S. Declares Genocide is Occurring in Darfur</a:t>
            </a:r>
          </a:p>
        </p:txBody>
      </p:sp>
      <p:sp>
        <p:nvSpPr>
          <p:cNvPr id="13315" name="Content Placeholder 2"/>
          <p:cNvSpPr>
            <a:spLocks noGrp="1"/>
          </p:cNvSpPr>
          <p:nvPr>
            <p:ph idx="1"/>
          </p:nvPr>
        </p:nvSpPr>
        <p:spPr/>
        <p:txBody>
          <a:bodyPr/>
          <a:lstStyle/>
          <a:p>
            <a:r>
              <a:rPr lang="en-US" altLang="en-US"/>
              <a:t>Testifying before the U.S. Senate Foreign Relations Committee on September 9, 2004, Secretary of State Colin Powell declared that "genocide has been committed in Darfur." </a:t>
            </a:r>
          </a:p>
          <a:p>
            <a:r>
              <a:rPr lang="en-US" altLang="en-US"/>
              <a:t>Though the United Nations and other governments agreed on the scale of atrocities being committed against civilians, they did not declare them "genocide."</a:t>
            </a:r>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8 Stages of Genocide</a:t>
            </a:r>
          </a:p>
        </p:txBody>
      </p:sp>
      <p:sp>
        <p:nvSpPr>
          <p:cNvPr id="14339" name="Content Placeholder 2"/>
          <p:cNvSpPr>
            <a:spLocks noGrp="1"/>
          </p:cNvSpPr>
          <p:nvPr>
            <p:ph idx="1"/>
          </p:nvPr>
        </p:nvSpPr>
        <p:spPr/>
        <p:txBody>
          <a:bodyPr/>
          <a:lstStyle/>
          <a:p>
            <a:r>
              <a:rPr lang="en-US" altLang="en-US"/>
              <a:t>Understanding the genocidal process is one of the most important steps in preventing future genocides</a:t>
            </a:r>
          </a:p>
          <a:p>
            <a:r>
              <a:rPr lang="en-US" altLang="en-US"/>
              <a:t>The first six stages are early warning signs</a:t>
            </a:r>
          </a:p>
          <a:p>
            <a:pPr lvl="2" eaLnBrk="1" hangingPunct="1">
              <a:lnSpc>
                <a:spcPct val="90000"/>
              </a:lnSpc>
            </a:pPr>
            <a:r>
              <a:rPr lang="en-US" altLang="en-US" b="1"/>
              <a:t>Classification</a:t>
            </a:r>
          </a:p>
          <a:p>
            <a:pPr lvl="2" eaLnBrk="1" hangingPunct="1">
              <a:lnSpc>
                <a:spcPct val="90000"/>
              </a:lnSpc>
            </a:pPr>
            <a:r>
              <a:rPr lang="en-US" altLang="en-US" b="1"/>
              <a:t>Symbolization</a:t>
            </a:r>
          </a:p>
          <a:p>
            <a:pPr lvl="2" eaLnBrk="1" hangingPunct="1">
              <a:lnSpc>
                <a:spcPct val="90000"/>
              </a:lnSpc>
            </a:pPr>
            <a:r>
              <a:rPr lang="en-US" altLang="en-US" b="1"/>
              <a:t>Dehumanization</a:t>
            </a:r>
          </a:p>
          <a:p>
            <a:pPr lvl="2" eaLnBrk="1" hangingPunct="1">
              <a:lnSpc>
                <a:spcPct val="90000"/>
              </a:lnSpc>
            </a:pPr>
            <a:r>
              <a:rPr lang="en-US" altLang="en-US" b="1"/>
              <a:t>Organization</a:t>
            </a:r>
          </a:p>
          <a:p>
            <a:pPr lvl="2" eaLnBrk="1" hangingPunct="1">
              <a:lnSpc>
                <a:spcPct val="90000"/>
              </a:lnSpc>
            </a:pPr>
            <a:r>
              <a:rPr lang="en-US" altLang="en-US" b="1"/>
              <a:t>Polarization</a:t>
            </a:r>
          </a:p>
          <a:p>
            <a:pPr lvl="2" eaLnBrk="1" hangingPunct="1">
              <a:lnSpc>
                <a:spcPct val="90000"/>
              </a:lnSpc>
            </a:pPr>
            <a:r>
              <a:rPr lang="en-US" altLang="en-US" b="1"/>
              <a:t>Preparation </a:t>
            </a:r>
          </a:p>
          <a:p>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Stage 1: Classification</a:t>
            </a:r>
          </a:p>
        </p:txBody>
      </p:sp>
      <p:sp>
        <p:nvSpPr>
          <p:cNvPr id="15363" name="Content Placeholder 2"/>
          <p:cNvSpPr>
            <a:spLocks noGrp="1"/>
          </p:cNvSpPr>
          <p:nvPr>
            <p:ph sz="half" idx="1"/>
          </p:nvPr>
        </p:nvSpPr>
        <p:spPr/>
        <p:txBody>
          <a:bodyPr/>
          <a:lstStyle/>
          <a:p>
            <a:r>
              <a:rPr lang="en-US" altLang="en-US"/>
              <a:t>Us vs. Them</a:t>
            </a:r>
          </a:p>
          <a:p>
            <a:r>
              <a:rPr lang="en-US" altLang="en-US"/>
              <a:t>Distinguish by nationality, ethnicity, race, or religion.</a:t>
            </a:r>
            <a:r>
              <a:rPr lang="en-US" altLang="en-US" b="1"/>
              <a:t>  </a:t>
            </a:r>
          </a:p>
          <a:p>
            <a:endParaRPr lang="en-US" altLang="en-US"/>
          </a:p>
        </p:txBody>
      </p:sp>
      <p:pic>
        <p:nvPicPr>
          <p:cNvPr id="15364"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1752600"/>
            <a:ext cx="3717925" cy="3124200"/>
          </a:xfrm>
          <a:noFill/>
        </p:spPr>
      </p:pic>
      <p:sp>
        <p:nvSpPr>
          <p:cNvPr id="15365" name="TextBox 5"/>
          <p:cNvSpPr txBox="1">
            <a:spLocks noChangeArrowheads="1"/>
          </p:cNvSpPr>
          <p:nvPr/>
        </p:nvSpPr>
        <p:spPr bwMode="auto">
          <a:xfrm>
            <a:off x="3886200" y="5486400"/>
            <a:ext cx="480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6" name="Text Box 6"/>
          <p:cNvSpPr txBox="1">
            <a:spLocks noChangeArrowheads="1"/>
          </p:cNvSpPr>
          <p:nvPr/>
        </p:nvSpPr>
        <p:spPr bwMode="auto">
          <a:xfrm>
            <a:off x="4876800" y="4876800"/>
            <a:ext cx="37338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Garamond" panose="02020404030301010803" pitchFamily="18" charset="0"/>
              </a:rPr>
              <a:t>Belgians distinguished between Hutus and Tutsis by nose size, height &amp; eye type. Another indicator to distinguish Hutu farmers from Tutsi pastoralists was the number of cattle owned</a:t>
            </a:r>
            <a:r>
              <a:rPr lang="en-US" altLang="en-US" b="1">
                <a:latin typeface="Garamond" panose="02020404030301010803" pitchFamily="18" charset="0"/>
              </a:rPr>
              <a:t>.</a:t>
            </a:r>
          </a:p>
          <a:p>
            <a:pPr eaLnBrk="1" hangingPunct="1">
              <a:spcBef>
                <a:spcPct val="50000"/>
              </a:spcBef>
            </a:pPr>
            <a:endParaRPr lang="en-US" altLang="en-US" b="1">
              <a:latin typeface="Garamond" panose="02020404030301010803" pitchFamily="18" charset="0"/>
            </a:endParaRPr>
          </a:p>
        </p:txBody>
      </p:sp>
      <p:pic>
        <p:nvPicPr>
          <p:cNvPr id="1536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81400"/>
            <a:ext cx="4267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Stage 2:  Symbolization</a:t>
            </a:r>
          </a:p>
        </p:txBody>
      </p:sp>
      <p:sp>
        <p:nvSpPr>
          <p:cNvPr id="16387" name="Content Placeholder 2"/>
          <p:cNvSpPr>
            <a:spLocks noGrp="1"/>
          </p:cNvSpPr>
          <p:nvPr>
            <p:ph sz="half" idx="1"/>
          </p:nvPr>
        </p:nvSpPr>
        <p:spPr/>
        <p:txBody>
          <a:bodyPr/>
          <a:lstStyle/>
          <a:p>
            <a:r>
              <a:rPr lang="en-US" altLang="en-US"/>
              <a:t>Names (Jew, Hutu, Tutsi)</a:t>
            </a:r>
          </a:p>
          <a:p>
            <a:r>
              <a:rPr lang="en-US" altLang="en-US"/>
              <a:t>Languages</a:t>
            </a:r>
          </a:p>
          <a:p>
            <a:r>
              <a:rPr lang="en-US" altLang="en-US"/>
              <a:t>Types of dress</a:t>
            </a:r>
          </a:p>
          <a:p>
            <a:r>
              <a:rPr lang="en-US" altLang="en-US"/>
              <a:t>Group Uniforms</a:t>
            </a:r>
          </a:p>
          <a:p>
            <a:r>
              <a:rPr lang="en-US" altLang="en-US"/>
              <a:t>ID cards</a:t>
            </a:r>
          </a:p>
        </p:txBody>
      </p:sp>
      <p:pic>
        <p:nvPicPr>
          <p:cNvPr id="16388" name="Picture 6" descr="slide3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1676400"/>
            <a:ext cx="3810000" cy="2625725"/>
          </a:xfrm>
          <a:noFill/>
        </p:spPr>
      </p:pic>
      <p:pic>
        <p:nvPicPr>
          <p:cNvPr id="16389" name="Picture 5" descr="Yellow 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318000"/>
            <a:ext cx="1905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ChangeArrowheads="1"/>
          </p:cNvSpPr>
          <p:nvPr/>
        </p:nvSpPr>
        <p:spPr bwMode="auto">
          <a:xfrm>
            <a:off x="2438400" y="4572000"/>
            <a:ext cx="4572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lvl="2" eaLnBrk="1" hangingPunct="1">
              <a:spcBef>
                <a:spcPct val="50000"/>
              </a:spcBef>
              <a:buFontTx/>
              <a:buChar char="•"/>
            </a:pPr>
            <a:r>
              <a:rPr lang="en-US" altLang="en-US" sz="2400" b="1">
                <a:latin typeface="Garamond" panose="02020404030301010803" pitchFamily="18" charset="0"/>
              </a:rPr>
              <a:t>Blue checked scarf Eastern Zone in Cambodia</a:t>
            </a:r>
            <a:r>
              <a:rPr lang="en-US" altLang="en-US">
                <a:latin typeface="Garamond" panose="02020404030301010803" pitchFamily="18" charset="0"/>
              </a:rPr>
              <a:t> </a:t>
            </a:r>
          </a:p>
          <a:p>
            <a:pPr lvl="2" algn="l" eaLnBrk="1" hangingPunct="1">
              <a:spcBef>
                <a:spcPct val="50000"/>
              </a:spcBef>
              <a:buFontTx/>
              <a:buChar char="•"/>
            </a:pPr>
            <a:endParaRPr lang="en-US" altLang="en-US">
              <a:latin typeface="Garamond" panose="02020404030301010803"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Stage 3:  Dehumanization</a:t>
            </a:r>
          </a:p>
        </p:txBody>
      </p:sp>
      <p:sp>
        <p:nvSpPr>
          <p:cNvPr id="17411" name="Content Placeholder 4"/>
          <p:cNvSpPr>
            <a:spLocks noGrp="1"/>
          </p:cNvSpPr>
          <p:nvPr>
            <p:ph sz="half" idx="2"/>
          </p:nvPr>
        </p:nvSpPr>
        <p:spPr/>
        <p:txBody>
          <a:bodyPr/>
          <a:lstStyle/>
          <a:p>
            <a:r>
              <a:rPr lang="en-US" altLang="en-US" sz="1600"/>
              <a:t>One group denies the humanity of another group, and makes the victim group seem subhuman</a:t>
            </a:r>
          </a:p>
          <a:p>
            <a:r>
              <a:rPr lang="en-US" altLang="en-US" sz="1600" b="1"/>
              <a:t>Hate</a:t>
            </a:r>
            <a:r>
              <a:rPr lang="en-US" altLang="en-US" sz="1600"/>
              <a:t> propaganda in speeches, print and on hate radios vilify the victim group</a:t>
            </a:r>
          </a:p>
          <a:p>
            <a:r>
              <a:rPr lang="en-US" altLang="en-US" sz="1600"/>
              <a:t>Dehumanization invokes </a:t>
            </a:r>
            <a:r>
              <a:rPr lang="en-US" altLang="en-US" sz="1600" b="1"/>
              <a:t>superiority</a:t>
            </a:r>
            <a:r>
              <a:rPr lang="en-US" altLang="en-US" sz="1600"/>
              <a:t> of one group and </a:t>
            </a:r>
            <a:r>
              <a:rPr lang="en-US" altLang="en-US" sz="1600" b="1"/>
              <a:t>inferiority</a:t>
            </a:r>
            <a:r>
              <a:rPr lang="en-US" altLang="en-US" sz="1600"/>
              <a:t> of the “other.”</a:t>
            </a:r>
          </a:p>
          <a:p>
            <a:r>
              <a:rPr lang="en-US" altLang="en-US" sz="1600"/>
              <a:t>Dehumanization justifies murder by calling it “</a:t>
            </a:r>
            <a:r>
              <a:rPr lang="en-US" altLang="en-US" sz="1800" b="1"/>
              <a:t>ethnic cleansing</a:t>
            </a:r>
            <a:r>
              <a:rPr lang="en-US" altLang="en-US" sz="1600"/>
              <a:t>,” or “</a:t>
            </a:r>
            <a:r>
              <a:rPr lang="en-US" altLang="en-US" sz="1800" b="1"/>
              <a:t>purification</a:t>
            </a:r>
            <a:r>
              <a:rPr lang="en-US" altLang="en-US" sz="1600"/>
              <a:t>.”   Such </a:t>
            </a:r>
            <a:r>
              <a:rPr lang="en-US" altLang="en-US" sz="1800" b="1"/>
              <a:t>euphemisms</a:t>
            </a:r>
            <a:r>
              <a:rPr lang="en-US" altLang="en-US" sz="1600"/>
              <a:t> hide the horror of mass murder</a:t>
            </a:r>
          </a:p>
        </p:txBody>
      </p:sp>
      <p:pic>
        <p:nvPicPr>
          <p:cNvPr id="17412" name="Picture 4" descr="rwanda1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14400" y="1879600"/>
            <a:ext cx="3810000" cy="3971925"/>
          </a:xfrm>
          <a:noFill/>
        </p:spPr>
      </p:pic>
      <p:sp>
        <p:nvSpPr>
          <p:cNvPr id="17413" name="Rectangle 6"/>
          <p:cNvSpPr>
            <a:spLocks noChangeArrowheads="1"/>
          </p:cNvSpPr>
          <p:nvPr/>
        </p:nvSpPr>
        <p:spPr bwMode="auto">
          <a:xfrm>
            <a:off x="381000" y="6019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Garamond" panose="02020404030301010803" pitchFamily="18" charset="0"/>
              </a:rPr>
              <a:t>Kangura Newspaper, Rwanda: “The Solution for Tutsi Cockroaches”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Stage 4:  Organization</a:t>
            </a:r>
          </a:p>
        </p:txBody>
      </p:sp>
      <p:sp>
        <p:nvSpPr>
          <p:cNvPr id="18435" name="Content Placeholder 4"/>
          <p:cNvSpPr>
            <a:spLocks noGrp="1"/>
          </p:cNvSpPr>
          <p:nvPr>
            <p:ph sz="half" idx="2"/>
          </p:nvPr>
        </p:nvSpPr>
        <p:spPr/>
        <p:txBody>
          <a:bodyPr/>
          <a:lstStyle/>
          <a:p>
            <a:r>
              <a:rPr lang="en-US" altLang="en-US" sz="1400"/>
              <a:t>Genocide is a </a:t>
            </a:r>
            <a:r>
              <a:rPr lang="en-US" altLang="en-US" sz="1400" u="sng"/>
              <a:t>group </a:t>
            </a:r>
            <a:r>
              <a:rPr lang="en-US" altLang="en-US" sz="1400"/>
              <a:t>crime, so must be </a:t>
            </a:r>
            <a:r>
              <a:rPr lang="en-US" altLang="en-US" sz="1400" u="sng"/>
              <a:t>organized</a:t>
            </a:r>
          </a:p>
          <a:p>
            <a:r>
              <a:rPr lang="en-US" altLang="en-US" sz="1400"/>
              <a:t>Hutu Power” elites armed youth militias called </a:t>
            </a:r>
            <a:r>
              <a:rPr lang="en-US" altLang="en-US" sz="1400">
                <a:hlinkClick r:id="rId3" tooltip="Interahamwe"/>
              </a:rPr>
              <a:t>Interahamwe</a:t>
            </a:r>
            <a:r>
              <a:rPr lang="en-US" altLang="en-US" sz="1400"/>
              <a:t> ("Those Who Stand Together”).</a:t>
            </a:r>
          </a:p>
        </p:txBody>
      </p:sp>
      <p:pic>
        <p:nvPicPr>
          <p:cNvPr id="18436" name="Picture 8" descr="05459"/>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685800" y="1524000"/>
            <a:ext cx="3810000" cy="2746375"/>
          </a:xfrm>
          <a:noFill/>
        </p:spPr>
      </p:pic>
      <p:pic>
        <p:nvPicPr>
          <p:cNvPr id="18437" name="Picture 4" descr="12 juin 1994: un Hutu des milices Interhamwe armé d'une machette à Gitarama, au centre du pays... [keyst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200400"/>
            <a:ext cx="33528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7"/>
          <p:cNvSpPr txBox="1">
            <a:spLocks noChangeArrowheads="1"/>
          </p:cNvSpPr>
          <p:nvPr/>
        </p:nvSpPr>
        <p:spPr bwMode="auto">
          <a:xfrm>
            <a:off x="685800" y="4953000"/>
            <a:ext cx="38862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400" b="1"/>
              <a:t>The government and Hutu Power businessmen provided the militias with over 500,000 machetes and other arms and set up camps to train them  to “protect their villages” by exterminating every Tutsi.</a:t>
            </a:r>
          </a:p>
          <a:p>
            <a:pPr algn="l" eaLnBrk="1" hangingPunct="1"/>
            <a:endParaRPr lang="en-US" altLang="en-US"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Stage 5:  Polarization</a:t>
            </a:r>
          </a:p>
        </p:txBody>
      </p:sp>
      <p:sp>
        <p:nvSpPr>
          <p:cNvPr id="19459" name="Content Placeholder 2"/>
          <p:cNvSpPr>
            <a:spLocks noGrp="1"/>
          </p:cNvSpPr>
          <p:nvPr>
            <p:ph idx="1"/>
          </p:nvPr>
        </p:nvSpPr>
        <p:spPr/>
        <p:txBody>
          <a:bodyPr/>
          <a:lstStyle/>
          <a:p>
            <a:pPr eaLnBrk="1" hangingPunct="1"/>
            <a:r>
              <a:rPr lang="en-US" altLang="en-US" sz="1800"/>
              <a:t>Extremists drive the groups apart. </a:t>
            </a:r>
          </a:p>
          <a:p>
            <a:pPr eaLnBrk="1" hangingPunct="1"/>
            <a:r>
              <a:rPr lang="en-US" altLang="en-US" sz="1800"/>
              <a:t>Hate groups broadcast and print polarizing propaganda. </a:t>
            </a:r>
          </a:p>
          <a:p>
            <a:pPr eaLnBrk="1" hangingPunct="1"/>
            <a:r>
              <a:rPr lang="en-US" altLang="en-US" sz="1800"/>
              <a:t>Laws are passed that forbid intermarriage or social interaction.</a:t>
            </a:r>
          </a:p>
          <a:p>
            <a:pPr eaLnBrk="1" hangingPunct="1"/>
            <a:r>
              <a:rPr lang="en-US" altLang="en-US" sz="1800"/>
              <a:t>Political moderates are silenced, threatened and intimidated, and killed.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Stage 6:  Preparation</a:t>
            </a:r>
          </a:p>
        </p:txBody>
      </p:sp>
      <p:sp>
        <p:nvSpPr>
          <p:cNvPr id="20483" name="Content Placeholder 2"/>
          <p:cNvSpPr>
            <a:spLocks noGrp="1"/>
          </p:cNvSpPr>
          <p:nvPr>
            <p:ph idx="1"/>
          </p:nvPr>
        </p:nvSpPr>
        <p:spPr/>
        <p:txBody>
          <a:bodyPr/>
          <a:lstStyle/>
          <a:p>
            <a:pPr eaLnBrk="1" hangingPunct="1"/>
            <a:r>
              <a:rPr lang="en-US" altLang="en-US" sz="1800"/>
              <a:t>Members of victim groups are forced to wear </a:t>
            </a:r>
            <a:r>
              <a:rPr lang="en-US" altLang="en-US" sz="1800" b="1"/>
              <a:t>identifying symbols</a:t>
            </a:r>
            <a:r>
              <a:rPr lang="en-US" altLang="en-US" sz="1800"/>
              <a:t>.</a:t>
            </a:r>
          </a:p>
          <a:p>
            <a:pPr eaLnBrk="1" hangingPunct="1"/>
            <a:r>
              <a:rPr lang="en-US" altLang="en-US" sz="1800" b="1"/>
              <a:t>Death lists</a:t>
            </a:r>
            <a:r>
              <a:rPr lang="en-US" altLang="en-US" sz="1800"/>
              <a:t> are made. </a:t>
            </a:r>
          </a:p>
          <a:p>
            <a:pPr eaLnBrk="1" hangingPunct="1"/>
            <a:r>
              <a:rPr lang="en-US" altLang="en-US" sz="1800"/>
              <a:t>Victims are </a:t>
            </a:r>
            <a:r>
              <a:rPr lang="en-US" altLang="en-US" sz="1800" b="1"/>
              <a:t>separated</a:t>
            </a:r>
            <a:r>
              <a:rPr lang="en-US" altLang="en-US" sz="1800"/>
              <a:t> because of their ethnic or religious identity.</a:t>
            </a:r>
          </a:p>
          <a:p>
            <a:pPr eaLnBrk="1" hangingPunct="1"/>
            <a:r>
              <a:rPr lang="en-US" altLang="en-US" sz="2000" b="1"/>
              <a:t>Segregation</a:t>
            </a:r>
            <a:r>
              <a:rPr lang="en-US" altLang="en-US" sz="1800"/>
              <a:t> into </a:t>
            </a:r>
            <a:r>
              <a:rPr lang="en-US" altLang="en-US" sz="1800" b="1"/>
              <a:t>ghettoes</a:t>
            </a:r>
            <a:r>
              <a:rPr lang="en-US" altLang="en-US" sz="1800"/>
              <a:t> is imposed, victims are forced into </a:t>
            </a:r>
            <a:r>
              <a:rPr lang="en-US" altLang="en-US" sz="2000" b="1"/>
              <a:t>concentration </a:t>
            </a:r>
            <a:r>
              <a:rPr lang="en-US" altLang="en-US" sz="1800"/>
              <a:t>camps.</a:t>
            </a:r>
          </a:p>
          <a:p>
            <a:pPr eaLnBrk="1" hangingPunct="1"/>
            <a:r>
              <a:rPr lang="en-US" altLang="en-US" sz="1800"/>
              <a:t>Victims are also deported to famine-struck regions for </a:t>
            </a:r>
            <a:r>
              <a:rPr lang="en-US" altLang="en-US" sz="2000" b="1"/>
              <a:t>starvation</a:t>
            </a:r>
            <a:r>
              <a:rPr lang="en-US" altLang="en-US" sz="1800"/>
              <a:t>. </a:t>
            </a:r>
          </a:p>
          <a:p>
            <a:pPr algn="just" eaLnBrk="1" hangingPunct="1"/>
            <a:r>
              <a:rPr lang="en-US" altLang="en-US" sz="2000" b="1"/>
              <a:t>Weapons</a:t>
            </a:r>
            <a:r>
              <a:rPr lang="en-US" altLang="en-US" sz="1800"/>
              <a:t> for killing are stock-piled.</a:t>
            </a:r>
          </a:p>
          <a:p>
            <a:pPr eaLnBrk="1" hangingPunct="1"/>
            <a:r>
              <a:rPr lang="en-US" altLang="en-US" sz="2000" b="1"/>
              <a:t>Extermination camps</a:t>
            </a:r>
            <a:r>
              <a:rPr lang="en-US" altLang="en-US" sz="1800"/>
              <a:t> are  even built.  This build- up of killing capacity is a major step towards actual genocide.</a:t>
            </a:r>
          </a:p>
          <a:p>
            <a:pPr eaLnBrk="1" hangingPunct="1"/>
            <a:endParaRPr lang="en-US" altLang="en-US" sz="1800"/>
          </a:p>
          <a:p>
            <a:endParaRPr lang="en-US"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a:latin typeface="Trebuchet MS" panose="020B0603020202020204" pitchFamily="34" charset="0"/>
              </a:rPr>
              <a:t>A crime without a name…</a:t>
            </a:r>
          </a:p>
        </p:txBody>
      </p:sp>
      <p:sp>
        <p:nvSpPr>
          <p:cNvPr id="4099" name="Rectangle 3"/>
          <p:cNvSpPr>
            <a:spLocks noGrp="1" noChangeArrowheads="1"/>
          </p:cNvSpPr>
          <p:nvPr>
            <p:ph type="body" idx="1"/>
          </p:nvPr>
        </p:nvSpPr>
        <p:spPr>
          <a:xfrm>
            <a:off x="381000" y="1600200"/>
            <a:ext cx="8534400" cy="4953000"/>
          </a:xfrm>
        </p:spPr>
        <p:txBody>
          <a:bodyPr/>
          <a:lstStyle/>
          <a:p>
            <a:pPr eaLnBrk="1" hangingPunct="1">
              <a:lnSpc>
                <a:spcPct val="90000"/>
              </a:lnSpc>
              <a:buFont typeface="Wingdings" panose="05000000000000000000" pitchFamily="2" charset="2"/>
              <a:buNone/>
            </a:pPr>
            <a:r>
              <a:rPr lang="en-US" altLang="en-US" sz="2000" dirty="0"/>
              <a:t>	</a:t>
            </a:r>
            <a:r>
              <a:rPr lang="en-US" altLang="en-US" sz="2000" dirty="0">
                <a:latin typeface="Trebuchet MS" panose="020B0603020202020204" pitchFamily="34" charset="0"/>
              </a:rPr>
              <a:t>“The aggressor ... retaliates by the most frightful cruelties. As his Armies advance, whole districts are being exterminated. Scores of thousands - literally scores of thousands - of executions in cold blood are being perpetrated by the German Police-troops upon the Russian patriots who defend their native soil. Since the Mongol invasions of Europe in the Sixteenth Century, </a:t>
            </a:r>
            <a:r>
              <a:rPr lang="en-US" altLang="en-US" sz="2000" dirty="0">
                <a:solidFill>
                  <a:schemeClr val="hlink"/>
                </a:solidFill>
                <a:latin typeface="Trebuchet MS" panose="020B0603020202020204" pitchFamily="34" charset="0"/>
              </a:rPr>
              <a:t>there has never been methodical, merciless butchery on such a scale, or approaching such a scale</a:t>
            </a:r>
            <a:r>
              <a:rPr lang="en-US" altLang="en-US" sz="2000" dirty="0">
                <a:latin typeface="Trebuchet MS" panose="020B0603020202020204" pitchFamily="34" charset="0"/>
              </a:rPr>
              <a:t>. </a:t>
            </a:r>
            <a:br>
              <a:rPr lang="en-US" altLang="en-US" sz="2000" dirty="0">
                <a:latin typeface="Trebuchet MS" panose="020B0603020202020204" pitchFamily="34" charset="0"/>
              </a:rPr>
            </a:br>
            <a:endParaRPr lang="en-US" altLang="en-US" sz="2000" dirty="0">
              <a:latin typeface="Trebuchet MS" panose="020B0603020202020204" pitchFamily="34" charset="0"/>
            </a:endParaRPr>
          </a:p>
          <a:p>
            <a:pPr eaLnBrk="1" hangingPunct="1">
              <a:lnSpc>
                <a:spcPct val="90000"/>
              </a:lnSpc>
              <a:buFont typeface="Wingdings" panose="05000000000000000000" pitchFamily="2" charset="2"/>
              <a:buNone/>
            </a:pPr>
            <a:r>
              <a:rPr lang="en-US" altLang="en-US" sz="2000" dirty="0">
                <a:latin typeface="Trebuchet MS" panose="020B0603020202020204" pitchFamily="34" charset="0"/>
              </a:rPr>
              <a:t>	“And this is but the beginning. Famine and pestilence have yet to follow in the bloody ruts of Hitler's tanks. </a:t>
            </a:r>
            <a:br>
              <a:rPr lang="en-US" altLang="en-US" sz="2000" dirty="0">
                <a:latin typeface="Trebuchet MS" panose="020B0603020202020204" pitchFamily="34" charset="0"/>
              </a:rPr>
            </a:br>
            <a:endParaRPr lang="en-US" altLang="en-US" sz="2000" dirty="0">
              <a:latin typeface="Trebuchet MS" panose="020B0603020202020204" pitchFamily="34" charset="0"/>
            </a:endParaRPr>
          </a:p>
          <a:p>
            <a:pPr eaLnBrk="1" hangingPunct="1">
              <a:lnSpc>
                <a:spcPct val="90000"/>
              </a:lnSpc>
              <a:buFont typeface="Wingdings" panose="05000000000000000000" pitchFamily="2" charset="2"/>
              <a:buNone/>
            </a:pPr>
            <a:r>
              <a:rPr lang="en-US" altLang="en-US" sz="2000" dirty="0">
                <a:latin typeface="Trebuchet MS" panose="020B0603020202020204" pitchFamily="34" charset="0"/>
              </a:rPr>
              <a:t>	</a:t>
            </a:r>
            <a:r>
              <a:rPr lang="en-US" altLang="en-US" sz="2000" dirty="0">
                <a:solidFill>
                  <a:schemeClr val="hlink"/>
                </a:solidFill>
                <a:latin typeface="Trebuchet MS" panose="020B0603020202020204" pitchFamily="34" charset="0"/>
              </a:rPr>
              <a:t>“We are in the presence of a crime without a name.”</a:t>
            </a:r>
            <a:endParaRPr lang="en-US" altLang="en-US" sz="2000" dirty="0">
              <a:latin typeface="Trebuchet MS" panose="020B0603020202020204" pitchFamily="34" charset="0"/>
            </a:endParaRPr>
          </a:p>
          <a:p>
            <a:pPr eaLnBrk="1" hangingPunct="1">
              <a:lnSpc>
                <a:spcPct val="90000"/>
              </a:lnSpc>
              <a:buFont typeface="Wingdings" panose="05000000000000000000" pitchFamily="2" charset="2"/>
              <a:buNone/>
            </a:pPr>
            <a:endParaRPr lang="en-US" altLang="en-US" sz="2000" dirty="0">
              <a:latin typeface="Trebuchet MS" panose="020B0603020202020204" pitchFamily="34" charset="0"/>
            </a:endParaRPr>
          </a:p>
          <a:p>
            <a:pPr eaLnBrk="1" hangingPunct="1">
              <a:lnSpc>
                <a:spcPct val="90000"/>
              </a:lnSpc>
              <a:buFont typeface="Wingdings" panose="05000000000000000000" pitchFamily="2" charset="2"/>
              <a:buNone/>
            </a:pPr>
            <a:r>
              <a:rPr lang="en-US" altLang="en-US" sz="2000" dirty="0">
                <a:latin typeface="Trebuchet MS" panose="020B0603020202020204" pitchFamily="34" charset="0"/>
              </a:rPr>
              <a:t> 	  	- </a:t>
            </a:r>
            <a:r>
              <a:rPr lang="en-US" altLang="en-US" sz="2000" i="1" dirty="0">
                <a:latin typeface="Trebuchet MS" panose="020B0603020202020204" pitchFamily="34" charset="0"/>
              </a:rPr>
              <a:t>Winston Churchill describing the brutality of the German 	forces occupying Russia, 1941.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Step 7:  Extermination</a:t>
            </a:r>
          </a:p>
        </p:txBody>
      </p:sp>
      <p:sp>
        <p:nvSpPr>
          <p:cNvPr id="21507" name="Content Placeholder 2"/>
          <p:cNvSpPr>
            <a:spLocks noGrp="1"/>
          </p:cNvSpPr>
          <p:nvPr>
            <p:ph sz="half" idx="1"/>
          </p:nvPr>
        </p:nvSpPr>
        <p:spPr/>
        <p:txBody>
          <a:bodyPr/>
          <a:lstStyle/>
          <a:p>
            <a:r>
              <a:rPr lang="en-US" altLang="en-US" sz="2000">
                <a:cs typeface="Arial" panose="020B0604020202020204" pitchFamily="34" charset="0"/>
              </a:rPr>
              <a:t>Extermination begins, and becomes the mass killing legally called "</a:t>
            </a:r>
            <a:r>
              <a:rPr lang="en-US" altLang="en-US" sz="2000" b="1">
                <a:cs typeface="Arial" panose="020B0604020202020204" pitchFamily="34" charset="0"/>
              </a:rPr>
              <a:t>genocide</a:t>
            </a:r>
            <a:r>
              <a:rPr lang="en-US" altLang="en-US" sz="2000">
                <a:cs typeface="Arial" panose="020B0604020202020204" pitchFamily="34" charset="0"/>
              </a:rPr>
              <a:t>." Most genocide is committed by governments.</a:t>
            </a:r>
          </a:p>
          <a:p>
            <a:r>
              <a:rPr lang="en-US" altLang="en-US" sz="2000">
                <a:cs typeface="Arial" panose="020B0604020202020204" pitchFamily="34" charset="0"/>
              </a:rPr>
              <a:t>The killing is “</a:t>
            </a:r>
            <a:r>
              <a:rPr lang="en-US" altLang="en-US" sz="2000" b="1">
                <a:cs typeface="Arial" panose="020B0604020202020204" pitchFamily="34" charset="0"/>
              </a:rPr>
              <a:t>extermination</a:t>
            </a:r>
            <a:r>
              <a:rPr lang="en-US" altLang="en-US" sz="2000">
                <a:cs typeface="Arial" panose="020B0604020202020204" pitchFamily="34" charset="0"/>
              </a:rPr>
              <a:t>” to the killers because they do not believe the victims are fully human.  They are “</a:t>
            </a:r>
            <a:r>
              <a:rPr lang="en-US" altLang="en-US" sz="2000" b="1">
                <a:cs typeface="Arial" panose="020B0604020202020204" pitchFamily="34" charset="0"/>
              </a:rPr>
              <a:t>cleansing</a:t>
            </a:r>
            <a:r>
              <a:rPr lang="en-US" altLang="en-US" sz="2000">
                <a:cs typeface="Arial" panose="020B0604020202020204" pitchFamily="34" charset="0"/>
              </a:rPr>
              <a:t>” the society of impurities, disease, animals, vermin, “cockroaches,” or enemies.</a:t>
            </a:r>
          </a:p>
          <a:p>
            <a:endParaRPr lang="en-US" altLang="en-US" sz="1600"/>
          </a:p>
        </p:txBody>
      </p:sp>
      <p:pic>
        <p:nvPicPr>
          <p:cNvPr id="21508" name="Picture 8" descr="gypseys in belzec"/>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752600"/>
            <a:ext cx="3810000" cy="2706688"/>
          </a:xfrm>
          <a:noFill/>
        </p:spPr>
      </p:pic>
      <p:sp>
        <p:nvSpPr>
          <p:cNvPr id="21509" name="TextBox 5"/>
          <p:cNvSpPr txBox="1">
            <a:spLocks noChangeArrowheads="1"/>
          </p:cNvSpPr>
          <p:nvPr/>
        </p:nvSpPr>
        <p:spPr bwMode="auto">
          <a:xfrm>
            <a:off x="5105400" y="5181600"/>
            <a:ext cx="327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Garamond" panose="02020404030301010803" pitchFamily="18" charset="0"/>
              </a:rPr>
              <a:t>Roma (Gypsies) in a Nazi death camp</a:t>
            </a:r>
          </a:p>
          <a:p>
            <a:pPr eaLnBrk="1" hangingPunct="1"/>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altLang="en-US"/>
              <a:t>Stage 7:  Extermination (Genocide)</a:t>
            </a:r>
          </a:p>
        </p:txBody>
      </p:sp>
      <p:sp>
        <p:nvSpPr>
          <p:cNvPr id="22531" name="Rectangle 3"/>
          <p:cNvSpPr>
            <a:spLocks noGrp="1" noChangeArrowheads="1"/>
          </p:cNvSpPr>
          <p:nvPr>
            <p:ph type="body" sz="half" idx="1"/>
          </p:nvPr>
        </p:nvSpPr>
        <p:spPr>
          <a:xfrm>
            <a:off x="533400" y="1752600"/>
            <a:ext cx="4038600" cy="4830763"/>
          </a:xfrm>
        </p:spPr>
        <p:txBody>
          <a:bodyPr/>
          <a:lstStyle/>
          <a:p>
            <a:r>
              <a:rPr lang="en-US" altLang="en-US" sz="2400"/>
              <a:t>Although most genocide is sponsored and financed by the state, the armed forces often work with local militias. </a:t>
            </a:r>
          </a:p>
          <a:p>
            <a:endParaRPr lang="en-US" altLang="en-US"/>
          </a:p>
        </p:txBody>
      </p:sp>
      <p:sp>
        <p:nvSpPr>
          <p:cNvPr id="22532" name="Content Placeholder 10"/>
          <p:cNvSpPr>
            <a:spLocks noGrp="1"/>
          </p:cNvSpPr>
          <p:nvPr>
            <p:ph sz="half" idx="2"/>
          </p:nvPr>
        </p:nvSpPr>
        <p:spPr>
          <a:xfrm>
            <a:off x="4419600" y="1600200"/>
            <a:ext cx="4267200" cy="3810000"/>
          </a:xfrm>
        </p:spPr>
        <p:txBody>
          <a:bodyPr/>
          <a:lstStyle/>
          <a:p>
            <a:endParaRPr lang="en-US" altLang="en-US"/>
          </a:p>
        </p:txBody>
      </p:sp>
      <p:sp>
        <p:nvSpPr>
          <p:cNvPr id="22533" name="Text Box 7"/>
          <p:cNvSpPr txBox="1">
            <a:spLocks noChangeArrowheads="1"/>
          </p:cNvSpPr>
          <p:nvPr/>
        </p:nvSpPr>
        <p:spPr bwMode="auto">
          <a:xfrm>
            <a:off x="4556125" y="4800600"/>
            <a:ext cx="420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Garamond" panose="02020404030301010803" pitchFamily="18" charset="0"/>
              </a:rPr>
              <a:t>Rwandan militia killing squads</a:t>
            </a:r>
          </a:p>
        </p:txBody>
      </p:sp>
      <p:pic>
        <p:nvPicPr>
          <p:cNvPr id="22534" name="Picture 8" descr="disp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191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descr="071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76725"/>
            <a:ext cx="36576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1"/>
          <p:cNvSpPr txBox="1">
            <a:spLocks noChangeArrowheads="1"/>
          </p:cNvSpPr>
          <p:nvPr/>
        </p:nvSpPr>
        <p:spPr bwMode="auto">
          <a:xfrm>
            <a:off x="4556125" y="5916613"/>
            <a:ext cx="4130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Garamond" panose="02020404030301010803" pitchFamily="18" charset="0"/>
              </a:rPr>
              <a:t>Nazi killing squad working with local militia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Stage 8:  Denial</a:t>
            </a:r>
          </a:p>
        </p:txBody>
      </p:sp>
      <p:sp>
        <p:nvSpPr>
          <p:cNvPr id="23555" name="Content Placeholder 4"/>
          <p:cNvSpPr>
            <a:spLocks noGrp="1"/>
          </p:cNvSpPr>
          <p:nvPr>
            <p:ph idx="1"/>
          </p:nvPr>
        </p:nvSpPr>
        <p:spPr/>
        <p:txBody>
          <a:bodyPr/>
          <a:lstStyle/>
          <a:p>
            <a:pPr algn="just" eaLnBrk="1" hangingPunct="1"/>
            <a:r>
              <a:rPr lang="en-US" altLang="en-US"/>
              <a:t>Denial is always found in genocide, both during and after it.</a:t>
            </a:r>
          </a:p>
          <a:p>
            <a:pPr algn="just" eaLnBrk="1" hangingPunct="1"/>
            <a:r>
              <a:rPr lang="en-US" altLang="en-US"/>
              <a:t>Continuing denial is among the surest indicators of further genocidal massacres.</a:t>
            </a:r>
          </a:p>
          <a:p>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Types of Denial</a:t>
            </a:r>
          </a:p>
        </p:txBody>
      </p:sp>
      <p:sp>
        <p:nvSpPr>
          <p:cNvPr id="3" name="Content Placeholder 2"/>
          <p:cNvSpPr>
            <a:spLocks noGrp="1"/>
          </p:cNvSpPr>
          <p:nvPr>
            <p:ph sz="half" idx="1"/>
          </p:nvPr>
        </p:nvSpPr>
        <p:spPr/>
        <p:txBody>
          <a:bodyPr/>
          <a:lstStyle/>
          <a:p>
            <a:pPr>
              <a:defRPr/>
            </a:pPr>
            <a:r>
              <a:rPr lang="en-US" dirty="0"/>
              <a:t>Deny the Evidence</a:t>
            </a:r>
          </a:p>
          <a:p>
            <a:pPr marL="609600" indent="-609600" eaLnBrk="1" hangingPunct="1">
              <a:defRPr/>
            </a:pPr>
            <a:r>
              <a:rPr lang="en-US" sz="1600" dirty="0"/>
              <a:t>Deny that there was any mass killing at all.</a:t>
            </a:r>
          </a:p>
          <a:p>
            <a:pPr marL="609600" indent="-609600" eaLnBrk="1" hangingPunct="1">
              <a:buFont typeface="Wingdings" panose="05000000000000000000" pitchFamily="2" charset="2"/>
              <a:buNone/>
              <a:defRPr/>
            </a:pPr>
            <a:endParaRPr lang="en-US" sz="1600" dirty="0"/>
          </a:p>
          <a:p>
            <a:pPr marL="609600" indent="-609600" eaLnBrk="1" hangingPunct="1">
              <a:defRPr/>
            </a:pPr>
            <a:r>
              <a:rPr lang="en-US" sz="1600" dirty="0"/>
              <a:t>Question and minimize the statistics.</a:t>
            </a:r>
          </a:p>
          <a:p>
            <a:pPr marL="609600" indent="-609600" eaLnBrk="1" hangingPunct="1">
              <a:buFont typeface="Wingdings" panose="05000000000000000000" pitchFamily="2" charset="2"/>
              <a:buNone/>
              <a:defRPr/>
            </a:pPr>
            <a:endParaRPr lang="en-US" sz="1600" dirty="0"/>
          </a:p>
          <a:p>
            <a:pPr marL="609600" indent="-609600" eaLnBrk="1" hangingPunct="1">
              <a:defRPr/>
            </a:pPr>
            <a:r>
              <a:rPr lang="en-US" sz="1600" dirty="0"/>
              <a:t>Block access to archives and witnesses.</a:t>
            </a:r>
          </a:p>
          <a:p>
            <a:pPr marL="609600" indent="-609600" eaLnBrk="1" hangingPunct="1">
              <a:defRPr/>
            </a:pPr>
            <a:endParaRPr lang="en-US" sz="1600" dirty="0"/>
          </a:p>
          <a:p>
            <a:pPr marL="609600" indent="-609600" eaLnBrk="1" hangingPunct="1">
              <a:defRPr/>
            </a:pPr>
            <a:r>
              <a:rPr lang="en-US" sz="1600" dirty="0"/>
              <a:t>Intimidate or kill eye-witnesses.</a:t>
            </a:r>
          </a:p>
          <a:p>
            <a:pPr>
              <a:defRPr/>
            </a:pPr>
            <a:endParaRPr lang="en-US" sz="1600" dirty="0"/>
          </a:p>
        </p:txBody>
      </p:sp>
      <p:sp>
        <p:nvSpPr>
          <p:cNvPr id="24580" name="Content Placeholder 3"/>
          <p:cNvSpPr>
            <a:spLocks noGrp="1"/>
          </p:cNvSpPr>
          <p:nvPr>
            <p:ph sz="half" idx="2"/>
          </p:nvPr>
        </p:nvSpPr>
        <p:spPr/>
        <p:txBody>
          <a:bodyPr/>
          <a:lstStyle/>
          <a:p>
            <a:r>
              <a:rPr lang="en-US" altLang="en-US"/>
              <a:t>Attack the Truth-Tellers</a:t>
            </a:r>
          </a:p>
          <a:p>
            <a:r>
              <a:rPr lang="en-US" altLang="en-US" sz="1600"/>
              <a:t>Attack the motives of the truth-tellers.  Say they are opposed to the religion, ethnicity, or nationality of the deniers.</a:t>
            </a:r>
          </a:p>
          <a:p>
            <a:endParaRPr lang="en-US" altLang="en-US"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Types of Denial</a:t>
            </a:r>
          </a:p>
        </p:txBody>
      </p:sp>
      <p:sp>
        <p:nvSpPr>
          <p:cNvPr id="3" name="Content Placeholder 2"/>
          <p:cNvSpPr>
            <a:spLocks noGrp="1"/>
          </p:cNvSpPr>
          <p:nvPr>
            <p:ph sz="half" idx="1"/>
          </p:nvPr>
        </p:nvSpPr>
        <p:spPr/>
        <p:txBody>
          <a:bodyPr/>
          <a:lstStyle/>
          <a:p>
            <a:pPr>
              <a:defRPr/>
            </a:pPr>
            <a:r>
              <a:rPr lang="en-US" dirty="0"/>
              <a:t>Deny Genocidal Intent</a:t>
            </a:r>
          </a:p>
          <a:p>
            <a:pPr marL="609600" indent="-609600" eaLnBrk="1" hangingPunct="1">
              <a:defRPr/>
            </a:pPr>
            <a:r>
              <a:rPr lang="en-US" sz="1600" dirty="0"/>
              <a:t>Claim that the deaths were inadvertent (due to famine, migration, or disease.)</a:t>
            </a:r>
          </a:p>
          <a:p>
            <a:pPr marL="609600" indent="-609600" eaLnBrk="1" hangingPunct="1">
              <a:defRPr/>
            </a:pPr>
            <a:r>
              <a:rPr lang="en-US" sz="1600" dirty="0"/>
              <a:t>Blame “out of control” forces for the killings.</a:t>
            </a:r>
          </a:p>
          <a:p>
            <a:pPr marL="609600" indent="-609600" eaLnBrk="1" hangingPunct="1">
              <a:defRPr/>
            </a:pPr>
            <a:r>
              <a:rPr lang="en-US" sz="1600" dirty="0"/>
              <a:t>Blame the deaths on ancient ethnic conflicts.</a:t>
            </a:r>
          </a:p>
          <a:p>
            <a:pPr>
              <a:defRPr/>
            </a:pPr>
            <a:endParaRPr lang="en-US" sz="1600" dirty="0"/>
          </a:p>
        </p:txBody>
      </p:sp>
      <p:sp>
        <p:nvSpPr>
          <p:cNvPr id="4" name="Content Placeholder 3"/>
          <p:cNvSpPr>
            <a:spLocks noGrp="1"/>
          </p:cNvSpPr>
          <p:nvPr>
            <p:ph sz="half" idx="2"/>
          </p:nvPr>
        </p:nvSpPr>
        <p:spPr/>
        <p:txBody>
          <a:bodyPr/>
          <a:lstStyle/>
          <a:p>
            <a:pPr>
              <a:defRPr/>
            </a:pPr>
            <a:r>
              <a:rPr lang="en-US" dirty="0"/>
              <a:t>Blame the Victims</a:t>
            </a:r>
          </a:p>
          <a:p>
            <a:pPr marL="609600" indent="-609600" eaLnBrk="1" hangingPunct="1">
              <a:defRPr/>
            </a:pPr>
            <a:r>
              <a:rPr lang="en-US" sz="1600" dirty="0"/>
              <a:t>Emphasize the strangeness of the victims.  They are not like us. (savages, infidels)</a:t>
            </a:r>
          </a:p>
          <a:p>
            <a:pPr marL="609600" indent="-609600" eaLnBrk="1" hangingPunct="1">
              <a:defRPr/>
            </a:pPr>
            <a:r>
              <a:rPr lang="en-US" sz="1600" dirty="0"/>
              <a:t>Claim they were disloyal insurgents in a war. </a:t>
            </a:r>
          </a:p>
          <a:p>
            <a:pPr marL="609600" indent="-609600" eaLnBrk="1" hangingPunct="1">
              <a:defRPr/>
            </a:pPr>
            <a:r>
              <a:rPr lang="en-US" sz="1600" dirty="0"/>
              <a:t>Call it a “civil war,” not genocide.</a:t>
            </a:r>
          </a:p>
          <a:p>
            <a:pPr marL="609600" indent="-609600" eaLnBrk="1" hangingPunct="1">
              <a:defRPr/>
            </a:pPr>
            <a:r>
              <a:rPr lang="en-US" sz="1600" dirty="0"/>
              <a:t>Claim that the deniers’ group also suffered huge losses in the “war.”  The killings were in self-defense.</a:t>
            </a:r>
          </a:p>
          <a:p>
            <a:pPr>
              <a:defRPr/>
            </a:pP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Types of Denial</a:t>
            </a:r>
          </a:p>
        </p:txBody>
      </p:sp>
      <p:sp>
        <p:nvSpPr>
          <p:cNvPr id="26627" name="Content Placeholder 2"/>
          <p:cNvSpPr>
            <a:spLocks noGrp="1"/>
          </p:cNvSpPr>
          <p:nvPr>
            <p:ph sz="half" idx="1"/>
          </p:nvPr>
        </p:nvSpPr>
        <p:spPr/>
        <p:txBody>
          <a:bodyPr/>
          <a:lstStyle/>
          <a:p>
            <a:r>
              <a:rPr lang="en-US" altLang="en-US"/>
              <a:t>Denial for Current Interests</a:t>
            </a:r>
          </a:p>
          <a:p>
            <a:r>
              <a:rPr lang="en-US" altLang="en-US" sz="1600"/>
              <a:t>Avoid upsetting “the peace process.”  “Look to the future, not to the past.”</a:t>
            </a:r>
          </a:p>
          <a:p>
            <a:r>
              <a:rPr lang="en-US" altLang="en-US" sz="1600"/>
              <a:t>Deny to assure benefits of relations with the perpetrators or their descendents. (oil, arms sales, alliances, military bases)</a:t>
            </a:r>
          </a:p>
          <a:p>
            <a:r>
              <a:rPr lang="en-US" altLang="en-US" sz="1600"/>
              <a:t>Don’t threaten humanitarian assistance to the victims, who are receiving good treatment.</a:t>
            </a:r>
          </a:p>
          <a:p>
            <a:endParaRPr lang="en-US" altLang="en-US" sz="1600"/>
          </a:p>
        </p:txBody>
      </p:sp>
      <p:sp>
        <p:nvSpPr>
          <p:cNvPr id="26628" name="Content Placeholder 3"/>
          <p:cNvSpPr>
            <a:spLocks noGrp="1"/>
          </p:cNvSpPr>
          <p:nvPr>
            <p:ph sz="half" idx="2"/>
          </p:nvPr>
        </p:nvSpPr>
        <p:spPr>
          <a:xfrm>
            <a:off x="4876800" y="1600200"/>
            <a:ext cx="4114800" cy="4530725"/>
          </a:xfrm>
        </p:spPr>
        <p:txBody>
          <a:bodyPr/>
          <a:lstStyle/>
          <a:p>
            <a:r>
              <a:rPr lang="en-US" altLang="en-US"/>
              <a:t>Deny Facts Fit Definition of Genocide</a:t>
            </a:r>
          </a:p>
          <a:p>
            <a:pPr lvl="1" eaLnBrk="1" hangingPunct="1">
              <a:lnSpc>
                <a:spcPct val="90000"/>
              </a:lnSpc>
            </a:pPr>
            <a:r>
              <a:rPr lang="en-US" altLang="en-US" sz="1600"/>
              <a:t>They’re crimes against humanity, not genocide.</a:t>
            </a:r>
          </a:p>
          <a:p>
            <a:pPr lvl="1" eaLnBrk="1" hangingPunct="1">
              <a:lnSpc>
                <a:spcPct val="90000"/>
              </a:lnSpc>
            </a:pPr>
            <a:r>
              <a:rPr lang="en-US" altLang="en-US" sz="1600"/>
              <a:t>They’re “ethnic cleansing”, not genocide.</a:t>
            </a:r>
          </a:p>
          <a:p>
            <a:pPr lvl="1" eaLnBrk="1" hangingPunct="1">
              <a:lnSpc>
                <a:spcPct val="90000"/>
              </a:lnSpc>
            </a:pPr>
            <a:r>
              <a:rPr lang="en-US" altLang="en-US" sz="1600"/>
              <a:t>There’s not enough proof of specific intent to destroy a group, “as such.” (“Many survived!”-</a:t>
            </a:r>
          </a:p>
          <a:p>
            <a:pPr lvl="1" eaLnBrk="1" hangingPunct="1">
              <a:lnSpc>
                <a:spcPct val="90000"/>
              </a:lnSpc>
              <a:buFont typeface="Wingdings" panose="05000000000000000000" pitchFamily="2" charset="2"/>
              <a:buNone/>
            </a:pPr>
            <a:r>
              <a:rPr lang="en-US" altLang="en-US" sz="1600"/>
              <a:t>    UN Commission of Inquiry on Darfur.)</a:t>
            </a:r>
          </a:p>
          <a:p>
            <a:pPr lvl="1" eaLnBrk="1" hangingPunct="1">
              <a:lnSpc>
                <a:spcPct val="90000"/>
              </a:lnSpc>
              <a:buFont typeface="Wingdings" panose="05000000000000000000" pitchFamily="2" charset="2"/>
              <a:buNone/>
            </a:pPr>
            <a:endParaRPr lang="en-US" altLang="en-US" sz="1600"/>
          </a:p>
          <a:p>
            <a:pPr lvl="1" eaLnBrk="1" hangingPunct="1">
              <a:lnSpc>
                <a:spcPct val="90000"/>
              </a:lnSpc>
              <a:buFont typeface="Wingdings" panose="05000000000000000000" pitchFamily="2" charset="2"/>
              <a:buNone/>
            </a:pPr>
            <a:r>
              <a:rPr lang="en-US" altLang="en-US" sz="1600"/>
              <a:t>Claim declaring genocide would legally obligate us to intervene.  (We don’t want to intervene.)</a:t>
            </a:r>
          </a:p>
          <a:p>
            <a:pPr lvl="1" eaLnBrk="1" hangingPunct="1">
              <a:lnSpc>
                <a:spcPct val="90000"/>
              </a:lnSpc>
              <a:buFont typeface="Wingdings" panose="05000000000000000000" pitchFamily="2" charset="2"/>
              <a:buNone/>
            </a:pPr>
            <a:endParaRPr lang="en-US" altLang="en-US" sz="1600"/>
          </a:p>
          <a:p>
            <a:endParaRPr lang="en-US" altLang="en-US" sz="1600"/>
          </a:p>
          <a:p>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en-US" altLang="en-US">
                <a:latin typeface="Trebuchet MS" panose="020B0603020202020204" pitchFamily="34" charset="0"/>
              </a:rPr>
              <a:t>Darfur</a:t>
            </a:r>
            <a:br>
              <a:rPr lang="en-US" altLang="en-US">
                <a:latin typeface="Trebuchet MS" panose="020B0603020202020204" pitchFamily="34" charset="0"/>
              </a:rPr>
            </a:br>
            <a:r>
              <a:rPr lang="en-US" altLang="en-US" sz="2400">
                <a:latin typeface="Trebuchet MS" panose="020B0603020202020204" pitchFamily="34" charset="0"/>
              </a:rPr>
              <a:t>What can you do?</a:t>
            </a:r>
          </a:p>
        </p:txBody>
      </p:sp>
      <p:sp>
        <p:nvSpPr>
          <p:cNvPr id="27651" name="Rectangle 3"/>
          <p:cNvSpPr>
            <a:spLocks noGrp="1" noChangeArrowheads="1"/>
          </p:cNvSpPr>
          <p:nvPr>
            <p:ph type="body" sz="half" idx="1"/>
          </p:nvPr>
        </p:nvSpPr>
        <p:spPr>
          <a:xfrm>
            <a:off x="762000" y="1905000"/>
            <a:ext cx="8077200" cy="4038600"/>
          </a:xfrm>
        </p:spPr>
        <p:txBody>
          <a:bodyPr/>
          <a:lstStyle/>
          <a:p>
            <a:pPr algn="ctr" eaLnBrk="1" hangingPunct="1">
              <a:buFont typeface="Wingdings" panose="05000000000000000000" pitchFamily="2" charset="2"/>
              <a:buNone/>
            </a:pPr>
            <a:r>
              <a:rPr lang="en-US" altLang="en-US" sz="2400" b="1">
                <a:latin typeface="Trebuchet MS" panose="020B0603020202020204" pitchFamily="34" charset="0"/>
              </a:rPr>
              <a:t>Teaching students about social activism</a:t>
            </a:r>
            <a:br>
              <a:rPr lang="en-US" altLang="en-US" sz="2400" b="1">
                <a:latin typeface="Trebuchet MS" panose="020B0603020202020204" pitchFamily="34" charset="0"/>
              </a:rPr>
            </a:br>
            <a:endParaRPr lang="en-US" altLang="en-US" sz="2400" b="1">
              <a:latin typeface="Trebuchet MS" panose="020B0603020202020204" pitchFamily="34" charset="0"/>
            </a:endParaRPr>
          </a:p>
          <a:p>
            <a:pPr lvl="1" eaLnBrk="1" hangingPunct="1"/>
            <a:r>
              <a:rPr lang="en-US" altLang="en-US" sz="2200" b="1">
                <a:latin typeface="Trebuchet MS" panose="020B0603020202020204" pitchFamily="34" charset="0"/>
              </a:rPr>
              <a:t>Educating yourself on the issues</a:t>
            </a:r>
          </a:p>
          <a:p>
            <a:pPr lvl="1" eaLnBrk="1" hangingPunct="1"/>
            <a:r>
              <a:rPr lang="en-US" altLang="en-US" sz="2200" b="1">
                <a:latin typeface="Trebuchet MS" panose="020B0603020202020204" pitchFamily="34" charset="0"/>
              </a:rPr>
              <a:t>Demanding action from Congress</a:t>
            </a:r>
          </a:p>
          <a:p>
            <a:pPr lvl="1" eaLnBrk="1" hangingPunct="1"/>
            <a:r>
              <a:rPr lang="en-US" altLang="en-US" sz="2200" b="1">
                <a:latin typeface="Trebuchet MS" panose="020B0603020202020204" pitchFamily="34" charset="0"/>
              </a:rPr>
              <a:t>Educating your community ~ raising awareness</a:t>
            </a:r>
          </a:p>
          <a:p>
            <a:pPr lvl="1" eaLnBrk="1" hangingPunct="1"/>
            <a:r>
              <a:rPr lang="en-US" altLang="en-US" sz="2200" b="1">
                <a:latin typeface="Trebuchet MS" panose="020B0603020202020204" pitchFamily="34" charset="0"/>
              </a:rPr>
              <a:t>Volunteering for refugee organizations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3600">
                <a:solidFill>
                  <a:srgbClr val="FF0000"/>
                </a:solidFill>
              </a:rPr>
              <a:t>Why has the UN not stopped genocide ?</a:t>
            </a:r>
          </a:p>
        </p:txBody>
      </p:sp>
      <p:sp>
        <p:nvSpPr>
          <p:cNvPr id="28675" name="Content Placeholder 2"/>
          <p:cNvSpPr>
            <a:spLocks noGrp="1"/>
          </p:cNvSpPr>
          <p:nvPr>
            <p:ph idx="1"/>
          </p:nvPr>
        </p:nvSpPr>
        <p:spPr/>
        <p:txBody>
          <a:bodyPr/>
          <a:lstStyle/>
          <a:p>
            <a:pPr eaLnBrk="1" hangingPunct="1">
              <a:lnSpc>
                <a:spcPct val="80000"/>
              </a:lnSpc>
            </a:pPr>
            <a:r>
              <a:rPr lang="en-US" altLang="en-US" sz="2400"/>
              <a:t>Genocide succeeds when state sovereignty blocks international responsibility to protect.</a:t>
            </a:r>
          </a:p>
          <a:p>
            <a:pPr eaLnBrk="1" hangingPunct="1">
              <a:lnSpc>
                <a:spcPct val="80000"/>
              </a:lnSpc>
            </a:pPr>
            <a:endParaRPr lang="en-US" altLang="en-US" sz="2400"/>
          </a:p>
          <a:p>
            <a:pPr eaLnBrk="1" hangingPunct="1">
              <a:lnSpc>
                <a:spcPct val="80000"/>
              </a:lnSpc>
            </a:pPr>
            <a:r>
              <a:rPr lang="en-US" altLang="en-US" sz="2400"/>
              <a:t>The UN represents states, not peoples.</a:t>
            </a:r>
          </a:p>
          <a:p>
            <a:pPr eaLnBrk="1" hangingPunct="1">
              <a:lnSpc>
                <a:spcPct val="80000"/>
              </a:lnSpc>
            </a:pPr>
            <a:endParaRPr lang="en-US" altLang="en-US" sz="2400"/>
          </a:p>
          <a:p>
            <a:pPr eaLnBrk="1" hangingPunct="1">
              <a:lnSpc>
                <a:spcPct val="80000"/>
              </a:lnSpc>
            </a:pPr>
            <a:r>
              <a:rPr lang="en-US" altLang="en-US" sz="2400"/>
              <a:t>Since founding of UN:</a:t>
            </a:r>
          </a:p>
          <a:p>
            <a:pPr marL="457200" lvl="1" indent="0" eaLnBrk="1" hangingPunct="1">
              <a:lnSpc>
                <a:spcPct val="80000"/>
              </a:lnSpc>
            </a:pPr>
            <a:r>
              <a:rPr lang="en-US" altLang="en-US" sz="2400"/>
              <a:t>Over 45 genocides and politicides</a:t>
            </a:r>
          </a:p>
          <a:p>
            <a:pPr marL="457200" lvl="1" indent="0" eaLnBrk="1" hangingPunct="1">
              <a:lnSpc>
                <a:spcPct val="80000"/>
              </a:lnSpc>
            </a:pPr>
            <a:r>
              <a:rPr lang="en-US" altLang="en-US" sz="2400"/>
              <a:t>Over 70 million dead</a:t>
            </a:r>
          </a:p>
          <a:p>
            <a:pPr marL="457200" lvl="1" indent="0" eaLnBrk="1" hangingPunct="1">
              <a:lnSpc>
                <a:spcPct val="80000"/>
              </a:lnSpc>
              <a:buFont typeface="Wingdings" panose="05000000000000000000" pitchFamily="2" charset="2"/>
              <a:buNone/>
            </a:pPr>
            <a:endParaRPr lang="en-US" altLang="en-US" sz="2400"/>
          </a:p>
          <a:p>
            <a:pPr eaLnBrk="1" hangingPunct="1">
              <a:lnSpc>
                <a:spcPct val="80000"/>
              </a:lnSpc>
            </a:pPr>
            <a:r>
              <a:rPr lang="en-US" altLang="en-US" sz="2400"/>
              <a:t>Genocide prevention ≠  conflict resolution</a:t>
            </a:r>
          </a:p>
          <a:p>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r>
              <a:rPr lang="en-US" altLang="en-US"/>
              <a:t>Prevention requires:</a:t>
            </a:r>
          </a:p>
        </p:txBody>
      </p:sp>
      <p:sp>
        <p:nvSpPr>
          <p:cNvPr id="29699" name="Text Box 3"/>
          <p:cNvSpPr txBox="1">
            <a:spLocks noChangeArrowheads="1"/>
          </p:cNvSpPr>
          <p:nvPr/>
        </p:nvSpPr>
        <p:spPr bwMode="auto">
          <a:xfrm>
            <a:off x="3276600" y="1752600"/>
            <a:ext cx="23780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AutoNum type="arabicPeriod"/>
            </a:pPr>
            <a:r>
              <a:rPr lang="en-US" altLang="en-US" sz="2800" b="1"/>
              <a:t>Early </a:t>
            </a:r>
          </a:p>
          <a:p>
            <a:pPr eaLnBrk="1" hangingPunct="1"/>
            <a:r>
              <a:rPr lang="en-US" altLang="en-US" sz="2800" b="1"/>
              <a:t>    warning</a:t>
            </a:r>
          </a:p>
        </p:txBody>
      </p:sp>
      <p:pic>
        <p:nvPicPr>
          <p:cNvPr id="29700" name="Picture 4" descr="mugesara_leon0309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21336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p:cNvSpPr txBox="1">
            <a:spLocks noChangeArrowheads="1"/>
          </p:cNvSpPr>
          <p:nvPr/>
        </p:nvSpPr>
        <p:spPr bwMode="auto">
          <a:xfrm>
            <a:off x="7080250" y="3276600"/>
            <a:ext cx="2063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2. Rapid </a:t>
            </a:r>
          </a:p>
          <a:p>
            <a:pPr eaLnBrk="1" hangingPunct="1"/>
            <a:r>
              <a:rPr lang="en-US" altLang="en-US" sz="2800" b="1"/>
              <a:t>   response</a:t>
            </a:r>
          </a:p>
        </p:txBody>
      </p:sp>
      <p:pic>
        <p:nvPicPr>
          <p:cNvPr id="29702" name="Picture 6" descr="_879970_timor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00400"/>
            <a:ext cx="2857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7"/>
          <p:cNvSpPr txBox="1">
            <a:spLocks noChangeArrowheads="1"/>
          </p:cNvSpPr>
          <p:nvPr/>
        </p:nvSpPr>
        <p:spPr bwMode="auto">
          <a:xfrm>
            <a:off x="3810000" y="5664200"/>
            <a:ext cx="29733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3. Courts for</a:t>
            </a:r>
          </a:p>
          <a:p>
            <a:pPr eaLnBrk="1" hangingPunct="1"/>
            <a:r>
              <a:rPr lang="en-US" altLang="en-US" sz="2800" b="1"/>
              <a:t>    accountability</a:t>
            </a:r>
          </a:p>
        </p:txBody>
      </p:sp>
      <p:pic>
        <p:nvPicPr>
          <p:cNvPr id="29704" name="Picture 8" descr="4237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114800"/>
            <a:ext cx="1905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31900" y="533400"/>
            <a:ext cx="6340475" cy="769938"/>
          </a:xfrm>
          <a:prstGeom prst="rect">
            <a:avLst/>
          </a:prstGeom>
          <a:noFill/>
          <a:ln w="9525">
            <a:noFill/>
            <a:miter lim="800000"/>
            <a:headEnd/>
            <a:tailEnd/>
          </a:ln>
        </p:spPr>
        <p:txBody>
          <a:bodyPr wrap="none">
            <a:spAutoFit/>
          </a:bodyPr>
          <a:lstStyle/>
          <a:p>
            <a:pPr>
              <a:defRPr/>
            </a:pPr>
            <a:r>
              <a:rPr lang="en-US" sz="4400" dirty="0">
                <a:solidFill>
                  <a:srgbClr val="FF0000"/>
                </a:solidFill>
                <a:latin typeface="+mj-lt"/>
              </a:rPr>
              <a:t>Genocide continues due to:</a:t>
            </a:r>
          </a:p>
        </p:txBody>
      </p:sp>
      <p:sp>
        <p:nvSpPr>
          <p:cNvPr id="46083" name="Text Box 3"/>
          <p:cNvSpPr txBox="1">
            <a:spLocks noChangeArrowheads="1"/>
          </p:cNvSpPr>
          <p:nvPr/>
        </p:nvSpPr>
        <p:spPr bwMode="auto">
          <a:xfrm>
            <a:off x="-115888" y="1524000"/>
            <a:ext cx="8867776" cy="1878013"/>
          </a:xfrm>
          <a:prstGeom prst="rect">
            <a:avLst/>
          </a:prstGeom>
          <a:noFill/>
          <a:ln w="9525">
            <a:noFill/>
            <a:miter lim="800000"/>
            <a:headEnd/>
            <a:tailEnd/>
          </a:ln>
        </p:spPr>
        <p:txBody>
          <a:bodyPr wrap="none">
            <a:spAutoFit/>
          </a:bodyPr>
          <a:lstStyle/>
          <a:p>
            <a:pPr>
              <a:buFontTx/>
              <a:buChar char="•"/>
              <a:defRPr/>
            </a:pPr>
            <a:r>
              <a:rPr lang="en-US" sz="3200" dirty="0">
                <a:latin typeface="+mj-lt"/>
              </a:rPr>
              <a:t>Lack of authoritative international </a:t>
            </a:r>
          </a:p>
          <a:p>
            <a:pPr>
              <a:defRPr/>
            </a:pPr>
            <a:r>
              <a:rPr lang="en-US" sz="3200" dirty="0">
                <a:latin typeface="+mj-lt"/>
              </a:rPr>
              <a:t> institutions to predict it</a:t>
            </a:r>
          </a:p>
          <a:p>
            <a:pPr>
              <a:defRPr/>
            </a:pPr>
            <a:endParaRPr lang="en-US" sz="2000" dirty="0">
              <a:latin typeface="+mj-lt"/>
            </a:endParaRPr>
          </a:p>
          <a:p>
            <a:pPr>
              <a:defRPr/>
            </a:pPr>
            <a:r>
              <a:rPr lang="en-US" sz="3200" dirty="0">
                <a:latin typeface="+mj-lt"/>
                <a:cs typeface="Arial" charset="0"/>
              </a:rPr>
              <a:t>           •Lack of ready rapid response forces to stop it</a:t>
            </a:r>
          </a:p>
        </p:txBody>
      </p:sp>
      <p:pic>
        <p:nvPicPr>
          <p:cNvPr id="30724" name="Picture 5" descr="threat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429000"/>
            <a:ext cx="4572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8"/>
          <p:cNvSpPr txBox="1">
            <a:spLocks noChangeArrowheads="1"/>
          </p:cNvSpPr>
          <p:nvPr/>
        </p:nvSpPr>
        <p:spPr bwMode="auto">
          <a:xfrm>
            <a:off x="1371600" y="6069013"/>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Garamond" panose="02020404030301010803" pitchFamily="18" charset="0"/>
              </a:rPr>
              <a:t>  </a:t>
            </a:r>
            <a:r>
              <a:rPr lang="en-US" altLang="en-US" sz="2400" b="1">
                <a:latin typeface="Garamond" panose="02020404030301010803" pitchFamily="18" charset="0"/>
              </a:rPr>
              <a:t>UNAMIR peacekeeper in Rwanda, April 1994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09800" y="1066800"/>
            <a:ext cx="6629400" cy="2209800"/>
          </a:xfrm>
        </p:spPr>
        <p:txBody>
          <a:bodyPr/>
          <a:lstStyle/>
          <a:p>
            <a:pPr algn="ctr" eaLnBrk="1" hangingPunct="1"/>
            <a:r>
              <a:rPr lang="en-US" altLang="en-US">
                <a:latin typeface="Trebuchet MS" panose="020B0603020202020204" pitchFamily="34" charset="0"/>
              </a:rPr>
              <a:t>Genocide</a:t>
            </a:r>
            <a:br>
              <a:rPr lang="en-US" altLang="en-US">
                <a:latin typeface="Trebuchet MS" panose="020B0603020202020204" pitchFamily="34" charset="0"/>
              </a:rPr>
            </a:br>
            <a:r>
              <a:rPr lang="en-US" altLang="en-US" sz="2000">
                <a:latin typeface="Trebuchet MS" panose="020B0603020202020204" pitchFamily="34" charset="0"/>
              </a:rPr>
              <a:t>geno – meaning race</a:t>
            </a:r>
            <a:br>
              <a:rPr lang="en-US" altLang="en-US" sz="2000">
                <a:latin typeface="Trebuchet MS" panose="020B0603020202020204" pitchFamily="34" charset="0"/>
              </a:rPr>
            </a:br>
            <a:r>
              <a:rPr lang="en-US" altLang="en-US" sz="2000">
                <a:latin typeface="Trebuchet MS" panose="020B0603020202020204" pitchFamily="34" charset="0"/>
              </a:rPr>
              <a:t>cide – meaning killing</a:t>
            </a:r>
          </a:p>
        </p:txBody>
      </p:sp>
      <p:sp>
        <p:nvSpPr>
          <p:cNvPr id="5123" name="Rectangle 3"/>
          <p:cNvSpPr>
            <a:spLocks noGrp="1" noChangeArrowheads="1"/>
          </p:cNvSpPr>
          <p:nvPr>
            <p:ph type="subTitle" idx="1"/>
          </p:nvPr>
        </p:nvSpPr>
        <p:spPr>
          <a:xfrm>
            <a:off x="1219200" y="3962400"/>
            <a:ext cx="7010400" cy="1600200"/>
          </a:xfrm>
        </p:spPr>
        <p:txBody>
          <a:bodyPr/>
          <a:lstStyle/>
          <a:p>
            <a:pPr eaLnBrk="1" hangingPunct="1"/>
            <a:r>
              <a:rPr lang="en-US" altLang="en-US">
                <a:latin typeface="Trebuchet MS" panose="020B0603020202020204" pitchFamily="34" charset="0"/>
              </a:rPr>
              <a:t>The word genocide was coined by Raphael Lempkin in the midst of the Holocaust.</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231900" y="533400"/>
            <a:ext cx="6340475" cy="769938"/>
          </a:xfrm>
          <a:prstGeom prst="rect">
            <a:avLst/>
          </a:prstGeom>
          <a:noFill/>
          <a:ln w="9525">
            <a:noFill/>
            <a:miter lim="800000"/>
            <a:headEnd/>
            <a:tailEnd/>
          </a:ln>
        </p:spPr>
        <p:txBody>
          <a:bodyPr wrap="none">
            <a:spAutoFit/>
          </a:bodyPr>
          <a:lstStyle/>
          <a:p>
            <a:pPr>
              <a:defRPr/>
            </a:pPr>
            <a:r>
              <a:rPr lang="en-US" sz="4400" dirty="0">
                <a:solidFill>
                  <a:srgbClr val="FF0000"/>
                </a:solidFill>
                <a:latin typeface="+mj-lt"/>
              </a:rPr>
              <a:t>Genocide continues due to:</a:t>
            </a:r>
          </a:p>
        </p:txBody>
      </p:sp>
      <p:sp>
        <p:nvSpPr>
          <p:cNvPr id="47107" name="Text Box 4"/>
          <p:cNvSpPr txBox="1">
            <a:spLocks noChangeArrowheads="1"/>
          </p:cNvSpPr>
          <p:nvPr/>
        </p:nvSpPr>
        <p:spPr bwMode="auto">
          <a:xfrm>
            <a:off x="609600" y="1447800"/>
            <a:ext cx="8534400" cy="1077913"/>
          </a:xfrm>
          <a:prstGeom prst="rect">
            <a:avLst/>
          </a:prstGeom>
          <a:noFill/>
          <a:ln w="9525">
            <a:noFill/>
            <a:miter lim="800000"/>
            <a:headEnd/>
            <a:tailEnd/>
          </a:ln>
        </p:spPr>
        <p:txBody>
          <a:bodyPr>
            <a:spAutoFit/>
          </a:bodyPr>
          <a:lstStyle/>
          <a:p>
            <a:pPr algn="l">
              <a:buFontTx/>
              <a:buChar char="•"/>
              <a:defRPr/>
            </a:pPr>
            <a:r>
              <a:rPr lang="en-US" sz="3200" dirty="0">
                <a:latin typeface="+mj-lt"/>
              </a:rPr>
              <a:t>Lack of political will to peacefully prevent it</a:t>
            </a:r>
          </a:p>
          <a:p>
            <a:pPr>
              <a:defRPr/>
            </a:pPr>
            <a:r>
              <a:rPr lang="en-US" sz="3200" dirty="0">
                <a:latin typeface="+mj-lt"/>
              </a:rPr>
              <a:t>  and to forcefully intervene to stop it</a:t>
            </a:r>
          </a:p>
        </p:txBody>
      </p:sp>
      <p:pic>
        <p:nvPicPr>
          <p:cNvPr id="31748" name="Picture 6"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667000"/>
            <a:ext cx="350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8"/>
          <p:cNvSpPr txBox="1">
            <a:spLocks noChangeArrowheads="1"/>
          </p:cNvSpPr>
          <p:nvPr/>
        </p:nvSpPr>
        <p:spPr bwMode="auto">
          <a:xfrm>
            <a:off x="1447800" y="5688013"/>
            <a:ext cx="655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Garamond" panose="02020404030301010803" pitchFamily="18" charset="0"/>
              </a:rPr>
              <a:t>UN Security Council votes to withdraw</a:t>
            </a:r>
          </a:p>
          <a:p>
            <a:pPr eaLnBrk="1" hangingPunct="1"/>
            <a:r>
              <a:rPr lang="en-US" altLang="en-US" sz="2400" b="1">
                <a:latin typeface="Garamond" panose="02020404030301010803" pitchFamily="18" charset="0"/>
              </a:rPr>
              <a:t>UNAMIR troops from Rwanda, April 1994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228600" y="274638"/>
            <a:ext cx="8686800" cy="792162"/>
          </a:xfrm>
        </p:spPr>
        <p:txBody>
          <a:bodyPr/>
          <a:lstStyle/>
          <a:p>
            <a:pPr eaLnBrk="1" hangingPunct="1"/>
            <a:r>
              <a:rPr lang="en-US" altLang="en-US"/>
              <a:t>Never Again?  Or Again and Again?</a:t>
            </a:r>
          </a:p>
        </p:txBody>
      </p:sp>
      <p:sp>
        <p:nvSpPr>
          <p:cNvPr id="32771" name="Rectangle 3"/>
          <p:cNvSpPr>
            <a:spLocks noGrp="1" noChangeArrowheads="1"/>
          </p:cNvSpPr>
          <p:nvPr>
            <p:ph type="body" sz="half" idx="1"/>
          </p:nvPr>
        </p:nvSpPr>
        <p:spPr>
          <a:xfrm>
            <a:off x="609600" y="1371600"/>
            <a:ext cx="4648200" cy="5181600"/>
          </a:xfrm>
        </p:spPr>
        <p:txBody>
          <a:bodyPr/>
          <a:lstStyle/>
          <a:p>
            <a:pPr eaLnBrk="1" hangingPunct="1">
              <a:lnSpc>
                <a:spcPct val="80000"/>
              </a:lnSpc>
            </a:pPr>
            <a:endParaRPr lang="en-US" altLang="en-US" sz="1200" dirty="0"/>
          </a:p>
          <a:p>
            <a:pPr eaLnBrk="1" hangingPunct="1">
              <a:lnSpc>
                <a:spcPct val="80000"/>
              </a:lnSpc>
            </a:pPr>
            <a:r>
              <a:rPr lang="en-US" altLang="en-US" sz="2400" dirty="0"/>
              <a:t>How can we use the 8 Stages of Genocide to develop more effective ways to prevent genocide in the future?</a:t>
            </a:r>
          </a:p>
          <a:p>
            <a:pPr eaLnBrk="1" hangingPunct="1">
              <a:lnSpc>
                <a:spcPct val="80000"/>
              </a:lnSpc>
              <a:buFont typeface="Wingdings" panose="05000000000000000000" pitchFamily="2" charset="2"/>
              <a:buNone/>
            </a:pPr>
            <a:endParaRPr lang="en-US" altLang="en-US" sz="2400" dirty="0"/>
          </a:p>
          <a:p>
            <a:pPr eaLnBrk="1" hangingPunct="1">
              <a:lnSpc>
                <a:spcPct val="80000"/>
              </a:lnSpc>
            </a:pPr>
            <a:r>
              <a:rPr lang="en-US" altLang="en-US" sz="2400" dirty="0"/>
              <a:t>Would it be useful for the UN to establish a Genocide Prevention Center to work with the Special Adviser for Genocide Prevention?</a:t>
            </a:r>
          </a:p>
          <a:p>
            <a:pPr eaLnBrk="1" hangingPunct="1">
              <a:lnSpc>
                <a:spcPct val="80000"/>
              </a:lnSpc>
              <a:buFont typeface="Wingdings" panose="05000000000000000000" pitchFamily="2" charset="2"/>
              <a:buNone/>
            </a:pPr>
            <a:endParaRPr lang="en-US" altLang="en-US" sz="2400" dirty="0"/>
          </a:p>
          <a:p>
            <a:pPr eaLnBrk="1" hangingPunct="1">
              <a:lnSpc>
                <a:spcPct val="80000"/>
              </a:lnSpc>
            </a:pPr>
            <a:r>
              <a:rPr lang="en-US" altLang="en-US" sz="2400" dirty="0"/>
              <a:t>Even with Early Warning, how can we achieve effective Early Response to prevent and stop genocide?</a:t>
            </a:r>
          </a:p>
          <a:p>
            <a:pPr eaLnBrk="1" hangingPunct="1">
              <a:lnSpc>
                <a:spcPct val="80000"/>
              </a:lnSpc>
              <a:buFont typeface="Wingdings" panose="05000000000000000000" pitchFamily="2" charset="2"/>
              <a:buNone/>
            </a:pPr>
            <a:endParaRPr lang="en-US" altLang="en-US" sz="2400" b="1" dirty="0"/>
          </a:p>
        </p:txBody>
      </p:sp>
      <p:pic>
        <p:nvPicPr>
          <p:cNvPr id="32772" name="Picture 4" descr="FacesOfDarf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166" y="1371600"/>
            <a:ext cx="3733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solidFill>
            <a:srgbClr val="FFC000"/>
          </a:solidFill>
        </p:spPr>
        <p:txBody>
          <a:bodyPr/>
          <a:lstStyle/>
          <a:p>
            <a:pPr eaLnBrk="1" hangingPunct="1"/>
            <a:r>
              <a:rPr lang="en-US" altLang="en-US" sz="2800"/>
              <a:t>Scenario</a:t>
            </a:r>
            <a:br>
              <a:rPr lang="en-US" altLang="en-US"/>
            </a:br>
            <a:r>
              <a:rPr lang="en-US" altLang="en-US"/>
              <a:t>Will genocide happen here?</a:t>
            </a:r>
          </a:p>
        </p:txBody>
      </p:sp>
      <p:sp>
        <p:nvSpPr>
          <p:cNvPr id="33795" name="Rectangle 3"/>
          <p:cNvSpPr>
            <a:spLocks noGrp="1" noChangeArrowheads="1"/>
          </p:cNvSpPr>
          <p:nvPr>
            <p:ph sz="half" idx="1"/>
          </p:nvPr>
        </p:nvSpPr>
        <p:spPr>
          <a:xfrm>
            <a:off x="4724400" y="1676400"/>
            <a:ext cx="4038600" cy="4525963"/>
          </a:xfrm>
        </p:spPr>
        <p:txBody>
          <a:bodyPr/>
          <a:lstStyle/>
          <a:p>
            <a:pPr eaLnBrk="1" hangingPunct="1">
              <a:buFontTx/>
              <a:buNone/>
            </a:pPr>
            <a:r>
              <a:rPr lang="en-US" altLang="en-US"/>
              <a:t>	</a:t>
            </a:r>
          </a:p>
          <a:p>
            <a:pPr eaLnBrk="1" hangingPunct="1">
              <a:buFontTx/>
              <a:buNone/>
            </a:pPr>
            <a:r>
              <a:rPr lang="en-US" altLang="en-US"/>
              <a:t>	Is the “recipe” for a genocide present?</a:t>
            </a:r>
          </a:p>
          <a:p>
            <a:pPr eaLnBrk="1" hangingPunct="1">
              <a:buFontTx/>
              <a:buNone/>
            </a:pPr>
            <a:endParaRPr lang="en-US" altLang="en-US"/>
          </a:p>
          <a:p>
            <a:pPr eaLnBrk="1" hangingPunct="1">
              <a:buFontTx/>
              <a:buNone/>
            </a:pPr>
            <a:r>
              <a:rPr lang="en-US" altLang="en-US"/>
              <a:t>	What country/region do you think this is?</a:t>
            </a:r>
          </a:p>
          <a:p>
            <a:pPr eaLnBrk="1" hangingPunct="1">
              <a:buFontTx/>
              <a:buNone/>
            </a:pPr>
            <a:endParaRPr lang="en-US" altLang="en-US"/>
          </a:p>
          <a:p>
            <a:pPr eaLnBrk="1" hangingPunct="1">
              <a:buFontTx/>
              <a:buNone/>
            </a:pPr>
            <a:r>
              <a:rPr lang="en-US" altLang="en-US"/>
              <a:t>	</a:t>
            </a:r>
          </a:p>
        </p:txBody>
      </p:sp>
      <p:sp>
        <p:nvSpPr>
          <p:cNvPr id="33796" name="Content Placeholder 3"/>
          <p:cNvSpPr>
            <a:spLocks noGrp="1"/>
          </p:cNvSpPr>
          <p:nvPr>
            <p:ph sz="half" idx="2"/>
          </p:nvPr>
        </p:nvSpPr>
        <p:spPr>
          <a:xfrm>
            <a:off x="779585" y="1652954"/>
            <a:ext cx="4038600" cy="4953000"/>
          </a:xfrm>
        </p:spPr>
        <p:txBody>
          <a:bodyPr/>
          <a:lstStyle/>
          <a:p>
            <a:pPr eaLnBrk="1" hangingPunct="1"/>
            <a:r>
              <a:rPr lang="en-US" altLang="en-US" sz="1600" dirty="0"/>
              <a:t>Multiethnic state</a:t>
            </a:r>
          </a:p>
          <a:p>
            <a:pPr eaLnBrk="1" hangingPunct="1"/>
            <a:r>
              <a:rPr lang="en-US" altLang="en-US" sz="1600" dirty="0"/>
              <a:t>Political and ethnic cleavage with strict physical division</a:t>
            </a:r>
          </a:p>
          <a:p>
            <a:pPr eaLnBrk="1" hangingPunct="1"/>
            <a:r>
              <a:rPr lang="en-US" altLang="en-US" sz="1600" dirty="0"/>
              <a:t>Competing religious groups, including large numbers of Christians and Muslims</a:t>
            </a:r>
          </a:p>
          <a:p>
            <a:pPr eaLnBrk="1" hangingPunct="1"/>
            <a:r>
              <a:rPr lang="en-US" altLang="en-US" sz="1600" dirty="0"/>
              <a:t>A history of inter-communal violence</a:t>
            </a:r>
          </a:p>
          <a:p>
            <a:pPr eaLnBrk="1" hangingPunct="1"/>
            <a:r>
              <a:rPr lang="en-US" altLang="en-US" sz="1600" dirty="0"/>
              <a:t>Repeated and sustained hate speech</a:t>
            </a:r>
          </a:p>
          <a:p>
            <a:pPr eaLnBrk="1" hangingPunct="1"/>
            <a:r>
              <a:rPr lang="en-US" altLang="en-US" sz="1600" dirty="0"/>
              <a:t>Previously expressed (and documented on the world sage) intent to slaughter the minority population</a:t>
            </a:r>
          </a:p>
          <a:p>
            <a:pPr eaLnBrk="1" hangingPunct="1"/>
            <a:r>
              <a:rPr lang="en-US" altLang="en-US" sz="1600" dirty="0"/>
              <a:t>Uneven economic administration and discriminatory policies</a:t>
            </a:r>
          </a:p>
          <a:p>
            <a:pPr eaLnBrk="1" hangingPunct="1"/>
            <a:r>
              <a:rPr lang="en-US" altLang="en-US" sz="1600" dirty="0"/>
              <a:t>Majority is persisting in international isolation of the minority</a:t>
            </a:r>
          </a:p>
          <a:p>
            <a:pPr eaLnBrk="1" hangingPunct="1"/>
            <a:r>
              <a:rPr lang="en-US" altLang="en-US" sz="1600" dirty="0"/>
              <a:t>Foreign invasion</a:t>
            </a:r>
          </a:p>
          <a:p>
            <a:pPr eaLnBrk="1" hangingPunct="1"/>
            <a:r>
              <a:rPr lang="en-US" altLang="en-US" sz="1600" dirty="0"/>
              <a:t>Continued military presence from outside nations and UN forces</a:t>
            </a:r>
          </a:p>
          <a:p>
            <a:pPr eaLnBrk="1" hangingPunct="1"/>
            <a:endParaRPr lang="en-US" alt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752600"/>
            <a:ext cx="8001000" cy="4893647"/>
          </a:xfrm>
          <a:prstGeom prst="rect">
            <a:avLst/>
          </a:prstGeom>
        </p:spPr>
        <p:txBody>
          <a:bodyPr wrap="square">
            <a:spAutoFit/>
          </a:bodyPr>
          <a:lstStyle/>
          <a:p>
            <a:pPr marL="342900" indent="-342900" algn="l" eaLnBrk="1" hangingPunct="1">
              <a:buFont typeface="Wingdings" panose="05000000000000000000" pitchFamily="2" charset="2"/>
              <a:buChar char="§"/>
              <a:defRPr/>
            </a:pPr>
            <a:r>
              <a:rPr lang="en-US" sz="2400" dirty="0"/>
              <a:t>The UN was founded on October 24, 1945, when the Charter of the UN was drafted at the UN Conference on International Organization in San Francisco</a:t>
            </a:r>
          </a:p>
          <a:p>
            <a:pPr marL="342900" indent="-342900" algn="l" eaLnBrk="1" hangingPunct="1">
              <a:buFont typeface="Wingdings" panose="05000000000000000000" pitchFamily="2" charset="2"/>
              <a:buChar char="§"/>
              <a:defRPr/>
            </a:pPr>
            <a:r>
              <a:rPr lang="en-US" sz="2400" dirty="0"/>
              <a:t>The conference was attended by 50 nations and several non governmental organizations</a:t>
            </a:r>
          </a:p>
          <a:p>
            <a:pPr marL="342900" indent="-342900" algn="l" eaLnBrk="1" hangingPunct="1">
              <a:buFont typeface="Wingdings" panose="05000000000000000000" pitchFamily="2" charset="2"/>
              <a:buChar char="§"/>
              <a:defRPr/>
            </a:pPr>
            <a:r>
              <a:rPr lang="en-US" sz="2400" b="1" dirty="0">
                <a:solidFill>
                  <a:srgbClr val="FF0000"/>
                </a:solidFill>
              </a:rPr>
              <a:t>Main principles:</a:t>
            </a:r>
            <a:r>
              <a:rPr lang="en-US" sz="2400" dirty="0">
                <a:solidFill>
                  <a:srgbClr val="FF0000"/>
                </a:solidFill>
              </a:rPr>
              <a:t> save future generations from war, reaffirm human rights, and establish equal rights for all nations</a:t>
            </a:r>
          </a:p>
          <a:p>
            <a:pPr marL="342900" indent="-342900" algn="l">
              <a:buFont typeface="Wingdings" panose="05000000000000000000" pitchFamily="2" charset="2"/>
              <a:buChar char="§"/>
              <a:defRPr/>
            </a:pPr>
            <a:r>
              <a:rPr lang="en-US" sz="2400" b="1" dirty="0">
                <a:solidFill>
                  <a:srgbClr val="FF0000"/>
                </a:solidFill>
              </a:rPr>
              <a:t>Purposes of the UN: </a:t>
            </a:r>
            <a:r>
              <a:rPr lang="en-US" sz="2400" dirty="0">
                <a:solidFill>
                  <a:srgbClr val="FF0000"/>
                </a:solidFill>
              </a:rPr>
              <a:t>maintaining international peace and security, developing friendly international relations among world nations, solving international problems of any nature (economic, cultural, social, humanitarian…)</a:t>
            </a:r>
          </a:p>
          <a:p>
            <a:pPr marL="342900" indent="-342900" algn="l" eaLnBrk="1" hangingPunct="1">
              <a:buFont typeface="Wingdings" panose="05000000000000000000" pitchFamily="2" charset="2"/>
              <a:buChar char="§"/>
              <a:defRPr/>
            </a:pPr>
            <a:endParaRPr lang="en-US" sz="2400" dirty="0"/>
          </a:p>
        </p:txBody>
      </p:sp>
      <p:sp>
        <p:nvSpPr>
          <p:cNvPr id="3" name="TextBox 2"/>
          <p:cNvSpPr txBox="1"/>
          <p:nvPr/>
        </p:nvSpPr>
        <p:spPr>
          <a:xfrm>
            <a:off x="685800" y="685800"/>
            <a:ext cx="5715000" cy="707886"/>
          </a:xfrm>
          <a:prstGeom prst="rect">
            <a:avLst/>
          </a:prstGeom>
          <a:noFill/>
        </p:spPr>
        <p:txBody>
          <a:bodyPr wrap="square" rtlCol="0">
            <a:spAutoFit/>
          </a:bodyPr>
          <a:lstStyle/>
          <a:p>
            <a:r>
              <a:rPr lang="en-US" sz="4000" b="1" dirty="0"/>
              <a:t>THE UNITED NATIONS</a:t>
            </a:r>
          </a:p>
        </p:txBody>
      </p:sp>
    </p:spTree>
    <p:extLst>
      <p:ext uri="{BB962C8B-B14F-4D97-AF65-F5344CB8AC3E}">
        <p14:creationId xmlns:p14="http://schemas.microsoft.com/office/powerpoint/2010/main" val="126139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p:txBody>
          <a:bodyPr/>
          <a:lstStyle/>
          <a:p>
            <a:pPr marL="228600" indent="-228600" algn="l">
              <a:buFont typeface="Wingdings" pitchFamily="2" charset="2"/>
              <a:buAutoNum type="alphaLcPeriod"/>
            </a:pPr>
            <a:r>
              <a:rPr lang="en-US" altLang="en-US" sz="1600" b="1"/>
              <a:t>Killing members of the group;</a:t>
            </a:r>
            <a:br>
              <a:rPr lang="en-US" altLang="en-US" sz="1600" b="1"/>
            </a:br>
            <a:r>
              <a:rPr lang="en-US" altLang="en-US" sz="1600" b="1"/>
              <a:t>b. Causing serious bodily or mental harm to members of the group;</a:t>
            </a:r>
            <a:br>
              <a:rPr lang="en-US" altLang="en-US" sz="1600" b="1"/>
            </a:br>
            <a:r>
              <a:rPr lang="en-US" altLang="en-US" sz="1600" b="1"/>
              <a:t>c. Deliberately inflicting on the group conditions of life calculated to bring about its physical destruction in whole or in part; </a:t>
            </a:r>
            <a:br>
              <a:rPr lang="en-US" altLang="en-US" sz="1600" b="1"/>
            </a:br>
            <a:r>
              <a:rPr lang="en-US" altLang="en-US" sz="1600" b="1"/>
              <a:t>d. Imposing measures intended to prevent births within the group;</a:t>
            </a:r>
          </a:p>
          <a:p>
            <a:pPr marL="228600" indent="-228600" algn="l">
              <a:buFont typeface="Wingdings" pitchFamily="2" charset="2"/>
              <a:buAutoNum type="alphaLcPeriod"/>
            </a:pPr>
            <a:r>
              <a:rPr lang="en-US" altLang="en-US" sz="1600" b="1"/>
              <a:t>e.  Forcibly transferring children of the group to another group</a:t>
            </a:r>
            <a:r>
              <a:rPr lang="en-US" altLang="en-US" sz="1200"/>
              <a:t>.</a:t>
            </a:r>
          </a:p>
        </p:txBody>
      </p:sp>
      <p:sp>
        <p:nvSpPr>
          <p:cNvPr id="5" name="TextBox 4"/>
          <p:cNvSpPr txBox="1"/>
          <p:nvPr/>
        </p:nvSpPr>
        <p:spPr>
          <a:xfrm>
            <a:off x="1752600" y="1066800"/>
            <a:ext cx="6629400" cy="2308225"/>
          </a:xfrm>
          <a:prstGeom prst="rect">
            <a:avLst/>
          </a:prstGeom>
          <a:noFill/>
        </p:spPr>
        <p:txBody>
          <a:bodyPr>
            <a:spAutoFit/>
          </a:bodyPr>
          <a:lstStyle/>
          <a:p>
            <a:pPr algn="l">
              <a:defRPr/>
            </a:pPr>
            <a:r>
              <a:rPr lang="en-US" sz="2400" dirty="0">
                <a:solidFill>
                  <a:schemeClr val="tx2"/>
                </a:solidFill>
                <a:latin typeface="Trebuchet MS" pitchFamily="34" charset="0"/>
                <a:ea typeface="+mj-ea"/>
                <a:cs typeface="+mj-cs"/>
              </a:rPr>
              <a:t>The 1948 U.N. Convention  on the Prevention and Punishment of Genocide defines genocide as any of the following acts committed with the intent to destroy, in whole or in part, a national, ethnical, racial or religious group, as such</a:t>
            </a:r>
            <a:r>
              <a:rPr lang="en-US" sz="2400" dirty="0">
                <a:latin typeface="Trebuchet MS" pitchFamily="34" charset="0"/>
              </a:rPr>
              <a:t>:</a:t>
            </a:r>
            <a:endParaRPr lang="en-US" sz="2400" dirty="0">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altLang="en-US">
                <a:latin typeface="Trebuchet MS" panose="020B0603020202020204" pitchFamily="34" charset="0"/>
              </a:rPr>
              <a:t>20</a:t>
            </a:r>
            <a:r>
              <a:rPr lang="en-US" altLang="en-US" baseline="30000">
                <a:latin typeface="Trebuchet MS" panose="020B0603020202020204" pitchFamily="34" charset="0"/>
              </a:rPr>
              <a:t>th</a:t>
            </a:r>
            <a:r>
              <a:rPr lang="en-US" altLang="en-US">
                <a:latin typeface="Trebuchet MS" panose="020B0603020202020204" pitchFamily="34" charset="0"/>
              </a:rPr>
              <a:t> Century Genocides</a:t>
            </a:r>
            <a:endParaRPr lang="en-US" altLang="en-US" sz="2400">
              <a:latin typeface="Trebuchet MS" panose="020B0603020202020204" pitchFamily="34" charset="0"/>
            </a:endParaRPr>
          </a:p>
        </p:txBody>
      </p:sp>
      <p:sp>
        <p:nvSpPr>
          <p:cNvPr id="7171" name="Rectangle 3"/>
          <p:cNvSpPr>
            <a:spLocks noGrp="1" noChangeArrowheads="1"/>
          </p:cNvSpPr>
          <p:nvPr>
            <p:ph type="body" idx="1"/>
          </p:nvPr>
        </p:nvSpPr>
        <p:spPr>
          <a:xfrm>
            <a:off x="914400" y="2819400"/>
            <a:ext cx="7543800" cy="3311525"/>
          </a:xfrm>
        </p:spPr>
        <p:txBody>
          <a:bodyPr/>
          <a:lstStyle/>
          <a:p>
            <a:pPr algn="ctr" eaLnBrk="1" hangingPunct="1">
              <a:buFont typeface="Wingdings" panose="05000000000000000000" pitchFamily="2" charset="2"/>
              <a:buNone/>
            </a:pPr>
            <a:r>
              <a:rPr lang="en-US" altLang="en-US">
                <a:latin typeface="Trebuchet MS" panose="020B0603020202020204" pitchFamily="34" charset="0"/>
              </a:rPr>
              <a:t>With the definition of genocide in mind, </a:t>
            </a:r>
            <a:br>
              <a:rPr lang="en-US" altLang="en-US">
                <a:latin typeface="Trebuchet MS" panose="020B0603020202020204" pitchFamily="34" charset="0"/>
              </a:rPr>
            </a:br>
            <a:r>
              <a:rPr lang="en-US" altLang="en-US">
                <a:latin typeface="Trebuchet MS" panose="020B0603020202020204" pitchFamily="34" charset="0"/>
              </a:rPr>
              <a:t>try to list as many 20</a:t>
            </a:r>
            <a:r>
              <a:rPr lang="en-US" altLang="en-US" baseline="30000">
                <a:latin typeface="Trebuchet MS" panose="020B0603020202020204" pitchFamily="34" charset="0"/>
              </a:rPr>
              <a:t>th </a:t>
            </a:r>
            <a:r>
              <a:rPr lang="en-US" altLang="en-US">
                <a:latin typeface="Trebuchet MS" panose="020B0603020202020204" pitchFamily="34" charset="0"/>
              </a:rPr>
              <a:t>century genocides </a:t>
            </a:r>
            <a:br>
              <a:rPr lang="en-US" altLang="en-US">
                <a:latin typeface="Trebuchet MS" panose="020B0603020202020204" pitchFamily="34" charset="0"/>
              </a:rPr>
            </a:br>
            <a:r>
              <a:rPr lang="en-US" altLang="en-US">
                <a:latin typeface="Trebuchet MS" panose="020B0603020202020204" pitchFamily="34" charset="0"/>
              </a:rPr>
              <a:t>as you can.</a:t>
            </a:r>
          </a:p>
          <a:p>
            <a:pPr algn="ctr" eaLnBrk="1" hangingPunct="1">
              <a:buFont typeface="Wingdings" panose="05000000000000000000" pitchFamily="2" charset="2"/>
              <a:buNone/>
            </a:pPr>
            <a:endParaRPr lang="en-US" altLang="en-US">
              <a:latin typeface="Trebuchet MS" panose="020B0603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3200">
                <a:latin typeface="Trebuchet MS" panose="020B0603020202020204" pitchFamily="34" charset="0"/>
              </a:rPr>
              <a:t>Major genocides of the 20</a:t>
            </a:r>
            <a:r>
              <a:rPr lang="en-US" altLang="en-US" sz="3200" baseline="30000">
                <a:latin typeface="Trebuchet MS" panose="020B0603020202020204" pitchFamily="34" charset="0"/>
              </a:rPr>
              <a:t>th</a:t>
            </a:r>
            <a:r>
              <a:rPr lang="en-US" altLang="en-US" sz="3200">
                <a:latin typeface="Trebuchet MS" panose="020B0603020202020204" pitchFamily="34" charset="0"/>
              </a:rPr>
              <a:t> century</a:t>
            </a:r>
          </a:p>
        </p:txBody>
      </p:sp>
      <p:sp>
        <p:nvSpPr>
          <p:cNvPr id="8195" name="Rectangle 3"/>
          <p:cNvSpPr>
            <a:spLocks noGrp="1" noChangeArrowheads="1"/>
          </p:cNvSpPr>
          <p:nvPr>
            <p:ph type="body" sz="half" idx="1"/>
          </p:nvPr>
        </p:nvSpPr>
        <p:spPr>
          <a:xfrm>
            <a:off x="609600" y="1600200"/>
            <a:ext cx="4114800" cy="5029200"/>
          </a:xfrm>
        </p:spPr>
        <p:txBody>
          <a:bodyPr/>
          <a:lstStyle/>
          <a:p>
            <a:pPr eaLnBrk="1" hangingPunct="1">
              <a:lnSpc>
                <a:spcPct val="80000"/>
              </a:lnSpc>
            </a:pPr>
            <a:r>
              <a:rPr lang="en-US" altLang="en-US" sz="1500" b="1">
                <a:latin typeface="Trebuchet MS" panose="020B0603020202020204" pitchFamily="34" charset="0"/>
              </a:rPr>
              <a:t>The Herero Genocide, Namibia</a:t>
            </a:r>
            <a:r>
              <a:rPr lang="en-US" altLang="en-US" sz="1500">
                <a:latin typeface="Trebuchet MS" panose="020B0603020202020204" pitchFamily="34" charset="0"/>
              </a:rPr>
              <a:t>, 1904-05</a:t>
            </a:r>
            <a:br>
              <a:rPr lang="en-US" altLang="en-US" sz="1500">
                <a:latin typeface="Trebuchet MS" panose="020B0603020202020204" pitchFamily="34" charset="0"/>
              </a:rPr>
            </a:br>
            <a:r>
              <a:rPr lang="en-US" altLang="en-US" sz="1500">
                <a:latin typeface="Trebuchet MS" panose="020B0603020202020204" pitchFamily="34" charset="0"/>
              </a:rPr>
              <a:t>Death toll: 60,000 (3/4 of the population) </a:t>
            </a:r>
            <a:br>
              <a:rPr lang="en-US" altLang="en-US" sz="1500">
                <a:latin typeface="Trebuchet MS" panose="020B0603020202020204" pitchFamily="34" charset="0"/>
              </a:rPr>
            </a:br>
            <a:endParaRPr lang="en-US" altLang="en-US" sz="1500" b="1">
              <a:latin typeface="Trebuchet MS" panose="020B0603020202020204" pitchFamily="34" charset="0"/>
            </a:endParaRPr>
          </a:p>
          <a:p>
            <a:pPr eaLnBrk="1" hangingPunct="1">
              <a:lnSpc>
                <a:spcPct val="80000"/>
              </a:lnSpc>
            </a:pPr>
            <a:r>
              <a:rPr lang="en-US" altLang="en-US" sz="1500" b="1">
                <a:latin typeface="Trebuchet MS" panose="020B0603020202020204" pitchFamily="34" charset="0"/>
              </a:rPr>
              <a:t>The Armenian Genocide, Ottoman Empire</a:t>
            </a:r>
            <a:r>
              <a:rPr lang="en-US" altLang="en-US" sz="1500">
                <a:latin typeface="Trebuchet MS" panose="020B0603020202020204" pitchFamily="34" charset="0"/>
              </a:rPr>
              <a:t>, 1915-23 </a:t>
            </a:r>
            <a:br>
              <a:rPr lang="en-US" altLang="en-US" sz="1500">
                <a:latin typeface="Trebuchet MS" panose="020B0603020202020204" pitchFamily="34" charset="0"/>
              </a:rPr>
            </a:br>
            <a:r>
              <a:rPr lang="en-US" altLang="en-US" sz="1500">
                <a:latin typeface="Trebuchet MS" panose="020B0603020202020204" pitchFamily="34" charset="0"/>
              </a:rPr>
              <a:t>Death toll: Up to 1.5 million </a:t>
            </a:r>
            <a:br>
              <a:rPr lang="en-US" altLang="en-US" sz="1500">
                <a:latin typeface="Trebuchet MS" panose="020B0603020202020204" pitchFamily="34" charset="0"/>
              </a:rPr>
            </a:br>
            <a:endParaRPr lang="en-US" altLang="en-US" sz="1500" b="1">
              <a:latin typeface="Trebuchet MS" panose="020B0603020202020204" pitchFamily="34" charset="0"/>
            </a:endParaRPr>
          </a:p>
          <a:p>
            <a:pPr eaLnBrk="1" hangingPunct="1">
              <a:lnSpc>
                <a:spcPct val="80000"/>
              </a:lnSpc>
            </a:pPr>
            <a:r>
              <a:rPr lang="en-US" altLang="en-US" sz="1500" b="1">
                <a:latin typeface="Trebuchet MS" panose="020B0603020202020204" pitchFamily="34" charset="0"/>
              </a:rPr>
              <a:t>The Ukrainian Famine, </a:t>
            </a:r>
            <a:r>
              <a:rPr lang="en-US" altLang="en-US" sz="1500">
                <a:latin typeface="Trebuchet MS" panose="020B0603020202020204" pitchFamily="34" charset="0"/>
              </a:rPr>
              <a:t>1932-1933</a:t>
            </a:r>
            <a:br>
              <a:rPr lang="en-US" altLang="en-US" sz="1500">
                <a:latin typeface="Trebuchet MS" panose="020B0603020202020204" pitchFamily="34" charset="0"/>
              </a:rPr>
            </a:br>
            <a:r>
              <a:rPr lang="en-US" altLang="en-US" sz="1500">
                <a:latin typeface="Trebuchet MS" panose="020B0603020202020204" pitchFamily="34" charset="0"/>
              </a:rPr>
              <a:t>Death toll: 7 million</a:t>
            </a:r>
            <a:br>
              <a:rPr lang="en-US" altLang="en-US" sz="1500">
                <a:latin typeface="Trebuchet MS" panose="020B0603020202020204" pitchFamily="34" charset="0"/>
              </a:rPr>
            </a:br>
            <a:endParaRPr lang="en-US" altLang="en-US" sz="1500">
              <a:latin typeface="Trebuchet MS" panose="020B0603020202020204" pitchFamily="34" charset="0"/>
            </a:endParaRPr>
          </a:p>
          <a:p>
            <a:pPr eaLnBrk="1" hangingPunct="1">
              <a:lnSpc>
                <a:spcPct val="80000"/>
              </a:lnSpc>
            </a:pPr>
            <a:r>
              <a:rPr lang="en-US" altLang="en-US" sz="1500" b="1">
                <a:latin typeface="Trebuchet MS" panose="020B0603020202020204" pitchFamily="34" charset="0"/>
              </a:rPr>
              <a:t>The Nanking Massacre, </a:t>
            </a:r>
            <a:r>
              <a:rPr lang="en-US" altLang="en-US" sz="1500">
                <a:latin typeface="Trebuchet MS" panose="020B0603020202020204" pitchFamily="34" charset="0"/>
              </a:rPr>
              <a:t>1937-1938</a:t>
            </a:r>
          </a:p>
          <a:p>
            <a:pPr eaLnBrk="1" hangingPunct="1">
              <a:lnSpc>
                <a:spcPct val="80000"/>
              </a:lnSpc>
              <a:buFont typeface="Wingdings" panose="05000000000000000000" pitchFamily="2" charset="2"/>
              <a:buNone/>
            </a:pPr>
            <a:r>
              <a:rPr lang="en-US" altLang="en-US" sz="1500" b="1">
                <a:latin typeface="Trebuchet MS" panose="020B0603020202020204" pitchFamily="34" charset="0"/>
              </a:rPr>
              <a:t>	</a:t>
            </a:r>
            <a:r>
              <a:rPr lang="en-US" altLang="en-US" sz="1500">
                <a:latin typeface="Trebuchet MS" panose="020B0603020202020204" pitchFamily="34" charset="0"/>
              </a:rPr>
              <a:t>Death toll: 300,000 (50% of the pop)</a:t>
            </a:r>
            <a:br>
              <a:rPr lang="en-US" altLang="en-US" sz="1500">
                <a:latin typeface="Trebuchet MS" panose="020B0603020202020204" pitchFamily="34" charset="0"/>
              </a:rPr>
            </a:br>
            <a:endParaRPr lang="en-US" altLang="en-US" sz="1500">
              <a:latin typeface="Trebuchet MS" panose="020B0603020202020204" pitchFamily="34" charset="0"/>
            </a:endParaRPr>
          </a:p>
          <a:p>
            <a:pPr eaLnBrk="1" hangingPunct="1">
              <a:lnSpc>
                <a:spcPct val="80000"/>
              </a:lnSpc>
            </a:pPr>
            <a:r>
              <a:rPr lang="en-US" altLang="en-US" sz="1500" b="1">
                <a:latin typeface="Trebuchet MS" panose="020B0603020202020204" pitchFamily="34" charset="0"/>
              </a:rPr>
              <a:t>The World War II Holocaust, Europe</a:t>
            </a:r>
            <a:r>
              <a:rPr lang="en-US" altLang="en-US" sz="1500">
                <a:latin typeface="Trebuchet MS" panose="020B0603020202020204" pitchFamily="34" charset="0"/>
              </a:rPr>
              <a:t>, 1942-45 </a:t>
            </a:r>
            <a:br>
              <a:rPr lang="en-US" altLang="en-US" sz="1500">
                <a:latin typeface="Trebuchet MS" panose="020B0603020202020204" pitchFamily="34" charset="0"/>
              </a:rPr>
            </a:br>
            <a:r>
              <a:rPr lang="en-US" altLang="en-US" sz="1500">
                <a:latin typeface="Trebuchet MS" panose="020B0603020202020204" pitchFamily="34" charset="0"/>
              </a:rPr>
              <a:t>Death toll: 6 million Jews, and millions of others, including Poles, Roma, homosexuals, and the physically and mentally handicapped, </a:t>
            </a:r>
            <a:br>
              <a:rPr lang="en-US" altLang="en-US" sz="1500">
                <a:latin typeface="Trebuchet MS" panose="020B0603020202020204" pitchFamily="34" charset="0"/>
              </a:rPr>
            </a:br>
            <a:endParaRPr lang="en-US" altLang="en-US" sz="1500">
              <a:latin typeface="Trebuchet MS" panose="020B0603020202020204" pitchFamily="34" charset="0"/>
            </a:endParaRPr>
          </a:p>
          <a:p>
            <a:pPr eaLnBrk="1" hangingPunct="1">
              <a:lnSpc>
                <a:spcPct val="80000"/>
              </a:lnSpc>
            </a:pPr>
            <a:r>
              <a:rPr lang="en-US" altLang="en-US" sz="1500" b="1">
                <a:latin typeface="Trebuchet MS" panose="020B0603020202020204" pitchFamily="34" charset="0"/>
              </a:rPr>
              <a:t>The Cambodian Genocide, </a:t>
            </a:r>
            <a:r>
              <a:rPr lang="en-US" altLang="en-US" sz="1500">
                <a:latin typeface="Trebuchet MS" panose="020B0603020202020204" pitchFamily="34" charset="0"/>
              </a:rPr>
              <a:t>1975-79 </a:t>
            </a:r>
            <a:br>
              <a:rPr lang="en-US" altLang="en-US" sz="1500">
                <a:latin typeface="Trebuchet MS" panose="020B0603020202020204" pitchFamily="34" charset="0"/>
              </a:rPr>
            </a:br>
            <a:r>
              <a:rPr lang="en-US" altLang="en-US" sz="1500">
                <a:latin typeface="Trebuchet MS" panose="020B0603020202020204" pitchFamily="34" charset="0"/>
              </a:rPr>
              <a:t>Death toll: 2 million </a:t>
            </a:r>
            <a:br>
              <a:rPr lang="en-US" altLang="en-US" sz="1500">
                <a:latin typeface="Trebuchet MS" panose="020B0603020202020204" pitchFamily="34" charset="0"/>
              </a:rPr>
            </a:br>
            <a:endParaRPr lang="en-US" altLang="en-US" sz="1500">
              <a:latin typeface="Trebuchet MS" panose="020B0603020202020204" pitchFamily="34" charset="0"/>
            </a:endParaRPr>
          </a:p>
        </p:txBody>
      </p:sp>
      <p:sp>
        <p:nvSpPr>
          <p:cNvPr id="8196" name="Rectangle 4"/>
          <p:cNvSpPr>
            <a:spLocks noGrp="1" noChangeArrowheads="1"/>
          </p:cNvSpPr>
          <p:nvPr>
            <p:ph type="body" sz="half" idx="2"/>
          </p:nvPr>
        </p:nvSpPr>
        <p:spPr>
          <a:xfrm>
            <a:off x="4876800" y="1600200"/>
            <a:ext cx="4114800" cy="4648200"/>
          </a:xfrm>
        </p:spPr>
        <p:txBody>
          <a:bodyPr/>
          <a:lstStyle/>
          <a:p>
            <a:pPr eaLnBrk="1" hangingPunct="1">
              <a:lnSpc>
                <a:spcPct val="80000"/>
              </a:lnSpc>
              <a:buFont typeface="Wingdings" panose="05000000000000000000" pitchFamily="2" charset="2"/>
              <a:buNone/>
            </a:pPr>
            <a:endParaRPr lang="en-US" altLang="en-US" sz="1500">
              <a:latin typeface="Trebuchet MS" panose="020B0603020202020204" pitchFamily="34" charset="0"/>
            </a:endParaRPr>
          </a:p>
          <a:p>
            <a:pPr eaLnBrk="1" hangingPunct="1">
              <a:lnSpc>
                <a:spcPct val="80000"/>
              </a:lnSpc>
            </a:pPr>
            <a:r>
              <a:rPr lang="en-US" altLang="en-US" sz="1500" b="1">
                <a:latin typeface="Trebuchet MS" panose="020B0603020202020204" pitchFamily="34" charset="0"/>
              </a:rPr>
              <a:t>The East Timor Genocide</a:t>
            </a:r>
            <a:r>
              <a:rPr lang="en-US" altLang="en-US" sz="1500">
                <a:latin typeface="Trebuchet MS" panose="020B0603020202020204" pitchFamily="34" charset="0"/>
              </a:rPr>
              <a:t>, 1975- 1999 </a:t>
            </a:r>
            <a:br>
              <a:rPr lang="en-US" altLang="en-US" sz="1500">
                <a:latin typeface="Trebuchet MS" panose="020B0603020202020204" pitchFamily="34" charset="0"/>
              </a:rPr>
            </a:br>
            <a:r>
              <a:rPr lang="en-US" altLang="en-US" sz="1500">
                <a:latin typeface="Trebuchet MS" panose="020B0603020202020204" pitchFamily="34" charset="0"/>
              </a:rPr>
              <a:t>Death toll: 120,000 (20% of the population) </a:t>
            </a:r>
            <a:br>
              <a:rPr lang="en-US" altLang="en-US" sz="1500">
                <a:latin typeface="Trebuchet MS" panose="020B0603020202020204" pitchFamily="34" charset="0"/>
              </a:rPr>
            </a:br>
            <a:endParaRPr lang="en-US" altLang="en-US" sz="1500" b="1">
              <a:latin typeface="Trebuchet MS" panose="020B0603020202020204" pitchFamily="34" charset="0"/>
            </a:endParaRPr>
          </a:p>
          <a:p>
            <a:pPr eaLnBrk="1" hangingPunct="1">
              <a:lnSpc>
                <a:spcPct val="80000"/>
              </a:lnSpc>
            </a:pPr>
            <a:r>
              <a:rPr lang="en-US" altLang="en-US" sz="1500" b="1">
                <a:latin typeface="Trebuchet MS" panose="020B0603020202020204" pitchFamily="34" charset="0"/>
              </a:rPr>
              <a:t>The Mayan Genocide, Guatemala, </a:t>
            </a:r>
            <a:br>
              <a:rPr lang="en-US" altLang="en-US" sz="1500" b="1">
                <a:latin typeface="Trebuchet MS" panose="020B0603020202020204" pitchFamily="34" charset="0"/>
              </a:rPr>
            </a:br>
            <a:r>
              <a:rPr lang="en-US" altLang="en-US" sz="1500">
                <a:latin typeface="Trebuchet MS" panose="020B0603020202020204" pitchFamily="34" charset="0"/>
              </a:rPr>
              <a:t>1981-83 </a:t>
            </a:r>
            <a:br>
              <a:rPr lang="en-US" altLang="en-US" sz="1500">
                <a:latin typeface="Trebuchet MS" panose="020B0603020202020204" pitchFamily="34" charset="0"/>
              </a:rPr>
            </a:br>
            <a:r>
              <a:rPr lang="en-US" altLang="en-US" sz="1500">
                <a:latin typeface="Trebuchet MS" panose="020B0603020202020204" pitchFamily="34" charset="0"/>
              </a:rPr>
              <a:t>Death toll: Tens of thousands </a:t>
            </a:r>
            <a:br>
              <a:rPr lang="en-US" altLang="en-US" sz="1500">
                <a:latin typeface="Trebuchet MS" panose="020B0603020202020204" pitchFamily="34" charset="0"/>
              </a:rPr>
            </a:br>
            <a:endParaRPr lang="en-US" altLang="en-US" sz="1500" b="1">
              <a:latin typeface="Trebuchet MS" panose="020B0603020202020204" pitchFamily="34" charset="0"/>
            </a:endParaRPr>
          </a:p>
          <a:p>
            <a:pPr eaLnBrk="1" hangingPunct="1">
              <a:lnSpc>
                <a:spcPct val="80000"/>
              </a:lnSpc>
            </a:pPr>
            <a:r>
              <a:rPr lang="en-US" altLang="en-US" sz="1500" b="1">
                <a:latin typeface="Trebuchet MS" panose="020B0603020202020204" pitchFamily="34" charset="0"/>
              </a:rPr>
              <a:t>Iraq, 1988</a:t>
            </a:r>
          </a:p>
          <a:p>
            <a:pPr eaLnBrk="1" hangingPunct="1">
              <a:lnSpc>
                <a:spcPct val="80000"/>
              </a:lnSpc>
              <a:buFont typeface="Wingdings" panose="05000000000000000000" pitchFamily="2" charset="2"/>
              <a:buNone/>
            </a:pPr>
            <a:r>
              <a:rPr lang="en-US" altLang="en-US" sz="1500" b="1">
                <a:latin typeface="Trebuchet MS" panose="020B0603020202020204" pitchFamily="34" charset="0"/>
              </a:rPr>
              <a:t>	</a:t>
            </a:r>
            <a:r>
              <a:rPr lang="en-US" altLang="en-US" sz="1500">
                <a:latin typeface="Trebuchet MS" panose="020B0603020202020204" pitchFamily="34" charset="0"/>
              </a:rPr>
              <a:t>Death toll: 50-100,000</a:t>
            </a:r>
            <a:br>
              <a:rPr lang="en-US" altLang="en-US" sz="1500">
                <a:latin typeface="Trebuchet MS" panose="020B0603020202020204" pitchFamily="34" charset="0"/>
              </a:rPr>
            </a:br>
            <a:endParaRPr lang="en-US" altLang="en-US" sz="1500">
              <a:latin typeface="Trebuchet MS" panose="020B0603020202020204" pitchFamily="34" charset="0"/>
            </a:endParaRPr>
          </a:p>
          <a:p>
            <a:pPr eaLnBrk="1" hangingPunct="1">
              <a:lnSpc>
                <a:spcPct val="80000"/>
              </a:lnSpc>
            </a:pPr>
            <a:r>
              <a:rPr lang="en-US" altLang="en-US" sz="1500" b="1">
                <a:latin typeface="Trebuchet MS" panose="020B0603020202020204" pitchFamily="34" charset="0"/>
              </a:rPr>
              <a:t>The Bosnian Genocide, </a:t>
            </a:r>
            <a:r>
              <a:rPr lang="en-US" altLang="en-US" sz="1500">
                <a:latin typeface="Trebuchet MS" panose="020B0603020202020204" pitchFamily="34" charset="0"/>
              </a:rPr>
              <a:t>1991-1995 </a:t>
            </a:r>
            <a:br>
              <a:rPr lang="en-US" altLang="en-US" sz="1500">
                <a:latin typeface="Trebuchet MS" panose="020B0603020202020204" pitchFamily="34" charset="0"/>
              </a:rPr>
            </a:br>
            <a:r>
              <a:rPr lang="en-US" altLang="en-US" sz="1500">
                <a:latin typeface="Trebuchet MS" panose="020B0603020202020204" pitchFamily="34" charset="0"/>
              </a:rPr>
              <a:t>Death toll: 8,000 </a:t>
            </a:r>
            <a:br>
              <a:rPr lang="en-US" altLang="en-US" sz="1500">
                <a:latin typeface="Trebuchet MS" panose="020B0603020202020204" pitchFamily="34" charset="0"/>
              </a:rPr>
            </a:br>
            <a:endParaRPr lang="en-US" altLang="en-US" sz="1500" b="1">
              <a:latin typeface="Trebuchet MS" panose="020B0603020202020204" pitchFamily="34" charset="0"/>
            </a:endParaRPr>
          </a:p>
          <a:p>
            <a:pPr eaLnBrk="1" hangingPunct="1">
              <a:lnSpc>
                <a:spcPct val="80000"/>
              </a:lnSpc>
            </a:pPr>
            <a:r>
              <a:rPr lang="en-US" altLang="en-US" sz="1500" b="1">
                <a:latin typeface="Trebuchet MS" panose="020B0603020202020204" pitchFamily="34" charset="0"/>
              </a:rPr>
              <a:t>The Rwandan Genocide, </a:t>
            </a:r>
            <a:r>
              <a:rPr lang="en-US" altLang="en-US" sz="1500">
                <a:latin typeface="Trebuchet MS" panose="020B0603020202020204" pitchFamily="34" charset="0"/>
              </a:rPr>
              <a:t>1994 </a:t>
            </a:r>
            <a:br>
              <a:rPr lang="en-US" altLang="en-US" sz="1500">
                <a:latin typeface="Trebuchet MS" panose="020B0603020202020204" pitchFamily="34" charset="0"/>
              </a:rPr>
            </a:br>
            <a:r>
              <a:rPr lang="en-US" altLang="en-US" sz="1500">
                <a:latin typeface="Trebuchet MS" panose="020B0603020202020204" pitchFamily="34" charset="0"/>
              </a:rPr>
              <a:t>Death toll: 800,000 </a:t>
            </a:r>
            <a:br>
              <a:rPr lang="en-US" altLang="en-US" sz="1500">
                <a:latin typeface="Trebuchet MS" panose="020B0603020202020204" pitchFamily="34" charset="0"/>
              </a:rPr>
            </a:br>
            <a:endParaRPr lang="en-US" altLang="en-US" sz="1500" b="1">
              <a:latin typeface="Trebuchet MS" panose="020B0603020202020204" pitchFamily="34" charset="0"/>
            </a:endParaRPr>
          </a:p>
          <a:p>
            <a:pPr eaLnBrk="1" hangingPunct="1">
              <a:lnSpc>
                <a:spcPct val="80000"/>
              </a:lnSpc>
            </a:pPr>
            <a:r>
              <a:rPr lang="en-US" altLang="en-US" sz="1500" b="1">
                <a:latin typeface="Trebuchet MS" panose="020B0603020202020204" pitchFamily="34" charset="0"/>
              </a:rPr>
              <a:t>The Darfur Genocide, Sudan </a:t>
            </a:r>
            <a:r>
              <a:rPr lang="en-US" altLang="en-US" sz="1500">
                <a:latin typeface="Trebuchet MS" panose="020B0603020202020204" pitchFamily="34" charset="0"/>
              </a:rPr>
              <a:t>, </a:t>
            </a:r>
            <a:br>
              <a:rPr lang="en-US" altLang="en-US" sz="1500">
                <a:latin typeface="Trebuchet MS" panose="020B0603020202020204" pitchFamily="34" charset="0"/>
              </a:rPr>
            </a:br>
            <a:r>
              <a:rPr lang="en-US" altLang="en-US" sz="1500">
                <a:latin typeface="Trebuchet MS" panose="020B0603020202020204" pitchFamily="34" charset="0"/>
              </a:rPr>
              <a:t>2003-present </a:t>
            </a:r>
            <a:br>
              <a:rPr lang="en-US" altLang="en-US" sz="1500">
                <a:latin typeface="Trebuchet MS" panose="020B0603020202020204" pitchFamily="34" charset="0"/>
              </a:rPr>
            </a:br>
            <a:r>
              <a:rPr lang="en-US" altLang="en-US" sz="1500">
                <a:latin typeface="Trebuchet MS" panose="020B0603020202020204" pitchFamily="34" charset="0"/>
              </a:rPr>
              <a:t>Death toll: debated. 100,000? 300,000? 500,000?</a:t>
            </a:r>
          </a:p>
          <a:p>
            <a:pPr eaLnBrk="1" hangingPunct="1">
              <a:lnSpc>
                <a:spcPct val="80000"/>
              </a:lnSpc>
            </a:pPr>
            <a:endParaRPr lang="en-US" altLang="en-US"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en-US" sz="4400">
                <a:latin typeface="Trebuchet MS" panose="020B0603020202020204" pitchFamily="34" charset="0"/>
              </a:rPr>
              <a:t>1950’s-Present:  </a:t>
            </a:r>
            <a:br>
              <a:rPr lang="en-US" altLang="en-US" sz="4400">
                <a:latin typeface="Trebuchet MS" panose="020B0603020202020204" pitchFamily="34" charset="0"/>
              </a:rPr>
            </a:br>
            <a:r>
              <a:rPr lang="en-US" altLang="en-US" sz="4400">
                <a:latin typeface="Trebuchet MS" panose="020B0603020202020204" pitchFamily="34" charset="0"/>
              </a:rPr>
              <a:t>The Promise Goes Unfulfilled</a:t>
            </a:r>
          </a:p>
        </p:txBody>
      </p:sp>
      <p:sp>
        <p:nvSpPr>
          <p:cNvPr id="4" name="Content Placeholder 3"/>
          <p:cNvSpPr>
            <a:spLocks noGrp="1"/>
          </p:cNvSpPr>
          <p:nvPr>
            <p:ph sz="half" idx="1"/>
          </p:nvPr>
        </p:nvSpPr>
        <p:spPr/>
        <p:txBody>
          <a:bodyPr/>
          <a:lstStyle/>
          <a:p>
            <a:pPr>
              <a:defRPr/>
            </a:pPr>
            <a:r>
              <a:rPr lang="en-US" sz="2000" dirty="0"/>
              <a:t>Though massive atrocities against civilian populations were committed in the years following the </a:t>
            </a:r>
            <a:r>
              <a:rPr lang="en-US" sz="2000" dirty="0">
                <a:solidFill>
                  <a:schemeClr val="tx2"/>
                </a:solidFill>
                <a:latin typeface="Trebuchet MS" pitchFamily="34" charset="0"/>
                <a:ea typeface="+mj-ea"/>
                <a:cs typeface="+mj-cs"/>
              </a:rPr>
              <a:t>Holocaust and throughout the Cold War, the very countries that signed their names to the Genocide Convention scarcely considered whether these crimes constituted genocide.</a:t>
            </a:r>
          </a:p>
          <a:p>
            <a:pPr>
              <a:defRPr/>
            </a:pPr>
            <a:endParaRPr lang="en-US" sz="2000" dirty="0">
              <a:solidFill>
                <a:schemeClr val="tx2"/>
              </a:solidFill>
              <a:latin typeface="Trebuchet MS" pitchFamily="34" charset="0"/>
              <a:ea typeface="+mj-ea"/>
              <a:cs typeface="+mj-cs"/>
            </a:endParaRPr>
          </a:p>
        </p:txBody>
      </p:sp>
      <p:pic>
        <p:nvPicPr>
          <p:cNvPr id="9220" name="Content Placeholder 5" descr="untitled.bmp"/>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1812925"/>
            <a:ext cx="3810000" cy="410368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600" y="277813"/>
            <a:ext cx="8077200" cy="1143000"/>
          </a:xfrm>
        </p:spPr>
        <p:txBody>
          <a:bodyPr/>
          <a:lstStyle/>
          <a:p>
            <a:r>
              <a:rPr lang="en-US" altLang="en-US"/>
              <a:t>1988:  U.S. Ratifies the Convention</a:t>
            </a:r>
          </a:p>
        </p:txBody>
      </p:sp>
      <p:pic>
        <p:nvPicPr>
          <p:cNvPr id="10243" name="Content Placeholder 4" descr="untitled.bmp"/>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70000" y="1600200"/>
            <a:ext cx="3098800" cy="4530725"/>
          </a:xfrm>
        </p:spPr>
      </p:pic>
      <p:sp>
        <p:nvSpPr>
          <p:cNvPr id="10244" name="Content Placeholder 3"/>
          <p:cNvSpPr>
            <a:spLocks noGrp="1"/>
          </p:cNvSpPr>
          <p:nvPr>
            <p:ph sz="half" idx="2"/>
          </p:nvPr>
        </p:nvSpPr>
        <p:spPr/>
        <p:txBody>
          <a:bodyPr/>
          <a:lstStyle/>
          <a:p>
            <a:r>
              <a:rPr lang="en-US" altLang="en-US" sz="1800" b="1"/>
              <a:t>Despite facing strong opposition by those who believed it would diminish U.S. sovereignty, President Ronald Reagan signed the 1948 UN Convention on the Prevention and Punishment of Genocide on November 5, 1988. Among the Convention's most vocal advocates was Wisconsin Senator William Proxmire, who delivered more than 3,000 speeches before Congress arguing for its passage.</a:t>
            </a:r>
          </a:p>
          <a:p>
            <a:endParaRPr lang="en-US" altLang="en-US"/>
          </a:p>
        </p:txBody>
      </p:sp>
    </p:spTree>
  </p:cSld>
  <p:clrMapOvr>
    <a:masterClrMapping/>
  </p:clrMapOvr>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753</TotalTime>
  <Words>2170</Words>
  <Application>Microsoft Office PowerPoint</Application>
  <PresentationFormat>On-screen Show (4:3)</PresentationFormat>
  <Paragraphs>236</Paragraphs>
  <Slides>32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Times New Roman</vt:lpstr>
      <vt:lpstr>Wingdings</vt:lpstr>
      <vt:lpstr>Calibri</vt:lpstr>
      <vt:lpstr>Trebuchet MS</vt:lpstr>
      <vt:lpstr>Garamond</vt:lpstr>
      <vt:lpstr>Layers</vt:lpstr>
      <vt:lpstr>The Age of Genocide</vt:lpstr>
      <vt:lpstr>A crime without a name…</vt:lpstr>
      <vt:lpstr>Genocide geno – meaning race cide – meaning killing</vt:lpstr>
      <vt:lpstr>PowerPoint Presentation</vt:lpstr>
      <vt:lpstr>PowerPoint Presentation</vt:lpstr>
      <vt:lpstr>20th Century Genocides</vt:lpstr>
      <vt:lpstr>Major genocides of the 20th century</vt:lpstr>
      <vt:lpstr>1950’s-Present:   The Promise Goes Unfulfilled</vt:lpstr>
      <vt:lpstr>1988:  U.S. Ratifies the Convention</vt:lpstr>
      <vt:lpstr>The World Acts to Punish but Not to Halt Atrocities in the Former Yugoslavia </vt:lpstr>
      <vt:lpstr>1998- First Conviction for Genocide is Won</vt:lpstr>
      <vt:lpstr>2004:  U.S. Declares Genocide is Occurring in Darfur</vt:lpstr>
      <vt:lpstr>8 Stages of Genocide</vt:lpstr>
      <vt:lpstr>Stage 1: Classification</vt:lpstr>
      <vt:lpstr>Stage 2:  Symbolization</vt:lpstr>
      <vt:lpstr>Stage 3:  Dehumanization</vt:lpstr>
      <vt:lpstr>Stage 4:  Organization</vt:lpstr>
      <vt:lpstr>Stage 5:  Polarization</vt:lpstr>
      <vt:lpstr>Stage 6:  Preparation</vt:lpstr>
      <vt:lpstr>Step 7:  Extermination</vt:lpstr>
      <vt:lpstr>Stage 7:  Extermination (Genocide)</vt:lpstr>
      <vt:lpstr>Stage 8:  Denial</vt:lpstr>
      <vt:lpstr>Types of Denial</vt:lpstr>
      <vt:lpstr>Types of Denial</vt:lpstr>
      <vt:lpstr>Types of Denial</vt:lpstr>
      <vt:lpstr>Darfur What can you do?</vt:lpstr>
      <vt:lpstr>Why has the UN not stopped genocide ?</vt:lpstr>
      <vt:lpstr>Prevention requires:</vt:lpstr>
      <vt:lpstr>PowerPoint Presentation</vt:lpstr>
      <vt:lpstr>PowerPoint Presentation</vt:lpstr>
      <vt:lpstr>Never Again?  Or Again and Again?</vt:lpstr>
      <vt:lpstr>Scenario Will genocide happen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Renken</dc:creator>
  <cp:lastModifiedBy>Alex Ott</cp:lastModifiedBy>
  <cp:revision>62</cp:revision>
  <cp:lastPrinted>1601-01-01T00:00:00Z</cp:lastPrinted>
  <dcterms:created xsi:type="dcterms:W3CDTF">1601-01-01T00:00:00Z</dcterms:created>
  <dcterms:modified xsi:type="dcterms:W3CDTF">2017-03-18T23:27:23Z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