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1"/>
  </p:notesMasterIdLst>
  <p:handoutMasterIdLst>
    <p:handoutMasterId r:id="rId22"/>
  </p:handoutMasterIdLst>
  <p:sldIdLst>
    <p:sldId id="278" r:id="rId2"/>
    <p:sldId id="266" r:id="rId3"/>
    <p:sldId id="263" r:id="rId4"/>
    <p:sldId id="279" r:id="rId5"/>
    <p:sldId id="281" r:id="rId6"/>
    <p:sldId id="282" r:id="rId7"/>
    <p:sldId id="265" r:id="rId8"/>
    <p:sldId id="264" r:id="rId9"/>
    <p:sldId id="267" r:id="rId10"/>
    <p:sldId id="268" r:id="rId11"/>
    <p:sldId id="269" r:id="rId12"/>
    <p:sldId id="270" r:id="rId13"/>
    <p:sldId id="277" r:id="rId14"/>
    <p:sldId id="276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17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5000" autoAdjust="0"/>
  </p:normalViewPr>
  <p:slideViewPr>
    <p:cSldViewPr>
      <p:cViewPr varScale="1">
        <p:scale>
          <a:sx n="58" d="100"/>
          <a:sy n="58" d="100"/>
        </p:scale>
        <p:origin x="-1498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9D794-31FB-4CA1-A3C8-64848F59BDD9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E109F-47A7-4076-84E9-3530E529A2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4AA38-FD74-4340-AEBD-560EB6EC02AE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581"/>
            <a:ext cx="5486400" cy="410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B9271-7506-442D-BCF6-00AE9F6D97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9271-7506-442D-BCF6-00AE9F6D97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9271-7506-442D-BCF6-00AE9F6D97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9271-7506-442D-BCF6-00AE9F6D97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9271-7506-442D-BCF6-00AE9F6D97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9271-7506-442D-BCF6-00AE9F6D97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68498F-D70B-43D4-9584-A9982A122B0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3F650A6-65C4-4748-ABD3-992AE582EC21}" type="datetimeFigureOut">
              <a:rPr lang="en-US" smtClean="0"/>
              <a:pPr/>
              <a:t>12/4/2011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AB95F7D-6B4F-4177-8C01-2983FB9CB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eminole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://en.wikipedia.org/wiki/Creek_peop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Choctaw" TargetMode="External"/><Relationship Id="rId5" Type="http://schemas.openxmlformats.org/officeDocument/2006/relationships/hyperlink" Target="http://en.wikipedia.org/wiki/Chickasaw" TargetMode="External"/><Relationship Id="rId4" Type="http://schemas.openxmlformats.org/officeDocument/2006/relationships/hyperlink" Target="http://en.wikipedia.org/wiki/Five_Civilized_Tribes" TargetMode="External"/><Relationship Id="rId9" Type="http://schemas.openxmlformats.org/officeDocument/2006/relationships/hyperlink" Target="http://en.wikipedia.org/wiki/Cherokee_Nation_(19th_century)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3735910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Showcard Gothic" pitchFamily="82" charset="0"/>
              </a:rPr>
              <a:t>The  </a:t>
            </a:r>
            <a:r>
              <a:rPr lang="en-US" sz="4800" b="1" dirty="0" err="1" smtClean="0">
                <a:solidFill>
                  <a:schemeClr val="tx1"/>
                </a:solidFill>
                <a:latin typeface="Showcard Gothic" pitchFamily="82" charset="0"/>
              </a:rPr>
              <a:t>Jacksonian</a:t>
            </a:r>
            <a:r>
              <a:rPr lang="en-US" sz="4800" b="1" dirty="0" smtClean="0">
                <a:solidFill>
                  <a:schemeClr val="tx1"/>
                </a:solidFill>
                <a:latin typeface="Showcard Gothic" pitchFamily="82" charset="0"/>
              </a:rPr>
              <a:t>  Era</a:t>
            </a:r>
            <a:endParaRPr lang="en-US" sz="4800" b="1" dirty="0">
              <a:solidFill>
                <a:schemeClr val="tx1"/>
              </a:solidFill>
              <a:latin typeface="Showcard Gothic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9530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Bradley Hand ITC" pitchFamily="66" charset="0"/>
              </a:rPr>
              <a:t>Andrew Jackson</a:t>
            </a:r>
            <a:endParaRPr lang="en-US" sz="24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1600200"/>
            <a:ext cx="457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AIM:  What were the results of the </a:t>
            </a:r>
            <a:r>
              <a:rPr lang="en-US" sz="3200" dirty="0" err="1" smtClean="0"/>
              <a:t>Jacksonian</a:t>
            </a:r>
            <a:r>
              <a:rPr lang="en-US" sz="3200" dirty="0" smtClean="0"/>
              <a:t> Age?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 smtClean="0"/>
              <a:t>Do Now: What do we call the separation of America into its cultural and economic parts?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Sectionalism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5181600" y="2209800"/>
            <a:ext cx="26670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trade, shipping &amp;  manufacturing</a:t>
            </a:r>
          </a:p>
          <a:p>
            <a:pPr algn="ctr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(Factories)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0" y="4495800"/>
            <a:ext cx="20574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Agriculture (Farming)</a:t>
            </a:r>
            <a:b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Plantations &amp; Slavery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1800" y="3733800"/>
            <a:ext cx="20752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blended both. 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2800" y="2209800"/>
            <a:ext cx="838200" cy="18620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3735910" cy="45259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62400" y="1752600"/>
            <a:ext cx="4876800" cy="4525963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Hero of New Orleans</a:t>
            </a:r>
          </a:p>
          <a:p>
            <a:r>
              <a:rPr lang="en-US" sz="3600" dirty="0" smtClean="0"/>
              <a:t>Fought the Seminole Indians</a:t>
            </a:r>
          </a:p>
          <a:p>
            <a:r>
              <a:rPr lang="en-US" sz="3600" dirty="0" smtClean="0"/>
              <a:t>President 1829-1837</a:t>
            </a:r>
          </a:p>
          <a:p>
            <a:r>
              <a:rPr lang="en-US" sz="3600" dirty="0" smtClean="0"/>
              <a:t>Indian Removal Act (1830)</a:t>
            </a:r>
          </a:p>
          <a:p>
            <a:r>
              <a:rPr lang="en-US" sz="3600" dirty="0" smtClean="0"/>
              <a:t>Trail of Tears – Cherokee Removal</a:t>
            </a:r>
            <a:endParaRPr lang="en-US" sz="2800" dirty="0" smtClean="0"/>
          </a:p>
          <a:p>
            <a:endParaRPr lang="en-US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  <a:latin typeface="Showcard Gothic" pitchFamily="82" charset="0"/>
              </a:rPr>
              <a:t>The  </a:t>
            </a:r>
            <a:r>
              <a:rPr lang="en-US" sz="4800" b="1" dirty="0" err="1" smtClean="0">
                <a:solidFill>
                  <a:schemeClr val="tx1"/>
                </a:solidFill>
                <a:latin typeface="Showcard Gothic" pitchFamily="82" charset="0"/>
              </a:rPr>
              <a:t>Jacksonian</a:t>
            </a:r>
            <a:r>
              <a:rPr lang="en-US" sz="4800" b="1" dirty="0" smtClean="0">
                <a:solidFill>
                  <a:schemeClr val="tx1"/>
                </a:solidFill>
                <a:latin typeface="Showcard Gothic" pitchFamily="82" charset="0"/>
              </a:rPr>
              <a:t>  Era</a:t>
            </a:r>
            <a:endParaRPr lang="en-US" sz="4800" b="1" dirty="0">
              <a:solidFill>
                <a:schemeClr val="tx1"/>
              </a:solidFill>
              <a:latin typeface="Showcard Gothic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9530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Bradley Hand ITC" pitchFamily="66" charset="0"/>
              </a:rPr>
              <a:t>Andrew Jackson</a:t>
            </a:r>
            <a:endParaRPr lang="en-US" sz="24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0"/>
            <a:ext cx="9067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dirty="0">
                <a:latin typeface="Impact" pitchFamily="34" charset="0"/>
              </a:rPr>
              <a:t>Voting Requirements </a:t>
            </a:r>
            <a:br>
              <a:rPr lang="en-US" sz="4800" dirty="0">
                <a:latin typeface="Impact" pitchFamily="34" charset="0"/>
              </a:rPr>
            </a:br>
            <a:r>
              <a:rPr lang="en-US" sz="4800" dirty="0">
                <a:latin typeface="Impact" pitchFamily="34" charset="0"/>
              </a:rPr>
              <a:t>in the Early </a:t>
            </a:r>
            <a:r>
              <a:rPr lang="en-US" sz="4800" dirty="0" smtClean="0">
                <a:latin typeface="Impact" pitchFamily="34" charset="0"/>
              </a:rPr>
              <a:t>19</a:t>
            </a:r>
            <a:r>
              <a:rPr lang="en-US" sz="4800" baseline="30000" dirty="0" smtClean="0">
                <a:latin typeface="Impact" pitchFamily="34" charset="0"/>
              </a:rPr>
              <a:t>th</a:t>
            </a:r>
            <a:r>
              <a:rPr lang="en-US" sz="4800" dirty="0" smtClean="0">
                <a:latin typeface="Impact" pitchFamily="34" charset="0"/>
              </a:rPr>
              <a:t> Century (1800s)</a:t>
            </a:r>
            <a:endParaRPr lang="en-US" sz="4800" dirty="0">
              <a:latin typeface="Impact" pitchFamily="34" charset="0"/>
            </a:endParaRPr>
          </a:p>
        </p:txBody>
      </p:sp>
      <p:pic>
        <p:nvPicPr>
          <p:cNvPr id="5123" name="Picture 3" descr="map-Extending Voting Rights for White Males-1800-1830"/>
          <p:cNvPicPr>
            <a:picLocks noChangeAspect="1" noChangeArrowheads="1"/>
          </p:cNvPicPr>
          <p:nvPr/>
        </p:nvPicPr>
        <p:blipFill>
          <a:blip r:embed="rId2" cstate="print">
            <a:lum bright="-12000" contrast="18000"/>
          </a:blip>
          <a:srcRect/>
          <a:stretch>
            <a:fillRect/>
          </a:stretch>
        </p:blipFill>
        <p:spPr bwMode="auto">
          <a:xfrm>
            <a:off x="304800" y="2133600"/>
            <a:ext cx="8610600" cy="44196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838200" y="228600"/>
            <a:ext cx="7467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dirty="0">
                <a:latin typeface="Impact" pitchFamily="34" charset="0"/>
              </a:rPr>
              <a:t>Voter Turnout:  1820 - 1860</a:t>
            </a:r>
          </a:p>
        </p:txBody>
      </p:sp>
      <p:pic>
        <p:nvPicPr>
          <p:cNvPr id="6147" name="Picture 3" descr="MART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b="14084"/>
          <a:stretch>
            <a:fillRect/>
          </a:stretch>
        </p:blipFill>
        <p:spPr bwMode="auto">
          <a:xfrm>
            <a:off x="228600" y="1371600"/>
            <a:ext cx="8610600" cy="5257800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066800" y="0"/>
            <a:ext cx="7467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dirty="0">
                <a:latin typeface="Impact" pitchFamily="34" charset="0"/>
              </a:rPr>
              <a:t>Why Increased Democratization?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228600" y="685800"/>
            <a:ext cx="63246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65138" indent="-465138">
              <a:spcBef>
                <a:spcPct val="50000"/>
              </a:spcBef>
              <a:buClr>
                <a:schemeClr val="tx1"/>
              </a:buClr>
              <a:buSzPct val="70000"/>
              <a:buFont typeface="Wingdings" pitchFamily="2" charset="2"/>
              <a:buChar char="v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White male suffrage increased</a:t>
            </a:r>
          </a:p>
          <a:p>
            <a:pPr marL="465138" indent="-465138">
              <a:spcBef>
                <a:spcPct val="50000"/>
              </a:spcBef>
              <a:buClr>
                <a:schemeClr val="tx1"/>
              </a:buClr>
              <a:buSzPct val="70000"/>
              <a:buFont typeface="Wingdings" pitchFamily="2" charset="2"/>
              <a:buChar char="v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Political Party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nominating committees.</a:t>
            </a:r>
          </a:p>
          <a:p>
            <a:pPr marL="465138" indent="-465138">
              <a:spcBef>
                <a:spcPct val="50000"/>
              </a:spcBef>
              <a:buClr>
                <a:schemeClr val="tx1"/>
              </a:buClr>
              <a:buSzPct val="70000"/>
              <a:buFont typeface="Wingdings" pitchFamily="2" charset="2"/>
              <a:buChar char="v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Voters chose their state’s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slate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of Presidential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electors.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465138" indent="-465138">
              <a:spcBef>
                <a:spcPct val="50000"/>
              </a:spcBef>
              <a:buClr>
                <a:schemeClr val="tx1"/>
              </a:buClr>
              <a:buSzPct val="70000"/>
              <a:buFont typeface="Wingdings" pitchFamily="2" charset="2"/>
              <a:buChar char="v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Spoils system.</a:t>
            </a:r>
          </a:p>
          <a:p>
            <a:pPr marL="465138" indent="-465138">
              <a:spcBef>
                <a:spcPct val="50000"/>
              </a:spcBef>
              <a:buClr>
                <a:schemeClr val="tx1"/>
              </a:buClr>
              <a:buSzPct val="70000"/>
              <a:buFont typeface="Wingdings" pitchFamily="2" charset="2"/>
              <a:buChar char="v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Rise of Third Parties.</a:t>
            </a:r>
          </a:p>
          <a:p>
            <a:pPr marL="465138" indent="-465138">
              <a:spcBef>
                <a:spcPct val="50000"/>
              </a:spcBef>
              <a:buClr>
                <a:schemeClr val="tx1"/>
              </a:buClr>
              <a:buSzPct val="70000"/>
              <a:buFont typeface="Wingdings" pitchFamily="2" charset="2"/>
              <a:buChar char="v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Popular campaigning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(speeches, parades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rallies, floats, etc.)</a:t>
            </a:r>
          </a:p>
          <a:p>
            <a:pPr marL="465138" indent="-465138">
              <a:spcBef>
                <a:spcPct val="50000"/>
              </a:spcBef>
              <a:buClr>
                <a:schemeClr val="tx1"/>
              </a:buClr>
              <a:buSzPct val="70000"/>
              <a:buFont typeface="Wingdings" pitchFamily="2" charset="2"/>
              <a:buChar char="v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Two-party system returned in the 1832 election:</a:t>
            </a:r>
          </a:p>
          <a:p>
            <a:pPr marL="914400" lvl="1" indent="231775">
              <a:spcBef>
                <a:spcPct val="50000"/>
              </a:spcBef>
              <a:buClr>
                <a:schemeClr val="tx1"/>
              </a:buClr>
              <a:buSzPct val="120000"/>
              <a:buFont typeface="Wingdings" pitchFamily="2" charset="2"/>
              <a:buChar char="v"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Dem-Reps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Natl. Reps.(1828)  Whigs</a:t>
            </a:r>
            <a:br>
              <a:rPr lang="en-US" sz="20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</a:br>
            <a:r>
              <a:rPr lang="en-US" sz="20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           (1832)  Republicans (1854)</a:t>
            </a:r>
          </a:p>
          <a:p>
            <a:pPr marL="914400" lvl="1" indent="231775">
              <a:spcBef>
                <a:spcPct val="50000"/>
              </a:spcBef>
              <a:buClr>
                <a:schemeClr val="tx1"/>
              </a:buClr>
              <a:buSzPct val="120000"/>
              <a:buFont typeface="Wingdings" pitchFamily="2" charset="2"/>
              <a:buChar char="v"/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Democrats (1828)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ich11_01.jpg                                                   0000FB31Pocket Drive 78 GB             BCB2D511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676400"/>
            <a:ext cx="368960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Jacksonian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Democracy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038600" y="685800"/>
            <a:ext cx="4800600" cy="60198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SzPct val="75000"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Suffrage</a:t>
            </a:r>
          </a:p>
          <a:p>
            <a:pPr lvl="1">
              <a:buClr>
                <a:schemeClr val="tx1"/>
              </a:buClr>
              <a:buSzPct val="75000"/>
            </a:pPr>
            <a:r>
              <a:rPr lang="en-US" sz="2800" b="1" dirty="0" smtClean="0">
                <a:solidFill>
                  <a:srgbClr val="00B050"/>
                </a:solidFill>
              </a:rPr>
              <a:t>Men who didn’t own property could vote</a:t>
            </a:r>
          </a:p>
          <a:p>
            <a:pPr>
              <a:buClr>
                <a:schemeClr val="tx1"/>
              </a:buClr>
              <a:buSzPct val="75000"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Spoils System </a:t>
            </a:r>
          </a:p>
          <a:p>
            <a:pPr lvl="1">
              <a:buClr>
                <a:schemeClr val="tx1"/>
              </a:buClr>
              <a:buSzPct val="75000"/>
            </a:pPr>
            <a:r>
              <a:rPr lang="en-US" sz="2800" b="1" dirty="0" smtClean="0">
                <a:solidFill>
                  <a:srgbClr val="00B050"/>
                </a:solidFill>
              </a:rPr>
              <a:t>Replacing Government Employees with the Winning Parties People</a:t>
            </a:r>
          </a:p>
          <a:p>
            <a:pPr>
              <a:buClr>
                <a:schemeClr val="tx1"/>
              </a:buClr>
              <a:buSzPct val="75000"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Tariff Debate</a:t>
            </a:r>
          </a:p>
          <a:p>
            <a:pPr lvl="1">
              <a:buClr>
                <a:schemeClr val="tx1"/>
              </a:buClr>
              <a:buSzPct val="75000"/>
            </a:pPr>
            <a:r>
              <a:rPr lang="en-US" sz="2800" b="1" dirty="0" smtClean="0">
                <a:solidFill>
                  <a:srgbClr val="00B050"/>
                </a:solidFill>
              </a:rPr>
              <a:t>High Tariff on Goods from Europe </a:t>
            </a:r>
          </a:p>
          <a:p>
            <a:pPr lvl="2">
              <a:buClr>
                <a:schemeClr val="tx1"/>
              </a:buClr>
              <a:buSzPct val="75000"/>
            </a:pPr>
            <a:r>
              <a:rPr lang="en-US" sz="2800" b="1" dirty="0" smtClean="0">
                <a:solidFill>
                  <a:srgbClr val="00B050"/>
                </a:solidFill>
              </a:rPr>
              <a:t>North=YES</a:t>
            </a:r>
          </a:p>
          <a:p>
            <a:pPr lvl="2">
              <a:buClr>
                <a:schemeClr val="tx1"/>
              </a:buClr>
              <a:buSzPct val="75000"/>
            </a:pPr>
            <a:r>
              <a:rPr lang="en-US" sz="2800" b="1" dirty="0" smtClean="0">
                <a:solidFill>
                  <a:srgbClr val="00B050"/>
                </a:solidFill>
              </a:rPr>
              <a:t>South = No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66800"/>
            <a:ext cx="3594386" cy="52092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33400" y="2286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Nullification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itchFamily="34" charset="0"/>
                <a:ea typeface="+mj-ea"/>
                <a:cs typeface="+mj-cs"/>
              </a:rPr>
              <a:t> Crisis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685800"/>
            <a:ext cx="6858000" cy="5089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28600" y="990600"/>
            <a:ext cx="3276600" cy="4830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 Carolina says it can 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NULLIFY </a:t>
            </a:r>
          </a:p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4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Federal </a:t>
            </a:r>
          </a:p>
          <a:p>
            <a:r>
              <a:rPr lang="en-US" sz="40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Tariff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Imported Goods.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00400" y="1600200"/>
            <a:ext cx="537294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States Rights</a:t>
            </a:r>
          </a:p>
          <a:p>
            <a:pPr algn="ctr"/>
            <a:r>
              <a:rPr lang="en-US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Vs.</a:t>
            </a:r>
          </a:p>
          <a:p>
            <a:pPr algn="ctr"/>
            <a:r>
              <a:rPr lang="en-US" sz="54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Federalism</a:t>
            </a:r>
            <a:endParaRPr lang="en-US" sz="5400" b="1" cap="none" spc="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473005"/>
            <a:ext cx="914400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Crisis ended when Congress lowered the tariff and threatened to use the military to force </a:t>
            </a:r>
            <a:br>
              <a:rPr lang="en-US" sz="2800" b="1" dirty="0" smtClean="0"/>
            </a:br>
            <a:r>
              <a:rPr lang="en-US" sz="2800" b="1" dirty="0" smtClean="0"/>
              <a:t>South Carolina to comply.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657600" y="990600"/>
            <a:ext cx="47244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As a Result of Indian Wars</a:t>
            </a:r>
            <a:r>
              <a:rPr lang="en-US" sz="2400" b="1" dirty="0" smtClean="0">
                <a:solidFill>
                  <a:srgbClr val="C00000"/>
                </a:solidFill>
              </a:rPr>
              <a:t/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The Senate passed the measure 28–19, the House 102–97. </a:t>
            </a:r>
            <a:r>
              <a:rPr lang="en-US" sz="2400" b="1" dirty="0" smtClean="0">
                <a:solidFill>
                  <a:srgbClr val="C00000"/>
                </a:solidFill>
              </a:rPr>
              <a:t>Jackson signs the Indian Removal Act (1830)</a:t>
            </a:r>
            <a:br>
              <a:rPr lang="en-US" sz="2400" b="1" dirty="0" smtClean="0">
                <a:solidFill>
                  <a:srgbClr val="C00000"/>
                </a:solidFill>
              </a:rPr>
            </a:br>
            <a:endParaRPr lang="en-US" sz="2400" b="1" dirty="0" smtClean="0">
              <a:solidFill>
                <a:srgbClr val="C0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It authorized President </a:t>
            </a:r>
            <a:br>
              <a:rPr lang="en-US" sz="2400" b="1" dirty="0" smtClean="0"/>
            </a:br>
            <a:r>
              <a:rPr lang="en-US" sz="2400" b="1" dirty="0" smtClean="0"/>
              <a:t>  Jackson to negotiate for land in </a:t>
            </a:r>
            <a:br>
              <a:rPr lang="en-US" sz="2400" b="1" dirty="0" smtClean="0"/>
            </a:br>
            <a:r>
              <a:rPr lang="en-US" sz="2400" b="1" dirty="0" smtClean="0"/>
              <a:t>  the East while giving land to the </a:t>
            </a:r>
            <a:br>
              <a:rPr lang="en-US" sz="2400" b="1" dirty="0" smtClean="0"/>
            </a:br>
            <a:r>
              <a:rPr lang="en-US" sz="2400" b="1" dirty="0" smtClean="0"/>
              <a:t>  Indians in the lands from the </a:t>
            </a:r>
            <a:br>
              <a:rPr lang="en-US" sz="2400" b="1" dirty="0" smtClean="0"/>
            </a:br>
            <a:r>
              <a:rPr lang="en-US" sz="2400" b="1" dirty="0" smtClean="0"/>
              <a:t>  West </a:t>
            </a:r>
            <a:r>
              <a:rPr lang="en-US" sz="2400" b="1" dirty="0" smtClean="0">
                <a:solidFill>
                  <a:srgbClr val="C00000"/>
                </a:solidFill>
              </a:rPr>
              <a:t>(Louisiana Territory Lands)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</a:rPr>
              <a:t> It DID NOT Authorize the President to remove the Native-Americans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" y="152400"/>
            <a:ext cx="54954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ight Track" pitchFamily="2" charset="0"/>
              </a:rPr>
              <a:t>Indian Removal Act</a:t>
            </a:r>
            <a:endParaRPr lang="en-US" sz="7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ight Track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066800"/>
            <a:ext cx="3232100" cy="3884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09600" y="4343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Bradley Hand ITC" pitchFamily="66" charset="0"/>
              </a:rPr>
              <a:t>Andrew Jackson</a:t>
            </a:r>
            <a:endParaRPr lang="en-US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 rot="10800000" flipV="1">
            <a:off x="228600" y="4907830"/>
            <a:ext cx="3352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761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The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"Five Civilized Tribes“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b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Chickasaw, Choctaw, Creek, Seminole, and Cherokee.  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 </a:t>
            </a:r>
          </a:p>
        </p:txBody>
      </p:sp>
      <p:sp>
        <p:nvSpPr>
          <p:cNvPr id="21506" name="AutoShape 2" descr="data:image/png,%89PNG%0D%0A%1A%0A%00%00%00%0DIHDR%00%00%00%0A%00%00%00%0A%08%06%00%00%00%8D2%CF%BD%00%00%00%04gAMA%00%00%AF%C87%05%8A%E9%00%00%00%19tEXtSoftware%00Adobe%20ImageReadyq%C9e%3C%00%00%00%92IDATx%DAb%FC%FF%FF%3F%03%0C%AC_%BF%1E%C1A%03%2C%E8%02%81%81%271%14%AD_o%CE%C0%84M7H%E2%CC%19a%141%B0%C23g%CE%FCGV%24%2B%7B%87AZZ%0FE1%13%CC%5D0%1A%A4%C8%C4%E4-%C3%D3%A7%97%18%1E%3FVAu%A3%89%89%09%94%BB%1F%AC%08d%12H%11%B2%7B%E1%9E%81%286%01*%EA%86%9B%04r%06N_308%02%F1c%A0i%81%8C%18%9EA%06%20%93eeeQ%3C%087%11%E8%11%06%CC%F0D5%11%20%C0%00%E5Z9%1E%A6%8Fq%17%00%00%00%00IEND%AEB%60%82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4941888" y="-136525"/>
            <a:ext cx="95250" cy="95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7" name="AutoShape 3" descr="data:image/png,%89PNG%0D%0A%1A%0A%00%00%00%0DIHDR%00%00%00%0A%00%00%00%0A%08%06%00%00%00%8D2%CF%BD%00%00%00%04gAMA%00%00%AF%C87%05%8A%E9%00%00%00%19tEXtSoftware%00Adobe%20ImageReadyq%C9e%3C%00%00%00%92IDATx%DAb%FC%FF%FF%3F%03%0C%AC_%BF%1E%C1A%03%2C%E8%02%81%81%271%14%AD_o%CE%C0%84M7H%E2%CC%19a%141%B0%C23g%CE%FCGV%24%2B%7B%87AZZ%0FE1%13%CC%5D0%1A%A4%C8%C4%E4-%C3%D3%A7%97%18%1E%3FVAu%A3%89%89%09%94%BB%1F%AC%08d%12H%11%B2%7B%E1%9E%81%286%01*%EA%86%9B%04r%06N_308%02%F1c%A0i%81%8C%18%9EA%06%20%93eeeQ%3C%087%11%E8%11%06%CC%F0D5%11%20%C0%00%E5Z9%1E%A6%8Fq%17%00%00%00%00IEND%AEB%60%82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7202488" y="-136525"/>
            <a:ext cx="95250" cy="95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8" name="AutoShape 4" descr="data:image/png,%89PNG%0D%0A%1A%0A%00%00%00%0DIHDR%00%00%00%0A%00%00%00%0A%08%06%00%00%00%8D2%CF%BD%00%00%00%04gAMA%00%00%AF%C87%05%8A%E9%00%00%00%19tEXtSoftware%00Adobe%20ImageReadyq%C9e%3C%00%00%00%92IDATx%DAb%FC%FF%FF%3F%03%0C%AC_%BF%1E%C1A%03%2C%E8%02%81%81%271%14%AD_o%CE%C0%84M7H%E2%CC%19a%141%B0%C23g%CE%FCGV%24%2B%7B%87AZZ%0FE1%13%CC%5D0%1A%A4%C8%C4%E4-%C3%D3%A7%97%18%1E%3FVAu%A3%89%89%09%94%BB%1F%AC%08d%12H%11%B2%7B%E1%9E%81%286%01*%EA%86%9B%04r%06N_308%02%F1c%A0i%81%8C%18%9EA%06%20%93eeeQ%3C%087%11%E8%11%06%CC%F0D5%11%20%C0%00%E5Z9%1E%A6%8Fq%17%00%00%00%00IEND%AEB%60%82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8683625" y="-136525"/>
            <a:ext cx="95250" cy="95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9" name="AutoShape 5" descr="data:image/png,%89PNG%0D%0A%1A%0A%00%00%00%0DIHDR%00%00%00%0A%00%00%00%0A%08%06%00%00%00%8D2%CF%BD%00%00%00%04gAMA%00%00%AF%C87%05%8A%E9%00%00%00%19tEXtSoftware%00Adobe%20ImageReadyq%C9e%3C%00%00%00%92IDATx%DAb%FC%FF%FF%3F%03%0C%AC_%BF%1E%C1A%03%2C%E8%02%81%81%271%14%AD_o%CE%C0%84M7H%E2%CC%19a%141%B0%C23g%CE%FCGV%24%2B%7B%87AZZ%0FE1%13%CC%5D0%1A%A4%C8%C4%E4-%C3%D3%A7%97%18%1E%3FVAu%A3%89%89%09%94%BB%1F%AC%08d%12H%11%B2%7B%E1%9E%81%286%01*%EA%86%9B%04r%06N_308%02%F1c%A0i%81%8C%18%9EA%06%20%93eeeQ%3C%087%11%E8%11%06%CC%F0D5%11%20%C0%00%E5Z9%1E%A6%8Fq%17%00%00%00%00IEND%AEB%60%82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9885363" y="-136525"/>
            <a:ext cx="95250" cy="95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0" name="AutoShape 6" descr="data:image/png,%89PNG%0D%0A%1A%0A%00%00%00%0DIHDR%00%00%00%0A%00%00%00%0A%08%06%00%00%00%8D2%CF%BD%00%00%00%04gAMA%00%00%AF%C87%05%8A%E9%00%00%00%19tEXtSoftware%00Adobe%20ImageReadyq%C9e%3C%00%00%00%92IDATx%DAb%FC%FF%FF%3F%03%0C%AC_%BF%1E%C1A%03%2C%E8%02%81%81%271%14%AD_o%CE%C0%84M7H%E2%CC%19a%141%B0%C23g%CE%FCGV%24%2B%7B%87AZZ%0FE1%13%CC%5D0%1A%A4%C8%C4%E4-%C3%D3%A7%97%18%1E%3FVAu%A3%89%89%09%94%BB%1F%AC%08d%12H%11%B2%7B%E1%9E%81%286%01*%EA%86%9B%04r%06N_308%02%F1c%A0i%81%8C%18%9EA%06%20%93eeeQ%3C%087%11%E8%11%06%CC%F0D5%11%20%C0%00%E5Z9%1E%A6%8Fq%17%00%00%00%00IEND%AEB%60%82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11430000" y="-136525"/>
            <a:ext cx="95250" cy="95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1" name="AutoShape 7" descr="data:image/png,%89PNG%0D%0A%1A%0A%00%00%00%0DIHDR%00%00%00%0A%00%00%00%0A%08%06%00%00%00%8D2%CF%BD%00%00%00%04gAMA%00%00%AF%C87%05%8A%E9%00%00%00%19tEXtSoftware%00Adobe%20ImageReadyq%C9e%3C%00%00%00%92IDATx%DAb%FC%FF%FF%3F%03%0C%AC_%BF%1E%C1A%03%2C%E8%02%81%81%271%14%AD_o%CE%C0%84M7H%E2%CC%19a%141%B0%C23g%CE%FCGV%24%2B%7B%87AZZ%0FE1%13%CC%5D0%1A%A4%C8%C4%E4-%C3%D3%A7%97%18%1E%3FVAu%A3%89%89%09%94%BB%1F%AC%08d%12H%11%B2%7B%E1%9E%81%286%01*%EA%86%9B%04r%06N_308%02%F1c%A0i%81%8C%18%9EA%06%20%93eeeQ%3C%087%11%E8%11%06%CC%F0D5%11%20%C0%00%E5Z9%1E%A6%8Fq%17%00%00%00%00IEND%AEB%60%82">
            <a:hlinkClick r:id="rId9"/>
          </p:cNvPr>
          <p:cNvSpPr>
            <a:spLocks noChangeAspect="1" noChangeArrowheads="1"/>
          </p:cNvSpPr>
          <p:nvPr/>
        </p:nvSpPr>
        <p:spPr bwMode="auto">
          <a:xfrm>
            <a:off x="13457238" y="-136525"/>
            <a:ext cx="95250" cy="95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895600"/>
            <a:ext cx="3462337" cy="3770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1246678" y="304800"/>
            <a:ext cx="688361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ight Track" pitchFamily="2" charset="0"/>
              </a:rPr>
              <a:t>Why the Indian Removal Act?</a:t>
            </a:r>
            <a:endParaRPr lang="en-US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ight Track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143000"/>
            <a:ext cx="838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   America’s 1</a:t>
            </a:r>
            <a:r>
              <a:rPr lang="en-US" sz="2800" b="1" baseline="30000" dirty="0" smtClean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 Gold Rush – Georgia (1829)</a:t>
            </a:r>
          </a:p>
          <a:p>
            <a:pPr lvl="1"/>
            <a:r>
              <a:rPr lang="en-US" sz="2400" b="1" dirty="0" smtClean="0">
                <a:solidFill>
                  <a:srgbClr val="C00000"/>
                </a:solidFill>
              </a:rPr>
              <a:t>Supreme Court rules that only states can remove Indians</a:t>
            </a:r>
            <a:br>
              <a:rPr lang="en-US" sz="2400" b="1" dirty="0" smtClean="0">
                <a:solidFill>
                  <a:srgbClr val="C00000"/>
                </a:solidFill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 “Chief Justice John Marshall has made his decision, now let him enforce it” – President Andrew Jackson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47800" y="0"/>
            <a:ext cx="8458200" cy="16091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prstTxWarp prst="textCurveUp">
              <a:avLst/>
            </a:prstTxWarp>
            <a:spAutoFit/>
            <a:scene3d>
              <a:camera prst="perspectiveHeroicExtremeRightFacing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Algerian" pitchFamily="82" charset="0"/>
              </a:rPr>
              <a:t>The Trail of Tears</a:t>
            </a:r>
            <a:endParaRPr lang="en-US" sz="5400" b="1" cap="all" spc="0" dirty="0">
              <a:ln w="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Algerian" pitchFamily="82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743200"/>
            <a:ext cx="3462337" cy="3770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2057400"/>
            <a:ext cx="7315200" cy="469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609600" y="152400"/>
            <a:ext cx="7848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ight Track" pitchFamily="2" charset="0"/>
              </a:rPr>
              <a:t>Trail of Tears</a:t>
            </a:r>
            <a:endParaRPr lang="en-US" sz="7200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ight Track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7000" y="3581400"/>
            <a:ext cx="30480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Cherokee</a:t>
            </a:r>
            <a:endParaRPr lang="en-US" sz="4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1447800"/>
            <a:ext cx="81900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AILED" pitchFamily="2" charset="0"/>
              </a:rPr>
              <a:t>Est. 4000 Died on Trail</a:t>
            </a:r>
            <a:endParaRPr lang="en-US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AILED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8767699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3400" y="3048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haroni" pitchFamily="2" charset="-79"/>
                <a:cs typeface="Aharoni" pitchFamily="2" charset="-79"/>
              </a:rPr>
              <a:t>Results of Indian Removal</a:t>
            </a:r>
            <a:endParaRPr lang="en-US" sz="3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Oval 3"/>
          <p:cNvSpPr/>
          <p:nvPr/>
        </p:nvSpPr>
        <p:spPr>
          <a:xfrm>
            <a:off x="6629400" y="990600"/>
            <a:ext cx="1600200" cy="3276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0"/>
            <a:ext cx="8763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merican Indians by Population tod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41675" y="-355752"/>
            <a:ext cx="9585675" cy="7213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4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533400" y="3962400"/>
            <a:ext cx="8153400" cy="26776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/>
              <a:t>The Trail of Tears is generally considered to be one </a:t>
            </a:r>
            <a:br>
              <a:rPr lang="en-US" sz="2800" b="1" dirty="0" smtClean="0"/>
            </a:br>
            <a:r>
              <a:rPr lang="en-US" sz="2800" b="1" dirty="0" smtClean="0"/>
              <a:t>of the most regrettable episodes in American history. </a:t>
            </a:r>
            <a:br>
              <a:rPr lang="en-US" sz="2800" b="1" dirty="0" smtClean="0"/>
            </a:br>
            <a:r>
              <a:rPr lang="en-US" sz="2800" b="1" dirty="0" smtClean="0"/>
              <a:t>To commemorate the event, the U.S. Congress designated the Trail Of Tears National Historic Trail in 1987.  It stretches for 2,200 miles across nine states.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228600"/>
            <a:ext cx="60198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In 2004, Senator Sam Brownback (Republican of Kansas) introduced a joint resolution (Senate Joint Resolution 37) to </a:t>
            </a:r>
            <a:r>
              <a:rPr lang="en-US" sz="3200" dirty="0" smtClean="0">
                <a:solidFill>
                  <a:srgbClr val="C00000"/>
                </a:solidFill>
              </a:rPr>
              <a:t>“offer an apology to all Native Peoples on behalf of the United States”</a:t>
            </a:r>
            <a:r>
              <a:rPr lang="en-US" sz="3200" dirty="0" smtClean="0"/>
              <a:t> for past </a:t>
            </a:r>
            <a:r>
              <a:rPr lang="en-US" sz="3200" dirty="0" smtClean="0">
                <a:solidFill>
                  <a:srgbClr val="C00000"/>
                </a:solidFill>
              </a:rPr>
              <a:t>“ill-conceived policies by the United States Government regarding Indian Tribes.” </a:t>
            </a:r>
          </a:p>
          <a:p>
            <a:endParaRPr lang="en-US" sz="3200" dirty="0" smtClean="0"/>
          </a:p>
          <a:p>
            <a:r>
              <a:rPr lang="en-US" sz="3200" dirty="0" smtClean="0"/>
              <a:t>The United States Senate has yet to take action on the measure.</a:t>
            </a:r>
            <a:endParaRPr lang="en-US" sz="3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066800"/>
            <a:ext cx="3048000" cy="4124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kota-Village-Indi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cp0037p2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9595" y="0"/>
            <a:ext cx="69448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oux_indians_360x2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457200"/>
            <a:ext cx="8382000" cy="5588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377</TotalTime>
  <Words>316</Words>
  <Application>Microsoft Office PowerPoint</Application>
  <PresentationFormat>On-screen Show (4:3)</PresentationFormat>
  <Paragraphs>82</Paragraphs>
  <Slides>19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The  Jacksonian  Era</vt:lpstr>
      <vt:lpstr>Sectionalism</vt:lpstr>
      <vt:lpstr>The  Jacksonian  Era</vt:lpstr>
      <vt:lpstr>Slide 4</vt:lpstr>
      <vt:lpstr>Slide 5</vt:lpstr>
      <vt:lpstr>Slide 6</vt:lpstr>
      <vt:lpstr>Jacksonian Democracy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Presidents:  Monroe and Adams</dc:title>
  <dc:creator> </dc:creator>
  <cp:lastModifiedBy>Alex</cp:lastModifiedBy>
  <cp:revision>26</cp:revision>
  <dcterms:created xsi:type="dcterms:W3CDTF">2008-03-27T17:59:04Z</dcterms:created>
  <dcterms:modified xsi:type="dcterms:W3CDTF">2011-12-04T15:55:47Z</dcterms:modified>
</cp:coreProperties>
</file>