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6"/>
  </p:notesMasterIdLst>
  <p:handoutMasterIdLst>
    <p:handoutMasterId r:id="rId17"/>
  </p:handoutMasterIdLst>
  <p:sldIdLst>
    <p:sldId id="256" r:id="rId2"/>
    <p:sldId id="257" r:id="rId3"/>
    <p:sldId id="258" r:id="rId4"/>
    <p:sldId id="259" r:id="rId5"/>
    <p:sldId id="260" r:id="rId6"/>
    <p:sldId id="269"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0000"/>
    <a:srgbClr val="000066"/>
    <a:srgbClr val="007200"/>
    <a:srgbClr val="009900"/>
    <a:srgbClr val="FF9933"/>
    <a:srgbClr val="660066"/>
    <a:srgbClr val="FF3300"/>
    <a:srgbClr val="CC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04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r>
              <a:rPr lang="en-US"/>
              <a:t>The Adams Presidency, 1797-1801</a:t>
            </a:r>
          </a:p>
        </p:txBody>
      </p:sp>
      <p:sp>
        <p:nvSpPr>
          <p:cNvPr id="204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04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A1099D6-6BC2-4C12-9E0C-53EF2AA4C6E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45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r>
              <a:rPr lang="en-US"/>
              <a:t>The Adams Presidency, 1797-1801</a:t>
            </a:r>
          </a:p>
        </p:txBody>
      </p:sp>
      <p:sp>
        <p:nvSpPr>
          <p:cNvPr id="2458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5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45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B1F3380-66C2-49D4-A353-367135FB7267}" type="slidenum">
              <a:rPr lang="en-US"/>
              <a:pPr/>
              <a:t>‹#›</a:t>
            </a:fld>
            <a:endParaRPr lang="en-US"/>
          </a:p>
        </p:txBody>
      </p:sp>
    </p:spTree>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The Adams Presidency, 1797-1801</a:t>
            </a:r>
          </a:p>
        </p:txBody>
      </p:sp>
      <p:sp>
        <p:nvSpPr>
          <p:cNvPr id="6" name="Rectangle 7"/>
          <p:cNvSpPr>
            <a:spLocks noGrp="1" noChangeArrowheads="1"/>
          </p:cNvSpPr>
          <p:nvPr>
            <p:ph type="sldNum" sz="quarter" idx="5"/>
          </p:nvPr>
        </p:nvSpPr>
        <p:spPr>
          <a:ln/>
        </p:spPr>
        <p:txBody>
          <a:bodyPr/>
          <a:lstStyle/>
          <a:p>
            <a:fld id="{B30815F4-D05E-49C4-8BC5-1AF2088A22CD}" type="slidenum">
              <a:rPr lang="en-US"/>
              <a:pPr/>
              <a:t>2</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The Adams Presidency, 1797-1801</a:t>
            </a:r>
            <a:endParaRPr lang="en-US"/>
          </a:p>
        </p:txBody>
      </p:sp>
      <p:sp>
        <p:nvSpPr>
          <p:cNvPr id="5" name="Slide Number Placeholder 4"/>
          <p:cNvSpPr>
            <a:spLocks noGrp="1"/>
          </p:cNvSpPr>
          <p:nvPr>
            <p:ph type="sldNum" sz="quarter" idx="11"/>
          </p:nvPr>
        </p:nvSpPr>
        <p:spPr/>
        <p:txBody>
          <a:bodyPr/>
          <a:lstStyle/>
          <a:p>
            <a:fld id="{EB1F3380-66C2-49D4-A353-367135FB7267}"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255588" y="523875"/>
            <a:ext cx="7772400" cy="576263"/>
          </a:xfrm>
        </p:spPr>
        <p:txBody>
          <a:bodyPr/>
          <a:lstStyle>
            <a:lvl1pPr>
              <a:defRPr b="1"/>
            </a:lvl1pPr>
          </a:lstStyle>
          <a:p>
            <a:r>
              <a:rPr lang="en-US" smtClean="0"/>
              <a:t>Click to edit Master title style</a:t>
            </a:r>
            <a:endParaRPr lang="ru-RU"/>
          </a:p>
        </p:txBody>
      </p:sp>
      <p:sp>
        <p:nvSpPr>
          <p:cNvPr id="5123" name="Rectangle 3"/>
          <p:cNvSpPr>
            <a:spLocks noGrp="1" noChangeArrowheads="1"/>
          </p:cNvSpPr>
          <p:nvPr>
            <p:ph type="subTitle" idx="1"/>
          </p:nvPr>
        </p:nvSpPr>
        <p:spPr>
          <a:xfrm>
            <a:off x="255588" y="1147763"/>
            <a:ext cx="6400800" cy="696912"/>
          </a:xfrm>
        </p:spPr>
        <p:txBody>
          <a:bodyPr/>
          <a:lstStyle>
            <a:lvl1pPr marL="0" indent="0">
              <a:buFontTx/>
              <a:buNone/>
              <a:defRPr sz="2400" b="1"/>
            </a:lvl1pPr>
          </a:lstStyle>
          <a:p>
            <a:r>
              <a:rPr lang="en-US" smtClean="0"/>
              <a:t>Click to edit Master subtitle style</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73100" y="2565400"/>
            <a:ext cx="3744913" cy="424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0413" y="2565400"/>
            <a:ext cx="3746500" cy="424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07150" y="1916113"/>
            <a:ext cx="1909763" cy="48974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73100" y="1916113"/>
            <a:ext cx="5581650" cy="4897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2C985799-0DD9-4DD5-BD3C-703974393E71}"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BC21DD83-269A-4BFA-965A-1AD43F2123B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73100" y="1916113"/>
            <a:ext cx="7643813" cy="6492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ru-RU" smtClean="0"/>
          </a:p>
        </p:txBody>
      </p:sp>
      <p:sp>
        <p:nvSpPr>
          <p:cNvPr id="1027" name="Rectangle 3"/>
          <p:cNvSpPr>
            <a:spLocks noGrp="1" noChangeArrowheads="1"/>
          </p:cNvSpPr>
          <p:nvPr>
            <p:ph type="body" idx="1"/>
          </p:nvPr>
        </p:nvSpPr>
        <p:spPr bwMode="auto">
          <a:xfrm>
            <a:off x="673100" y="2565400"/>
            <a:ext cx="7643813" cy="4248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smtClean="0"/>
          </a:p>
        </p:txBody>
      </p:sp>
      <p:sp>
        <p:nvSpPr>
          <p:cNvPr id="4" name="Line 7"/>
          <p:cNvSpPr>
            <a:spLocks noChangeShapeType="1"/>
          </p:cNvSpPr>
          <p:nvPr userDrawn="1"/>
        </p:nvSpPr>
        <p:spPr bwMode="auto">
          <a:xfrm>
            <a:off x="0" y="1447800"/>
            <a:ext cx="8839200" cy="0"/>
          </a:xfrm>
          <a:prstGeom prst="line">
            <a:avLst/>
          </a:prstGeom>
          <a:noFill/>
          <a:ln w="76200">
            <a:solidFill>
              <a:schemeClr val="accent2"/>
            </a:solidFill>
            <a:round/>
            <a:headEnd/>
            <a:tailEnd/>
          </a:ln>
          <a:effectLst/>
        </p:spPr>
        <p:txBody>
          <a:bodyPr/>
          <a:lstStyle/>
          <a:p>
            <a:endParaRPr lang="en-US"/>
          </a:p>
        </p:txBody>
      </p:sp>
      <p:sp>
        <p:nvSpPr>
          <p:cNvPr id="5" name="Line 8"/>
          <p:cNvSpPr>
            <a:spLocks noChangeShapeType="1"/>
          </p:cNvSpPr>
          <p:nvPr userDrawn="1"/>
        </p:nvSpPr>
        <p:spPr bwMode="auto">
          <a:xfrm>
            <a:off x="0" y="1524000"/>
            <a:ext cx="8839200" cy="0"/>
          </a:xfrm>
          <a:prstGeom prst="line">
            <a:avLst/>
          </a:prstGeom>
          <a:noFill/>
          <a:ln w="76200">
            <a:solidFill>
              <a:srgbClr val="CC3300"/>
            </a:solidFill>
            <a:round/>
            <a:headEnd/>
            <a:tailEnd/>
          </a:ln>
          <a:effectLst/>
        </p:spPr>
        <p:txBody>
          <a:bodyPr/>
          <a:lstStyle/>
          <a:p>
            <a:endParaRPr lang="en-US"/>
          </a:p>
        </p:txBody>
      </p:sp>
      <p:sp>
        <p:nvSpPr>
          <p:cNvPr id="6" name="AutoShape 9"/>
          <p:cNvSpPr>
            <a:spLocks noChangeArrowheads="1"/>
          </p:cNvSpPr>
          <p:nvPr userDrawn="1"/>
        </p:nvSpPr>
        <p:spPr bwMode="auto">
          <a:xfrm>
            <a:off x="8686800" y="1219200"/>
            <a:ext cx="457200" cy="457200"/>
          </a:xfrm>
          <a:prstGeom prst="star5">
            <a:avLst/>
          </a:prstGeom>
          <a:gradFill rotWithShape="1">
            <a:gsLst>
              <a:gs pos="0">
                <a:srgbClr val="660066">
                  <a:gamma/>
                  <a:tint val="0"/>
                  <a:invGamma/>
                </a:srgbClr>
              </a:gs>
              <a:gs pos="100000">
                <a:srgbClr val="660066"/>
              </a:gs>
            </a:gsLst>
            <a:path path="shape">
              <a:fillToRect l="50000" t="50000" r="50000" b="50000"/>
            </a:path>
          </a:gradFill>
          <a:ln w="9525">
            <a:solidFill>
              <a:schemeClr val="tx1"/>
            </a:solidFill>
            <a:miter lim="800000"/>
            <a:headEnd/>
            <a:tailEnd/>
          </a:ln>
          <a:effec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0"/>
            <a:ext cx="9144000" cy="762000"/>
          </a:xfrm>
          <a:solidFill>
            <a:schemeClr val="accent6">
              <a:lumMod val="10000"/>
            </a:schemeClr>
          </a:solidFill>
        </p:spPr>
        <p:txBody>
          <a:bodyPr/>
          <a:lstStyle/>
          <a:p>
            <a:r>
              <a:rPr lang="en-US" sz="3200" dirty="0"/>
              <a:t>The Presidency of John </a:t>
            </a:r>
            <a:r>
              <a:rPr lang="en-US" sz="3200" dirty="0" smtClean="0"/>
              <a:t>Adams (1797-1801)</a:t>
            </a:r>
            <a:endParaRPr lang="en-US" dirty="0"/>
          </a:p>
        </p:txBody>
      </p:sp>
      <p:pic>
        <p:nvPicPr>
          <p:cNvPr id="2053" name="Picture 5"/>
          <p:cNvPicPr>
            <a:picLocks noChangeAspect="1" noChangeArrowheads="1"/>
          </p:cNvPicPr>
          <p:nvPr/>
        </p:nvPicPr>
        <p:blipFill>
          <a:blip r:embed="rId2" cstate="print"/>
          <a:srcRect/>
          <a:stretch>
            <a:fillRect/>
          </a:stretch>
        </p:blipFill>
        <p:spPr bwMode="auto">
          <a:xfrm>
            <a:off x="0" y="762000"/>
            <a:ext cx="2209800" cy="257810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2209800" y="762000"/>
            <a:ext cx="6934200" cy="369332"/>
          </a:xfrm>
          <a:prstGeom prst="rect">
            <a:avLst/>
          </a:prstGeom>
          <a:solidFill>
            <a:srgbClr val="000000"/>
          </a:solidFill>
        </p:spPr>
        <p:txBody>
          <a:bodyPr wrap="square" rtlCol="0">
            <a:spAutoFit/>
          </a:bodyPr>
          <a:lstStyle/>
          <a:p>
            <a:r>
              <a:rPr lang="en-US" dirty="0" smtClean="0">
                <a:solidFill>
                  <a:schemeClr val="tx2"/>
                </a:solidFill>
              </a:rPr>
              <a:t>AIM: </a:t>
            </a:r>
            <a:r>
              <a:rPr lang="en-US" dirty="0" smtClean="0">
                <a:solidFill>
                  <a:schemeClr val="tx2"/>
                </a:solidFill>
              </a:rPr>
              <a:t>What kind of problems did John Adams have as president?</a:t>
            </a:r>
            <a:endParaRPr lang="en-US" dirty="0">
              <a:solidFill>
                <a:schemeClr val="tx2"/>
              </a:solidFill>
            </a:endParaRPr>
          </a:p>
        </p:txBody>
      </p:sp>
      <p:sp>
        <p:nvSpPr>
          <p:cNvPr id="5" name="Rectangle 4"/>
          <p:cNvSpPr/>
          <p:nvPr/>
        </p:nvSpPr>
        <p:spPr>
          <a:xfrm>
            <a:off x="0" y="6211669"/>
            <a:ext cx="7162800" cy="646331"/>
          </a:xfrm>
          <a:prstGeom prst="rect">
            <a:avLst/>
          </a:prstGeom>
          <a:solidFill>
            <a:srgbClr val="000000"/>
          </a:solidFill>
        </p:spPr>
        <p:txBody>
          <a:bodyPr wrap="square">
            <a:spAutoFit/>
          </a:bodyPr>
          <a:lstStyle/>
          <a:p>
            <a:r>
              <a:rPr lang="en-US" dirty="0" smtClean="0">
                <a:solidFill>
                  <a:srgbClr val="FFCC00"/>
                </a:solidFill>
              </a:rPr>
              <a:t>Do Now: What </a:t>
            </a:r>
            <a:r>
              <a:rPr lang="en-US" dirty="0" smtClean="0">
                <a:solidFill>
                  <a:srgbClr val="FFCC00"/>
                </a:solidFill>
              </a:rPr>
              <a:t>did George Washington warn about in his Farewell Address? </a:t>
            </a:r>
            <a:endParaRPr lang="en-US" dirty="0">
              <a:solidFill>
                <a:srgbClr val="FFCC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0" y="1524000"/>
            <a:ext cx="7643813" cy="649287"/>
          </a:xfrm>
        </p:spPr>
        <p:txBody>
          <a:bodyPr/>
          <a:lstStyle/>
          <a:p>
            <a:r>
              <a:rPr lang="en-US" b="1" dirty="0">
                <a:effectLst>
                  <a:outerShdw blurRad="38100" dist="38100" dir="2700000" algn="tl">
                    <a:srgbClr val="000000">
                      <a:alpha val="43137"/>
                    </a:srgbClr>
                  </a:outerShdw>
                </a:effectLst>
              </a:rPr>
              <a:t>A Contentious Beginning…</a:t>
            </a:r>
          </a:p>
        </p:txBody>
      </p:sp>
      <p:sp>
        <p:nvSpPr>
          <p:cNvPr id="3075" name="Rectangle 3"/>
          <p:cNvSpPr>
            <a:spLocks noGrp="1" noChangeArrowheads="1"/>
          </p:cNvSpPr>
          <p:nvPr>
            <p:ph idx="1"/>
          </p:nvPr>
        </p:nvSpPr>
        <p:spPr>
          <a:xfrm>
            <a:off x="0" y="2133600"/>
            <a:ext cx="5867400" cy="5181600"/>
          </a:xfrm>
        </p:spPr>
        <p:txBody>
          <a:bodyPr/>
          <a:lstStyle/>
          <a:p>
            <a:pPr>
              <a:lnSpc>
                <a:spcPct val="80000"/>
              </a:lnSpc>
            </a:pPr>
            <a:r>
              <a:rPr lang="en-US" sz="2400" dirty="0">
                <a:solidFill>
                  <a:srgbClr val="000000"/>
                </a:solidFill>
              </a:rPr>
              <a:t>Political parties had developed into powerful forces in the states</a:t>
            </a:r>
          </a:p>
          <a:p>
            <a:pPr lvl="1">
              <a:lnSpc>
                <a:spcPct val="80000"/>
              </a:lnSpc>
            </a:pPr>
            <a:r>
              <a:rPr lang="en-US" sz="1800" dirty="0">
                <a:solidFill>
                  <a:srgbClr val="000000"/>
                </a:solidFill>
              </a:rPr>
              <a:t>States control electoral college, electors cast two votes each for President</a:t>
            </a:r>
          </a:p>
          <a:p>
            <a:pPr>
              <a:lnSpc>
                <a:spcPct val="80000"/>
              </a:lnSpc>
            </a:pPr>
            <a:r>
              <a:rPr lang="en-US" sz="2400" dirty="0">
                <a:solidFill>
                  <a:srgbClr val="000000"/>
                </a:solidFill>
              </a:rPr>
              <a:t>Federalists</a:t>
            </a:r>
          </a:p>
          <a:p>
            <a:pPr lvl="1">
              <a:lnSpc>
                <a:spcPct val="80000"/>
              </a:lnSpc>
            </a:pPr>
            <a:r>
              <a:rPr lang="en-US" sz="1800" dirty="0">
                <a:solidFill>
                  <a:srgbClr val="000000"/>
                </a:solidFill>
              </a:rPr>
              <a:t>John Adams</a:t>
            </a:r>
          </a:p>
          <a:p>
            <a:pPr>
              <a:lnSpc>
                <a:spcPct val="80000"/>
              </a:lnSpc>
            </a:pPr>
            <a:r>
              <a:rPr lang="en-US" sz="2400" dirty="0">
                <a:solidFill>
                  <a:srgbClr val="000000"/>
                </a:solidFill>
              </a:rPr>
              <a:t>Democratic-Republicans</a:t>
            </a:r>
          </a:p>
          <a:p>
            <a:pPr lvl="1">
              <a:lnSpc>
                <a:spcPct val="80000"/>
              </a:lnSpc>
            </a:pPr>
            <a:r>
              <a:rPr lang="en-US" sz="1800" dirty="0">
                <a:solidFill>
                  <a:srgbClr val="000000"/>
                </a:solidFill>
              </a:rPr>
              <a:t>Thomas Jefferson</a:t>
            </a:r>
          </a:p>
          <a:p>
            <a:pPr>
              <a:lnSpc>
                <a:spcPct val="80000"/>
              </a:lnSpc>
            </a:pPr>
            <a:r>
              <a:rPr lang="en-US" sz="2400" dirty="0">
                <a:solidFill>
                  <a:srgbClr val="000000"/>
                </a:solidFill>
              </a:rPr>
              <a:t>Alexander Hamilton tries to get Pinckney elected by getting Southerners to make him their second vote</a:t>
            </a:r>
          </a:p>
          <a:p>
            <a:pPr>
              <a:lnSpc>
                <a:spcPct val="80000"/>
              </a:lnSpc>
            </a:pPr>
            <a:r>
              <a:rPr lang="en-US" sz="2400" dirty="0">
                <a:solidFill>
                  <a:srgbClr val="000000"/>
                </a:solidFill>
              </a:rPr>
              <a:t>Adams wins in the electoral college anyway, but by only three votes</a:t>
            </a:r>
          </a:p>
          <a:p>
            <a:pPr lvl="1">
              <a:lnSpc>
                <a:spcPct val="80000"/>
              </a:lnSpc>
            </a:pPr>
            <a:r>
              <a:rPr lang="en-US" sz="1800" dirty="0">
                <a:solidFill>
                  <a:srgbClr val="000000"/>
                </a:solidFill>
              </a:rPr>
              <a:t>Problems?</a:t>
            </a:r>
          </a:p>
        </p:txBody>
      </p:sp>
      <p:pic>
        <p:nvPicPr>
          <p:cNvPr id="3076" name="Picture 4"/>
          <p:cNvPicPr>
            <a:picLocks noChangeAspect="1" noChangeArrowheads="1"/>
          </p:cNvPicPr>
          <p:nvPr/>
        </p:nvPicPr>
        <p:blipFill>
          <a:blip r:embed="rId3" cstate="print"/>
          <a:srcRect/>
          <a:stretch>
            <a:fillRect/>
          </a:stretch>
        </p:blipFill>
        <p:spPr bwMode="auto">
          <a:xfrm>
            <a:off x="5943600" y="2743200"/>
            <a:ext cx="2828925" cy="28575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checkerboard(across)">
                                      <p:cBhvr>
                                        <p:cTn id="7" dur="500"/>
                                        <p:tgtEl>
                                          <p:spTgt spid="3075">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075">
                                            <p:txEl>
                                              <p:pRg st="1" end="1"/>
                                            </p:txEl>
                                          </p:spTgt>
                                        </p:tgtEl>
                                        <p:attrNameLst>
                                          <p:attrName>style.visibility</p:attrName>
                                        </p:attrNameLst>
                                      </p:cBhvr>
                                      <p:to>
                                        <p:strVal val="visible"/>
                                      </p:to>
                                    </p:set>
                                    <p:animEffect transition="in" filter="checkerboard(across)">
                                      <p:cBhvr>
                                        <p:cTn id="10" dur="500"/>
                                        <p:tgtEl>
                                          <p:spTgt spid="307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animEffect transition="in" filter="checkerboard(across)">
                                      <p:cBhvr>
                                        <p:cTn id="15" dur="500"/>
                                        <p:tgtEl>
                                          <p:spTgt spid="3075">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3075">
                                            <p:txEl>
                                              <p:pRg st="3" end="3"/>
                                            </p:txEl>
                                          </p:spTgt>
                                        </p:tgtEl>
                                        <p:attrNameLst>
                                          <p:attrName>style.visibility</p:attrName>
                                        </p:attrNameLst>
                                      </p:cBhvr>
                                      <p:to>
                                        <p:strVal val="visible"/>
                                      </p:to>
                                    </p:set>
                                    <p:animEffect transition="in" filter="checkerboard(across)">
                                      <p:cBhvr>
                                        <p:cTn id="18" dur="500"/>
                                        <p:tgtEl>
                                          <p:spTgt spid="307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animEffect transition="in" filter="checkerboard(across)">
                                      <p:cBhvr>
                                        <p:cTn id="23" dur="500"/>
                                        <p:tgtEl>
                                          <p:spTgt spid="3075">
                                            <p:txEl>
                                              <p:pRg st="4" end="4"/>
                                            </p:txEl>
                                          </p:spTgt>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3075">
                                            <p:txEl>
                                              <p:pRg st="5" end="5"/>
                                            </p:txEl>
                                          </p:spTgt>
                                        </p:tgtEl>
                                        <p:attrNameLst>
                                          <p:attrName>style.visibility</p:attrName>
                                        </p:attrNameLst>
                                      </p:cBhvr>
                                      <p:to>
                                        <p:strVal val="visible"/>
                                      </p:to>
                                    </p:set>
                                    <p:animEffect transition="in" filter="checkerboard(across)">
                                      <p:cBhvr>
                                        <p:cTn id="26" dur="500"/>
                                        <p:tgtEl>
                                          <p:spTgt spid="3075">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3075">
                                            <p:txEl>
                                              <p:pRg st="6" end="6"/>
                                            </p:txEl>
                                          </p:spTgt>
                                        </p:tgtEl>
                                        <p:attrNameLst>
                                          <p:attrName>style.visibility</p:attrName>
                                        </p:attrNameLst>
                                      </p:cBhvr>
                                      <p:to>
                                        <p:strVal val="visible"/>
                                      </p:to>
                                    </p:set>
                                    <p:animEffect transition="in" filter="checkerboard(across)">
                                      <p:cBhvr>
                                        <p:cTn id="31" dur="500"/>
                                        <p:tgtEl>
                                          <p:spTgt spid="3075">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3075">
                                            <p:txEl>
                                              <p:pRg st="7" end="7"/>
                                            </p:txEl>
                                          </p:spTgt>
                                        </p:tgtEl>
                                        <p:attrNameLst>
                                          <p:attrName>style.visibility</p:attrName>
                                        </p:attrNameLst>
                                      </p:cBhvr>
                                      <p:to>
                                        <p:strVal val="visible"/>
                                      </p:to>
                                    </p:set>
                                    <p:animEffect transition="in" filter="checkerboard(across)">
                                      <p:cBhvr>
                                        <p:cTn id="36" dur="500"/>
                                        <p:tgtEl>
                                          <p:spTgt spid="3075">
                                            <p:txEl>
                                              <p:pRg st="7" end="7"/>
                                            </p:txEl>
                                          </p:spTgt>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3075">
                                            <p:txEl>
                                              <p:pRg st="8" end="8"/>
                                            </p:txEl>
                                          </p:spTgt>
                                        </p:tgtEl>
                                        <p:attrNameLst>
                                          <p:attrName>style.visibility</p:attrName>
                                        </p:attrNameLst>
                                      </p:cBhvr>
                                      <p:to>
                                        <p:strVal val="visible"/>
                                      </p:to>
                                    </p:set>
                                    <p:animEffect transition="in" filter="checkerboard(across)">
                                      <p:cBhvr>
                                        <p:cTn id="39" dur="500"/>
                                        <p:tgtEl>
                                          <p:spTgt spid="307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sz="4000" b="1" dirty="0">
                <a:effectLst>
                  <a:outerShdw blurRad="38100" dist="38100" dir="2700000" algn="tl">
                    <a:srgbClr val="000000">
                      <a:alpha val="43137"/>
                    </a:srgbClr>
                  </a:outerShdw>
                </a:effectLst>
              </a:rPr>
              <a:t>On this week’s episode of </a:t>
            </a:r>
            <a:br>
              <a:rPr lang="en-US" sz="4000" b="1" dirty="0">
                <a:effectLst>
                  <a:outerShdw blurRad="38100" dist="38100" dir="2700000" algn="tl">
                    <a:srgbClr val="000000">
                      <a:alpha val="43137"/>
                    </a:srgbClr>
                  </a:outerShdw>
                </a:effectLst>
              </a:rPr>
            </a:br>
            <a:r>
              <a:rPr lang="en-US" sz="4000" b="1" i="1" dirty="0">
                <a:effectLst>
                  <a:outerShdw blurRad="38100" dist="38100" dir="2700000" algn="tl">
                    <a:srgbClr val="000000">
                      <a:alpha val="43137"/>
                    </a:srgbClr>
                  </a:outerShdw>
                </a:effectLst>
              </a:rPr>
              <a:t>Desperate Founding Fathers</a:t>
            </a:r>
            <a:r>
              <a:rPr lang="en-US" sz="4000" b="1" dirty="0">
                <a:effectLst>
                  <a:outerShdw blurRad="38100" dist="38100" dir="2700000" algn="tl">
                    <a:srgbClr val="000000">
                      <a:alpha val="43137"/>
                    </a:srgbClr>
                  </a:outerShdw>
                </a:effectLst>
              </a:rPr>
              <a:t>…</a:t>
            </a:r>
          </a:p>
        </p:txBody>
      </p:sp>
      <p:sp>
        <p:nvSpPr>
          <p:cNvPr id="4099" name="Rectangle 3"/>
          <p:cNvSpPr>
            <a:spLocks noGrp="1" noChangeArrowheads="1"/>
          </p:cNvSpPr>
          <p:nvPr>
            <p:ph idx="1"/>
          </p:nvPr>
        </p:nvSpPr>
        <p:spPr>
          <a:xfrm>
            <a:off x="457200" y="2895600"/>
            <a:ext cx="8229600" cy="3505200"/>
          </a:xfrm>
        </p:spPr>
        <p:txBody>
          <a:bodyPr/>
          <a:lstStyle/>
          <a:p>
            <a:r>
              <a:rPr lang="en-US" dirty="0">
                <a:solidFill>
                  <a:srgbClr val="000000"/>
                </a:solidFill>
              </a:rPr>
              <a:t>Constitution Says…</a:t>
            </a:r>
          </a:p>
          <a:p>
            <a:pPr lvl="1"/>
            <a:r>
              <a:rPr lang="en-US" dirty="0">
                <a:solidFill>
                  <a:srgbClr val="000000"/>
                </a:solidFill>
              </a:rPr>
              <a:t>Two candidates with the most votes become President and Vice President!  So…..</a:t>
            </a:r>
          </a:p>
          <a:p>
            <a:r>
              <a:rPr lang="en-US" dirty="0">
                <a:solidFill>
                  <a:srgbClr val="000000"/>
                </a:solidFill>
              </a:rPr>
              <a:t>President Adams and Vice President Jefferson are from different political parties</a:t>
            </a:r>
          </a:p>
          <a:p>
            <a:r>
              <a:rPr lang="en-US" dirty="0">
                <a:solidFill>
                  <a:srgbClr val="000000"/>
                </a:solidFill>
              </a:rPr>
              <a:t>This is changed by </a:t>
            </a:r>
            <a:r>
              <a:rPr lang="en-US" dirty="0">
                <a:solidFill>
                  <a:srgbClr val="000066"/>
                </a:solidFill>
              </a:rPr>
              <a:t>Amendment XII (1804) </a:t>
            </a:r>
          </a:p>
          <a:p>
            <a:pPr>
              <a:buNone/>
            </a:pPr>
            <a:r>
              <a:rPr lang="en-US" dirty="0" smtClean="0">
                <a:solidFill>
                  <a:srgbClr val="C00000"/>
                </a:solidFill>
              </a:rPr>
              <a:t> Any Predictions</a:t>
            </a:r>
            <a:r>
              <a:rPr lang="en-US" dirty="0">
                <a:solidFill>
                  <a:srgbClr val="C00000"/>
                </a:solidFill>
              </a:rPr>
              <a:t>?</a:t>
            </a:r>
          </a:p>
          <a:p>
            <a:endParaRPr lang="en-US" dirty="0">
              <a:solidFill>
                <a:srgbClr val="FF9933"/>
              </a:solidFill>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checkerboard(across)">
                                      <p:cBhvr>
                                        <p:cTn id="7" dur="500"/>
                                        <p:tgtEl>
                                          <p:spTgt spid="4099">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checkerboard(across)">
                                      <p:cBhvr>
                                        <p:cTn id="10" dur="500"/>
                                        <p:tgtEl>
                                          <p:spTgt spid="409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animEffect transition="in" filter="checkerboard(across)">
                                      <p:cBhvr>
                                        <p:cTn id="15" dur="500"/>
                                        <p:tgtEl>
                                          <p:spTgt spid="409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4099">
                                            <p:txEl>
                                              <p:pRg st="3" end="3"/>
                                            </p:txEl>
                                          </p:spTgt>
                                        </p:tgtEl>
                                        <p:attrNameLst>
                                          <p:attrName>style.visibility</p:attrName>
                                        </p:attrNameLst>
                                      </p:cBhvr>
                                      <p:to>
                                        <p:strVal val="visible"/>
                                      </p:to>
                                    </p:set>
                                    <p:animEffect transition="in" filter="checkerboard(across)">
                                      <p:cBhvr>
                                        <p:cTn id="20" dur="500"/>
                                        <p:tgtEl>
                                          <p:spTgt spid="409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4099">
                                            <p:txEl>
                                              <p:pRg st="4" end="4"/>
                                            </p:txEl>
                                          </p:spTgt>
                                        </p:tgtEl>
                                        <p:attrNameLst>
                                          <p:attrName>style.visibility</p:attrName>
                                        </p:attrNameLst>
                                      </p:cBhvr>
                                      <p:to>
                                        <p:strVal val="visible"/>
                                      </p:to>
                                    </p:set>
                                    <p:animEffect transition="in" filter="checkerboard(across)">
                                      <p:cBhvr>
                                        <p:cTn id="25"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0" y="1524001"/>
            <a:ext cx="7643813" cy="457200"/>
          </a:xfrm>
        </p:spPr>
        <p:txBody>
          <a:bodyPr/>
          <a:lstStyle/>
          <a:p>
            <a:r>
              <a:rPr lang="en-US" b="1" dirty="0">
                <a:effectLst>
                  <a:outerShdw blurRad="38100" dist="38100" dir="2700000" algn="tl">
                    <a:srgbClr val="000000">
                      <a:alpha val="43137"/>
                    </a:srgbClr>
                  </a:outerShdw>
                </a:effectLst>
              </a:rPr>
              <a:t>Signs of hope</a:t>
            </a:r>
          </a:p>
        </p:txBody>
      </p:sp>
      <p:sp>
        <p:nvSpPr>
          <p:cNvPr id="5123" name="Rectangle 3"/>
          <p:cNvSpPr>
            <a:spLocks noGrp="1" noChangeArrowheads="1"/>
          </p:cNvSpPr>
          <p:nvPr>
            <p:ph idx="1"/>
          </p:nvPr>
        </p:nvSpPr>
        <p:spPr>
          <a:xfrm>
            <a:off x="457200" y="1981200"/>
            <a:ext cx="8229600" cy="4038600"/>
          </a:xfrm>
        </p:spPr>
        <p:txBody>
          <a:bodyPr/>
          <a:lstStyle/>
          <a:p>
            <a:r>
              <a:rPr lang="en-US" dirty="0">
                <a:solidFill>
                  <a:srgbClr val="000000"/>
                </a:solidFill>
              </a:rPr>
              <a:t>It almost works at first</a:t>
            </a:r>
          </a:p>
          <a:p>
            <a:pPr lvl="1"/>
            <a:r>
              <a:rPr lang="en-US" dirty="0">
                <a:solidFill>
                  <a:srgbClr val="000000"/>
                </a:solidFill>
              </a:rPr>
              <a:t>Adams and Jefferson have a lot of mutual respect from Revolutionary days</a:t>
            </a:r>
          </a:p>
          <a:p>
            <a:pPr lvl="1"/>
            <a:r>
              <a:rPr lang="en-US" dirty="0">
                <a:solidFill>
                  <a:srgbClr val="000000"/>
                </a:solidFill>
              </a:rPr>
              <a:t>Adams states support for republican government, respect for French, offers Madison high position as envoy to France</a:t>
            </a:r>
          </a:p>
          <a:p>
            <a:r>
              <a:rPr lang="en-US" dirty="0">
                <a:solidFill>
                  <a:srgbClr val="000000"/>
                </a:solidFill>
              </a:rPr>
              <a:t>But Federalist cabinet (mostly Washington </a:t>
            </a:r>
            <a:r>
              <a:rPr lang="en-US" dirty="0" smtClean="0">
                <a:solidFill>
                  <a:srgbClr val="000000"/>
                </a:solidFill>
              </a:rPr>
              <a:t>loyalists &amp; holdovers) </a:t>
            </a:r>
            <a:r>
              <a:rPr lang="en-US" dirty="0">
                <a:solidFill>
                  <a:srgbClr val="000000"/>
                </a:solidFill>
              </a:rPr>
              <a:t>protests and wins.</a:t>
            </a:r>
          </a:p>
          <a:p>
            <a:pPr lvl="1"/>
            <a:r>
              <a:rPr lang="en-US" dirty="0">
                <a:solidFill>
                  <a:srgbClr val="000000"/>
                </a:solidFill>
              </a:rPr>
              <a:t>Doesn’t take control of cabinet until last year of his presidency</a:t>
            </a:r>
          </a:p>
          <a:p>
            <a:r>
              <a:rPr lang="en-US" dirty="0">
                <a:solidFill>
                  <a:srgbClr val="000000"/>
                </a:solidFill>
              </a:rPr>
              <a:t>Beginning of the end of support for Adams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checkerboard(across)">
                                      <p:cBhvr>
                                        <p:cTn id="7" dur="500"/>
                                        <p:tgtEl>
                                          <p:spTgt spid="512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checkerboard(across)">
                                      <p:cBhvr>
                                        <p:cTn id="10" dur="500"/>
                                        <p:tgtEl>
                                          <p:spTgt spid="5123">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Effect transition="in" filter="checkerboard(across)">
                                      <p:cBhvr>
                                        <p:cTn id="13" dur="500"/>
                                        <p:tgtEl>
                                          <p:spTgt spid="512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5123">
                                            <p:txEl>
                                              <p:pRg st="3" end="3"/>
                                            </p:txEl>
                                          </p:spTgt>
                                        </p:tgtEl>
                                        <p:attrNameLst>
                                          <p:attrName>style.visibility</p:attrName>
                                        </p:attrNameLst>
                                      </p:cBhvr>
                                      <p:to>
                                        <p:strVal val="visible"/>
                                      </p:to>
                                    </p:set>
                                    <p:animEffect transition="in" filter="checkerboard(across)">
                                      <p:cBhvr>
                                        <p:cTn id="18" dur="500"/>
                                        <p:tgtEl>
                                          <p:spTgt spid="5123">
                                            <p:txEl>
                                              <p:pRg st="3" end="3"/>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5123">
                                            <p:txEl>
                                              <p:pRg st="4" end="4"/>
                                            </p:txEl>
                                          </p:spTgt>
                                        </p:tgtEl>
                                        <p:attrNameLst>
                                          <p:attrName>style.visibility</p:attrName>
                                        </p:attrNameLst>
                                      </p:cBhvr>
                                      <p:to>
                                        <p:strVal val="visible"/>
                                      </p:to>
                                    </p:set>
                                    <p:animEffect transition="in" filter="checkerboard(across)">
                                      <p:cBhvr>
                                        <p:cTn id="21" dur="500"/>
                                        <p:tgtEl>
                                          <p:spTgt spid="512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Effect transition="in" filter="checkerboard(across)">
                                      <p:cBhvr>
                                        <p:cTn id="26"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673100" y="3048000"/>
            <a:ext cx="7643813" cy="3765550"/>
          </a:xfrm>
        </p:spPr>
        <p:txBody>
          <a:bodyPr/>
          <a:lstStyle/>
          <a:p>
            <a:r>
              <a:rPr lang="en-US" dirty="0">
                <a:solidFill>
                  <a:srgbClr val="000000"/>
                </a:solidFill>
              </a:rPr>
              <a:t>American merchant ships being seized by French warships</a:t>
            </a:r>
          </a:p>
          <a:p>
            <a:pPr lvl="1"/>
            <a:r>
              <a:rPr lang="en-US" dirty="0">
                <a:solidFill>
                  <a:srgbClr val="000000"/>
                </a:solidFill>
              </a:rPr>
              <a:t>French not happy with Jay’s treaty</a:t>
            </a:r>
          </a:p>
          <a:p>
            <a:r>
              <a:rPr lang="en-US" dirty="0">
                <a:solidFill>
                  <a:srgbClr val="000000"/>
                </a:solidFill>
              </a:rPr>
              <a:t>Adams sends delegates to France to negotiate</a:t>
            </a:r>
          </a:p>
          <a:p>
            <a:r>
              <a:rPr lang="en-US" dirty="0">
                <a:solidFill>
                  <a:srgbClr val="C00000"/>
                </a:solidFill>
              </a:rPr>
              <a:t>XYZ Affair</a:t>
            </a:r>
          </a:p>
          <a:p>
            <a:pPr lvl="1"/>
            <a:r>
              <a:rPr lang="en-US" dirty="0">
                <a:solidFill>
                  <a:srgbClr val="C00000"/>
                </a:solidFill>
              </a:rPr>
              <a:t>French ministers (X, Y, &amp; Z) requested bribes in order to enter into negotiations</a:t>
            </a:r>
          </a:p>
        </p:txBody>
      </p:sp>
      <p:pic>
        <p:nvPicPr>
          <p:cNvPr id="6148" name="Picture 4"/>
          <p:cNvPicPr>
            <a:picLocks noChangeAspect="1" noChangeArrowheads="1"/>
          </p:cNvPicPr>
          <p:nvPr/>
        </p:nvPicPr>
        <p:blipFill>
          <a:blip r:embed="rId2" cstate="print"/>
          <a:srcRect/>
          <a:stretch>
            <a:fillRect/>
          </a:stretch>
        </p:blipFill>
        <p:spPr bwMode="auto">
          <a:xfrm>
            <a:off x="1066800" y="1600200"/>
            <a:ext cx="6858000" cy="14477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146" name="Rectangle 2"/>
          <p:cNvSpPr>
            <a:spLocks noGrp="1" noChangeArrowheads="1"/>
          </p:cNvSpPr>
          <p:nvPr>
            <p:ph type="title"/>
          </p:nvPr>
        </p:nvSpPr>
        <p:spPr>
          <a:xfrm>
            <a:off x="3429000" y="2438400"/>
            <a:ext cx="2362200" cy="649287"/>
          </a:xfrm>
        </p:spPr>
        <p:txBody>
          <a:bodyPr/>
          <a:lstStyle/>
          <a:p>
            <a:r>
              <a:rPr lang="en-US" b="1" dirty="0" smtClean="0">
                <a:solidFill>
                  <a:srgbClr val="000000"/>
                </a:solidFill>
                <a:effectLst>
                  <a:outerShdw blurRad="38100" dist="38100" dir="2700000" algn="tl">
                    <a:srgbClr val="000000">
                      <a:alpha val="43137"/>
                    </a:srgbClr>
                  </a:outerShdw>
                </a:effectLst>
              </a:rPr>
              <a:t>Interferes</a:t>
            </a:r>
            <a:endParaRPr lang="en-US" b="1" dirty="0">
              <a:solidFill>
                <a:srgbClr val="0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500"/>
                                        <p:tgtEl>
                                          <p:spTgt spid="6147">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6147">
                                            <p:txEl>
                                              <p:pRg st="1" end="1"/>
                                            </p:txEl>
                                          </p:spTgt>
                                        </p:tgtEl>
                                        <p:attrNameLst>
                                          <p:attrName>style.visibility</p:attrName>
                                        </p:attrNameLst>
                                      </p:cBhvr>
                                      <p:to>
                                        <p:strVal val="visible"/>
                                      </p:to>
                                    </p:set>
                                    <p:animEffect transition="in" filter="checkerboard(across)">
                                      <p:cBhvr>
                                        <p:cTn id="10" dur="500"/>
                                        <p:tgtEl>
                                          <p:spTgt spid="614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checkerboard(across)">
                                      <p:cBhvr>
                                        <p:cTn id="15" dur="500"/>
                                        <p:tgtEl>
                                          <p:spTgt spid="614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147">
                                            <p:txEl>
                                              <p:pRg st="3" end="3"/>
                                            </p:txEl>
                                          </p:spTgt>
                                        </p:tgtEl>
                                        <p:attrNameLst>
                                          <p:attrName>style.visibility</p:attrName>
                                        </p:attrNameLst>
                                      </p:cBhvr>
                                      <p:to>
                                        <p:strVal val="visible"/>
                                      </p:to>
                                    </p:set>
                                    <p:animEffect transition="in" filter="checkerboard(across)">
                                      <p:cBhvr>
                                        <p:cTn id="20" dur="500"/>
                                        <p:tgtEl>
                                          <p:spTgt spid="6147">
                                            <p:txEl>
                                              <p:pRg st="3" end="3"/>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animEffect transition="in" filter="checkerboard(across)">
                                      <p:cBhvr>
                                        <p:cTn id="23"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4"/>
          <p:cNvSpPr>
            <a:spLocks noGrp="1" noChangeArrowheads="1"/>
          </p:cNvSpPr>
          <p:nvPr>
            <p:ph type="title"/>
          </p:nvPr>
        </p:nvSpPr>
        <p:spPr/>
        <p:txBody>
          <a:bodyPr/>
          <a:lstStyle/>
          <a:p>
            <a:r>
              <a:rPr lang="en-US" sz="4000"/>
              <a:t>Public Opinion toward France Shifts</a:t>
            </a:r>
          </a:p>
        </p:txBody>
      </p:sp>
      <p:pic>
        <p:nvPicPr>
          <p:cNvPr id="17415" name="Picture 7" descr="xyz2"/>
          <p:cNvPicPr>
            <a:picLocks noGrp="1" noChangeAspect="1" noChangeArrowheads="1"/>
          </p:cNvPicPr>
          <p:nvPr>
            <p:ph sz="half" idx="1"/>
          </p:nvPr>
        </p:nvPicPr>
        <p:blipFill>
          <a:blip r:embed="rId2" cstate="print"/>
          <a:srcRect/>
          <a:stretch>
            <a:fillRect/>
          </a:stretch>
        </p:blipFill>
        <p:spPr>
          <a:xfrm>
            <a:off x="533400" y="1600200"/>
            <a:ext cx="7848600" cy="4584700"/>
          </a:xfrm>
          <a:noFill/>
          <a:ln/>
        </p:spPr>
      </p:pic>
      <p:sp>
        <p:nvSpPr>
          <p:cNvPr id="17414" name="Rectangle 6"/>
          <p:cNvSpPr>
            <a:spLocks noGrp="1" noChangeArrowheads="1"/>
          </p:cNvSpPr>
          <p:nvPr>
            <p:ph type="body" sz="half" idx="2"/>
          </p:nvPr>
        </p:nvSpPr>
        <p:spPr>
          <a:xfrm>
            <a:off x="457200" y="6172200"/>
            <a:ext cx="8229600" cy="533400"/>
          </a:xfrm>
        </p:spPr>
        <p:txBody>
          <a:bodyPr/>
          <a:lstStyle/>
          <a:p>
            <a:pPr algn="ctr">
              <a:buFontTx/>
              <a:buNone/>
            </a:pPr>
            <a:r>
              <a:rPr lang="en-US" sz="2400" b="1" i="1" dirty="0">
                <a:solidFill>
                  <a:srgbClr val="000000"/>
                </a:solidFill>
                <a:effectLst>
                  <a:outerShdw blurRad="38100" dist="38100" dir="2700000" algn="tl">
                    <a:srgbClr val="000000">
                      <a:alpha val="43137"/>
                    </a:srgbClr>
                  </a:outerShdw>
                </a:effectLst>
              </a:rPr>
              <a:t>The XYZ affair - Maiden America ravaged by the French</a:t>
            </a:r>
          </a:p>
        </p:txBody>
      </p:sp>
      <p:sp>
        <p:nvSpPr>
          <p:cNvPr id="17416" name="Oval 8"/>
          <p:cNvSpPr>
            <a:spLocks noChangeArrowheads="1"/>
          </p:cNvSpPr>
          <p:nvPr/>
        </p:nvSpPr>
        <p:spPr bwMode="auto">
          <a:xfrm>
            <a:off x="1066800" y="2209800"/>
            <a:ext cx="1066800" cy="1066800"/>
          </a:xfrm>
          <a:prstGeom prst="ellipse">
            <a:avLst/>
          </a:prstGeom>
          <a:noFill/>
          <a:ln w="28575">
            <a:solidFill>
              <a:srgbClr val="FF3300"/>
            </a:solidFill>
            <a:round/>
            <a:headEnd/>
            <a:tailEnd/>
          </a:ln>
          <a:effectLst/>
        </p:spPr>
        <p:txBody>
          <a:bodyPr wrap="none" anchor="ctr"/>
          <a:lstStyle/>
          <a:p>
            <a:endParaRPr lang="en-US"/>
          </a:p>
        </p:txBody>
      </p:sp>
      <p:sp>
        <p:nvSpPr>
          <p:cNvPr id="17417" name="Oval 9"/>
          <p:cNvSpPr>
            <a:spLocks noChangeArrowheads="1"/>
          </p:cNvSpPr>
          <p:nvPr/>
        </p:nvSpPr>
        <p:spPr bwMode="auto">
          <a:xfrm>
            <a:off x="2590800" y="2438400"/>
            <a:ext cx="1066800" cy="1066800"/>
          </a:xfrm>
          <a:prstGeom prst="ellipse">
            <a:avLst/>
          </a:prstGeom>
          <a:noFill/>
          <a:ln w="28575">
            <a:solidFill>
              <a:srgbClr val="FF3300"/>
            </a:solidFill>
            <a:round/>
            <a:headEnd/>
            <a:tailEnd/>
          </a:ln>
          <a:effectLst/>
        </p:spPr>
        <p:txBody>
          <a:bodyPr wrap="none" anchor="ctr"/>
          <a:lstStyle/>
          <a:p>
            <a:endParaRPr lang="en-US"/>
          </a:p>
        </p:txBody>
      </p:sp>
      <p:sp>
        <p:nvSpPr>
          <p:cNvPr id="17418" name="Oval 10"/>
          <p:cNvSpPr>
            <a:spLocks noChangeArrowheads="1"/>
          </p:cNvSpPr>
          <p:nvPr/>
        </p:nvSpPr>
        <p:spPr bwMode="auto">
          <a:xfrm>
            <a:off x="3429000" y="2438400"/>
            <a:ext cx="1066800" cy="1066800"/>
          </a:xfrm>
          <a:prstGeom prst="ellipse">
            <a:avLst/>
          </a:prstGeom>
          <a:noFill/>
          <a:ln w="28575">
            <a:solidFill>
              <a:srgbClr val="FF3300"/>
            </a:solidFill>
            <a:round/>
            <a:headEnd/>
            <a:tailEnd/>
          </a:ln>
          <a:effectLst/>
        </p:spPr>
        <p:txBody>
          <a:bodyPr wrap="none" anchor="ctr"/>
          <a:lstStyle/>
          <a:p>
            <a:endParaRPr lang="en-US"/>
          </a:p>
        </p:txBody>
      </p:sp>
      <p:sp>
        <p:nvSpPr>
          <p:cNvPr id="17419" name="Oval 11"/>
          <p:cNvSpPr>
            <a:spLocks noChangeArrowheads="1"/>
          </p:cNvSpPr>
          <p:nvPr/>
        </p:nvSpPr>
        <p:spPr bwMode="auto">
          <a:xfrm>
            <a:off x="4114800" y="2133600"/>
            <a:ext cx="1066800" cy="1066800"/>
          </a:xfrm>
          <a:prstGeom prst="ellipse">
            <a:avLst/>
          </a:prstGeom>
          <a:noFill/>
          <a:ln w="28575">
            <a:solidFill>
              <a:srgbClr val="FF3300"/>
            </a:solidFill>
            <a:round/>
            <a:headEnd/>
            <a:tailEnd/>
          </a:ln>
          <a:effectLst/>
        </p:spPr>
        <p:txBody>
          <a:bodyPr wrap="none" anchor="ctr"/>
          <a:lstStyle/>
          <a:p>
            <a:endParaRPr lang="en-US"/>
          </a:p>
        </p:txBody>
      </p:sp>
      <p:sp>
        <p:nvSpPr>
          <p:cNvPr id="17420" name="Oval 12"/>
          <p:cNvSpPr>
            <a:spLocks noChangeArrowheads="1"/>
          </p:cNvSpPr>
          <p:nvPr/>
        </p:nvSpPr>
        <p:spPr bwMode="auto">
          <a:xfrm>
            <a:off x="4800600" y="2895600"/>
            <a:ext cx="1066800" cy="1066800"/>
          </a:xfrm>
          <a:prstGeom prst="ellipse">
            <a:avLst/>
          </a:prstGeom>
          <a:noFill/>
          <a:ln w="28575">
            <a:solidFill>
              <a:srgbClr val="FF3300"/>
            </a:solidFill>
            <a:round/>
            <a:headEnd/>
            <a:tailEnd/>
          </a:ln>
          <a:effectLst/>
        </p:spPr>
        <p:txBody>
          <a:bodyPr wrap="none" anchor="ctr"/>
          <a:lstStyle/>
          <a:p>
            <a:endParaRPr lang="en-US"/>
          </a:p>
        </p:txBody>
      </p:sp>
      <p:sp>
        <p:nvSpPr>
          <p:cNvPr id="17421" name="Oval 13"/>
          <p:cNvSpPr>
            <a:spLocks noChangeArrowheads="1"/>
          </p:cNvSpPr>
          <p:nvPr/>
        </p:nvSpPr>
        <p:spPr bwMode="auto">
          <a:xfrm>
            <a:off x="7010400" y="1981200"/>
            <a:ext cx="1066800" cy="1066800"/>
          </a:xfrm>
          <a:prstGeom prst="ellipse">
            <a:avLst/>
          </a:prstGeom>
          <a:noFill/>
          <a:ln w="28575">
            <a:solidFill>
              <a:srgbClr val="000066"/>
            </a:solidFill>
            <a:round/>
            <a:headEnd/>
            <a:tailEnd/>
          </a:ln>
          <a:effectLst/>
        </p:spPr>
        <p:txBody>
          <a:bodyPr wrap="none" anchor="ctr"/>
          <a:lstStyle/>
          <a:p>
            <a:endParaRPr lang="en-US"/>
          </a:p>
        </p:txBody>
      </p:sp>
      <p:sp>
        <p:nvSpPr>
          <p:cNvPr id="17422" name="Oval 14"/>
          <p:cNvSpPr>
            <a:spLocks noChangeArrowheads="1"/>
          </p:cNvSpPr>
          <p:nvPr/>
        </p:nvSpPr>
        <p:spPr bwMode="auto">
          <a:xfrm>
            <a:off x="6629400" y="3352800"/>
            <a:ext cx="1524000" cy="1371600"/>
          </a:xfrm>
          <a:prstGeom prst="ellipse">
            <a:avLst/>
          </a:prstGeom>
          <a:noFill/>
          <a:ln w="28575">
            <a:solidFill>
              <a:srgbClr val="000066"/>
            </a:solidFill>
            <a:round/>
            <a:headEnd/>
            <a:tailEnd/>
          </a:ln>
          <a:effectLst/>
        </p:spPr>
        <p:txBody>
          <a:bodyPr wrap="none" anchor="ctr"/>
          <a:lstStyle/>
          <a:p>
            <a:pPr algn="ctr"/>
            <a:endParaRPr lang="en-US">
              <a:solidFill>
                <a:srgbClr val="FFCC00"/>
              </a:solidFill>
            </a:endParaRPr>
          </a:p>
        </p:txBody>
      </p:sp>
      <p:sp>
        <p:nvSpPr>
          <p:cNvPr id="17423" name="Text Box 15"/>
          <p:cNvSpPr txBox="1">
            <a:spLocks noChangeArrowheads="1"/>
          </p:cNvSpPr>
          <p:nvPr/>
        </p:nvSpPr>
        <p:spPr bwMode="auto">
          <a:xfrm>
            <a:off x="1143000" y="4724400"/>
            <a:ext cx="4267200" cy="366713"/>
          </a:xfrm>
          <a:prstGeom prst="rect">
            <a:avLst/>
          </a:prstGeom>
          <a:solidFill>
            <a:schemeClr val="bg1"/>
          </a:solidFill>
          <a:ln w="9525">
            <a:noFill/>
            <a:miter lim="800000"/>
            <a:headEnd/>
            <a:tailEnd/>
          </a:ln>
          <a:effectLst/>
        </p:spPr>
        <p:txBody>
          <a:bodyPr>
            <a:spAutoFit/>
          </a:bodyPr>
          <a:lstStyle/>
          <a:p>
            <a:pPr>
              <a:spcBef>
                <a:spcPct val="50000"/>
              </a:spcBef>
            </a:pPr>
            <a:r>
              <a:rPr lang="en-US" b="1" dirty="0">
                <a:solidFill>
                  <a:srgbClr val="000000"/>
                </a:solidFill>
              </a:rPr>
              <a:t>5 members of the Directory in France</a:t>
            </a:r>
          </a:p>
        </p:txBody>
      </p:sp>
      <p:sp>
        <p:nvSpPr>
          <p:cNvPr id="17424" name="Text Box 16"/>
          <p:cNvSpPr txBox="1">
            <a:spLocks noChangeArrowheads="1"/>
          </p:cNvSpPr>
          <p:nvPr/>
        </p:nvSpPr>
        <p:spPr bwMode="auto">
          <a:xfrm>
            <a:off x="4495800" y="1524000"/>
            <a:ext cx="3657600" cy="366713"/>
          </a:xfrm>
          <a:prstGeom prst="rect">
            <a:avLst/>
          </a:prstGeom>
          <a:solidFill>
            <a:schemeClr val="bg1"/>
          </a:solidFill>
          <a:ln w="9525">
            <a:noFill/>
            <a:miter lim="800000"/>
            <a:headEnd/>
            <a:tailEnd/>
          </a:ln>
          <a:effectLst/>
        </p:spPr>
        <p:txBody>
          <a:bodyPr>
            <a:spAutoFit/>
          </a:bodyPr>
          <a:lstStyle/>
          <a:p>
            <a:pPr>
              <a:spcBef>
                <a:spcPct val="50000"/>
              </a:spcBef>
            </a:pPr>
            <a:r>
              <a:rPr lang="en-US" b="1" dirty="0">
                <a:solidFill>
                  <a:srgbClr val="000000"/>
                </a:solidFill>
              </a:rPr>
              <a:t>Britain looking on from on high</a:t>
            </a:r>
          </a:p>
        </p:txBody>
      </p:sp>
      <p:sp>
        <p:nvSpPr>
          <p:cNvPr id="17425" name="Text Box 17"/>
          <p:cNvSpPr txBox="1">
            <a:spLocks noChangeArrowheads="1"/>
          </p:cNvSpPr>
          <p:nvPr/>
        </p:nvSpPr>
        <p:spPr bwMode="auto">
          <a:xfrm>
            <a:off x="5791200" y="5410200"/>
            <a:ext cx="2209800" cy="641350"/>
          </a:xfrm>
          <a:prstGeom prst="rect">
            <a:avLst/>
          </a:prstGeom>
          <a:solidFill>
            <a:schemeClr val="bg1"/>
          </a:solidFill>
          <a:ln w="9525">
            <a:noFill/>
            <a:miter lim="800000"/>
            <a:headEnd/>
            <a:tailEnd/>
          </a:ln>
          <a:effectLst/>
        </p:spPr>
        <p:txBody>
          <a:bodyPr>
            <a:spAutoFit/>
          </a:bodyPr>
          <a:lstStyle/>
          <a:p>
            <a:pPr algn="ctr">
              <a:spcBef>
                <a:spcPct val="50000"/>
              </a:spcBef>
            </a:pPr>
            <a:r>
              <a:rPr lang="en-US" b="1" dirty="0">
                <a:solidFill>
                  <a:srgbClr val="000000"/>
                </a:solidFill>
              </a:rPr>
              <a:t>Rest of the world looking 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17415"/>
                                        </p:tgtEl>
                                        <p:attrNameLst>
                                          <p:attrName>style.visibility</p:attrName>
                                        </p:attrNameLst>
                                      </p:cBhvr>
                                      <p:to>
                                        <p:strVal val="visible"/>
                                      </p:to>
                                    </p:set>
                                    <p:anim calcmode="lin" valueType="num">
                                      <p:cBhvr>
                                        <p:cTn id="7" dur="1000" fill="hold"/>
                                        <p:tgtEl>
                                          <p:spTgt spid="17415"/>
                                        </p:tgtEl>
                                        <p:attrNameLst>
                                          <p:attrName>ppt_w</p:attrName>
                                        </p:attrNameLst>
                                      </p:cBhvr>
                                      <p:tavLst>
                                        <p:tav tm="0">
                                          <p:val>
                                            <p:fltVal val="0"/>
                                          </p:val>
                                        </p:tav>
                                        <p:tav tm="100000">
                                          <p:val>
                                            <p:strVal val="#ppt_w"/>
                                          </p:val>
                                        </p:tav>
                                      </p:tavLst>
                                    </p:anim>
                                    <p:anim calcmode="lin" valueType="num">
                                      <p:cBhvr>
                                        <p:cTn id="8" dur="1000" fill="hold"/>
                                        <p:tgtEl>
                                          <p:spTgt spid="17415"/>
                                        </p:tgtEl>
                                        <p:attrNameLst>
                                          <p:attrName>ppt_h</p:attrName>
                                        </p:attrNameLst>
                                      </p:cBhvr>
                                      <p:tavLst>
                                        <p:tav tm="0">
                                          <p:val>
                                            <p:fltVal val="0"/>
                                          </p:val>
                                        </p:tav>
                                        <p:tav tm="100000">
                                          <p:val>
                                            <p:strVal val="#ppt_h"/>
                                          </p:val>
                                        </p:tav>
                                      </p:tavLst>
                                    </p:anim>
                                    <p:anim calcmode="lin" valueType="num">
                                      <p:cBhvr>
                                        <p:cTn id="9" dur="1000" fill="hold"/>
                                        <p:tgtEl>
                                          <p:spTgt spid="17415"/>
                                        </p:tgtEl>
                                        <p:attrNameLst>
                                          <p:attrName>style.rotation</p:attrName>
                                        </p:attrNameLst>
                                      </p:cBhvr>
                                      <p:tavLst>
                                        <p:tav tm="0">
                                          <p:val>
                                            <p:fltVal val="90"/>
                                          </p:val>
                                        </p:tav>
                                        <p:tav tm="100000">
                                          <p:val>
                                            <p:fltVal val="0"/>
                                          </p:val>
                                        </p:tav>
                                      </p:tavLst>
                                    </p:anim>
                                    <p:animEffect transition="in" filter="fade">
                                      <p:cBhvr>
                                        <p:cTn id="10" dur="1000"/>
                                        <p:tgtEl>
                                          <p:spTgt spid="1741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7416"/>
                                        </p:tgtEl>
                                        <p:attrNameLst>
                                          <p:attrName>style.visibility</p:attrName>
                                        </p:attrNameLst>
                                      </p:cBhvr>
                                      <p:to>
                                        <p:strVal val="visible"/>
                                      </p:to>
                                    </p:set>
                                    <p:animEffect transition="in" filter="circle(in)">
                                      <p:cBhvr>
                                        <p:cTn id="15" dur="2000"/>
                                        <p:tgtEl>
                                          <p:spTgt spid="17416"/>
                                        </p:tgtEl>
                                      </p:cBhvr>
                                    </p:animEffect>
                                  </p:childTnLst>
                                </p:cTn>
                              </p:par>
                              <p:par>
                                <p:cTn id="16" presetID="35" presetClass="entr" presetSubtype="0" fill="hold" grpId="1" nodeType="withEffect">
                                  <p:stCondLst>
                                    <p:cond delay="0"/>
                                  </p:stCondLst>
                                  <p:childTnLst>
                                    <p:set>
                                      <p:cBhvr>
                                        <p:cTn id="17" dur="1" fill="hold">
                                          <p:stCondLst>
                                            <p:cond delay="0"/>
                                          </p:stCondLst>
                                        </p:cTn>
                                        <p:tgtEl>
                                          <p:spTgt spid="17416"/>
                                        </p:tgtEl>
                                        <p:attrNameLst>
                                          <p:attrName>style.visibility</p:attrName>
                                        </p:attrNameLst>
                                      </p:cBhvr>
                                      <p:to>
                                        <p:strVal val="visible"/>
                                      </p:to>
                                    </p:set>
                                    <p:animEffect transition="in" filter="fade">
                                      <p:cBhvr>
                                        <p:cTn id="18" dur="2000"/>
                                        <p:tgtEl>
                                          <p:spTgt spid="17416"/>
                                        </p:tgtEl>
                                      </p:cBhvr>
                                    </p:animEffect>
                                    <p:anim calcmode="lin" valueType="num">
                                      <p:cBhvr>
                                        <p:cTn id="19" dur="2000" fill="hold"/>
                                        <p:tgtEl>
                                          <p:spTgt spid="17416"/>
                                        </p:tgtEl>
                                        <p:attrNameLst>
                                          <p:attrName>style.rotation</p:attrName>
                                        </p:attrNameLst>
                                      </p:cBhvr>
                                      <p:tavLst>
                                        <p:tav tm="0">
                                          <p:val>
                                            <p:fltVal val="720"/>
                                          </p:val>
                                        </p:tav>
                                        <p:tav tm="100000">
                                          <p:val>
                                            <p:fltVal val="0"/>
                                          </p:val>
                                        </p:tav>
                                      </p:tavLst>
                                    </p:anim>
                                    <p:anim calcmode="lin" valueType="num">
                                      <p:cBhvr>
                                        <p:cTn id="20" dur="2000" fill="hold"/>
                                        <p:tgtEl>
                                          <p:spTgt spid="17416"/>
                                        </p:tgtEl>
                                        <p:attrNameLst>
                                          <p:attrName>ppt_h</p:attrName>
                                        </p:attrNameLst>
                                      </p:cBhvr>
                                      <p:tavLst>
                                        <p:tav tm="0">
                                          <p:val>
                                            <p:fltVal val="0"/>
                                          </p:val>
                                        </p:tav>
                                        <p:tav tm="100000">
                                          <p:val>
                                            <p:strVal val="#ppt_h"/>
                                          </p:val>
                                        </p:tav>
                                      </p:tavLst>
                                    </p:anim>
                                    <p:anim calcmode="lin" valueType="num">
                                      <p:cBhvr>
                                        <p:cTn id="21" dur="2000" fill="hold"/>
                                        <p:tgtEl>
                                          <p:spTgt spid="17416"/>
                                        </p:tgtEl>
                                        <p:attrNameLst>
                                          <p:attrName>ppt_w</p:attrName>
                                        </p:attrNameLst>
                                      </p:cBhvr>
                                      <p:tavLst>
                                        <p:tav tm="0">
                                          <p:val>
                                            <p:fltVal val="0"/>
                                          </p:val>
                                        </p:tav>
                                        <p:tav tm="100000">
                                          <p:val>
                                            <p:strVal val="#ppt_w"/>
                                          </p:val>
                                        </p:tav>
                                      </p:tavLst>
                                    </p:anim>
                                  </p:childTnLst>
                                </p:cTn>
                              </p:par>
                              <p:par>
                                <p:cTn id="22" presetID="35" presetClass="entr" presetSubtype="0" fill="hold" grpId="0" nodeType="withEffect">
                                  <p:stCondLst>
                                    <p:cond delay="0"/>
                                  </p:stCondLst>
                                  <p:childTnLst>
                                    <p:set>
                                      <p:cBhvr>
                                        <p:cTn id="23" dur="1" fill="hold">
                                          <p:stCondLst>
                                            <p:cond delay="0"/>
                                          </p:stCondLst>
                                        </p:cTn>
                                        <p:tgtEl>
                                          <p:spTgt spid="17417"/>
                                        </p:tgtEl>
                                        <p:attrNameLst>
                                          <p:attrName>style.visibility</p:attrName>
                                        </p:attrNameLst>
                                      </p:cBhvr>
                                      <p:to>
                                        <p:strVal val="visible"/>
                                      </p:to>
                                    </p:set>
                                    <p:animEffect transition="in" filter="fade">
                                      <p:cBhvr>
                                        <p:cTn id="24" dur="2000"/>
                                        <p:tgtEl>
                                          <p:spTgt spid="17417"/>
                                        </p:tgtEl>
                                      </p:cBhvr>
                                    </p:animEffect>
                                    <p:anim calcmode="lin" valueType="num">
                                      <p:cBhvr>
                                        <p:cTn id="25" dur="2000" fill="hold"/>
                                        <p:tgtEl>
                                          <p:spTgt spid="17417"/>
                                        </p:tgtEl>
                                        <p:attrNameLst>
                                          <p:attrName>style.rotation</p:attrName>
                                        </p:attrNameLst>
                                      </p:cBhvr>
                                      <p:tavLst>
                                        <p:tav tm="0">
                                          <p:val>
                                            <p:fltVal val="720"/>
                                          </p:val>
                                        </p:tav>
                                        <p:tav tm="100000">
                                          <p:val>
                                            <p:fltVal val="0"/>
                                          </p:val>
                                        </p:tav>
                                      </p:tavLst>
                                    </p:anim>
                                    <p:anim calcmode="lin" valueType="num">
                                      <p:cBhvr>
                                        <p:cTn id="26" dur="2000" fill="hold"/>
                                        <p:tgtEl>
                                          <p:spTgt spid="17417"/>
                                        </p:tgtEl>
                                        <p:attrNameLst>
                                          <p:attrName>ppt_h</p:attrName>
                                        </p:attrNameLst>
                                      </p:cBhvr>
                                      <p:tavLst>
                                        <p:tav tm="0">
                                          <p:val>
                                            <p:fltVal val="0"/>
                                          </p:val>
                                        </p:tav>
                                        <p:tav tm="100000">
                                          <p:val>
                                            <p:strVal val="#ppt_h"/>
                                          </p:val>
                                        </p:tav>
                                      </p:tavLst>
                                    </p:anim>
                                    <p:anim calcmode="lin" valueType="num">
                                      <p:cBhvr>
                                        <p:cTn id="27" dur="2000" fill="hold"/>
                                        <p:tgtEl>
                                          <p:spTgt spid="17417"/>
                                        </p:tgtEl>
                                        <p:attrNameLst>
                                          <p:attrName>ppt_w</p:attrName>
                                        </p:attrNameLst>
                                      </p:cBhvr>
                                      <p:tavLst>
                                        <p:tav tm="0">
                                          <p:val>
                                            <p:fltVal val="0"/>
                                          </p:val>
                                        </p:tav>
                                        <p:tav tm="100000">
                                          <p:val>
                                            <p:strVal val="#ppt_w"/>
                                          </p:val>
                                        </p:tav>
                                      </p:tavLst>
                                    </p:anim>
                                  </p:childTnLst>
                                </p:cTn>
                              </p:par>
                              <p:par>
                                <p:cTn id="28" presetID="35" presetClass="entr" presetSubtype="0" fill="hold" grpId="0" nodeType="withEffect">
                                  <p:stCondLst>
                                    <p:cond delay="0"/>
                                  </p:stCondLst>
                                  <p:childTnLst>
                                    <p:set>
                                      <p:cBhvr>
                                        <p:cTn id="29" dur="1" fill="hold">
                                          <p:stCondLst>
                                            <p:cond delay="0"/>
                                          </p:stCondLst>
                                        </p:cTn>
                                        <p:tgtEl>
                                          <p:spTgt spid="17418"/>
                                        </p:tgtEl>
                                        <p:attrNameLst>
                                          <p:attrName>style.visibility</p:attrName>
                                        </p:attrNameLst>
                                      </p:cBhvr>
                                      <p:to>
                                        <p:strVal val="visible"/>
                                      </p:to>
                                    </p:set>
                                    <p:animEffect transition="in" filter="fade">
                                      <p:cBhvr>
                                        <p:cTn id="30" dur="2000"/>
                                        <p:tgtEl>
                                          <p:spTgt spid="17418"/>
                                        </p:tgtEl>
                                      </p:cBhvr>
                                    </p:animEffect>
                                    <p:anim calcmode="lin" valueType="num">
                                      <p:cBhvr>
                                        <p:cTn id="31" dur="2000" fill="hold"/>
                                        <p:tgtEl>
                                          <p:spTgt spid="17418"/>
                                        </p:tgtEl>
                                        <p:attrNameLst>
                                          <p:attrName>style.rotation</p:attrName>
                                        </p:attrNameLst>
                                      </p:cBhvr>
                                      <p:tavLst>
                                        <p:tav tm="0">
                                          <p:val>
                                            <p:fltVal val="720"/>
                                          </p:val>
                                        </p:tav>
                                        <p:tav tm="100000">
                                          <p:val>
                                            <p:fltVal val="0"/>
                                          </p:val>
                                        </p:tav>
                                      </p:tavLst>
                                    </p:anim>
                                    <p:anim calcmode="lin" valueType="num">
                                      <p:cBhvr>
                                        <p:cTn id="32" dur="2000" fill="hold"/>
                                        <p:tgtEl>
                                          <p:spTgt spid="17418"/>
                                        </p:tgtEl>
                                        <p:attrNameLst>
                                          <p:attrName>ppt_h</p:attrName>
                                        </p:attrNameLst>
                                      </p:cBhvr>
                                      <p:tavLst>
                                        <p:tav tm="0">
                                          <p:val>
                                            <p:fltVal val="0"/>
                                          </p:val>
                                        </p:tav>
                                        <p:tav tm="100000">
                                          <p:val>
                                            <p:strVal val="#ppt_h"/>
                                          </p:val>
                                        </p:tav>
                                      </p:tavLst>
                                    </p:anim>
                                    <p:anim calcmode="lin" valueType="num">
                                      <p:cBhvr>
                                        <p:cTn id="33" dur="2000" fill="hold"/>
                                        <p:tgtEl>
                                          <p:spTgt spid="17418"/>
                                        </p:tgtEl>
                                        <p:attrNameLst>
                                          <p:attrName>ppt_w</p:attrName>
                                        </p:attrNameLst>
                                      </p:cBhvr>
                                      <p:tavLst>
                                        <p:tav tm="0">
                                          <p:val>
                                            <p:fltVal val="0"/>
                                          </p:val>
                                        </p:tav>
                                        <p:tav tm="100000">
                                          <p:val>
                                            <p:strVal val="#ppt_w"/>
                                          </p:val>
                                        </p:tav>
                                      </p:tavLst>
                                    </p:anim>
                                  </p:childTnLst>
                                </p:cTn>
                              </p:par>
                              <p:par>
                                <p:cTn id="34" presetID="35" presetClass="entr" presetSubtype="0" fill="hold" grpId="0" nodeType="withEffect">
                                  <p:stCondLst>
                                    <p:cond delay="0"/>
                                  </p:stCondLst>
                                  <p:childTnLst>
                                    <p:set>
                                      <p:cBhvr>
                                        <p:cTn id="35" dur="1" fill="hold">
                                          <p:stCondLst>
                                            <p:cond delay="0"/>
                                          </p:stCondLst>
                                        </p:cTn>
                                        <p:tgtEl>
                                          <p:spTgt spid="17419"/>
                                        </p:tgtEl>
                                        <p:attrNameLst>
                                          <p:attrName>style.visibility</p:attrName>
                                        </p:attrNameLst>
                                      </p:cBhvr>
                                      <p:to>
                                        <p:strVal val="visible"/>
                                      </p:to>
                                    </p:set>
                                    <p:animEffect transition="in" filter="fade">
                                      <p:cBhvr>
                                        <p:cTn id="36" dur="2000"/>
                                        <p:tgtEl>
                                          <p:spTgt spid="17419"/>
                                        </p:tgtEl>
                                      </p:cBhvr>
                                    </p:animEffect>
                                    <p:anim calcmode="lin" valueType="num">
                                      <p:cBhvr>
                                        <p:cTn id="37" dur="2000" fill="hold"/>
                                        <p:tgtEl>
                                          <p:spTgt spid="17419"/>
                                        </p:tgtEl>
                                        <p:attrNameLst>
                                          <p:attrName>style.rotation</p:attrName>
                                        </p:attrNameLst>
                                      </p:cBhvr>
                                      <p:tavLst>
                                        <p:tav tm="0">
                                          <p:val>
                                            <p:fltVal val="720"/>
                                          </p:val>
                                        </p:tav>
                                        <p:tav tm="100000">
                                          <p:val>
                                            <p:fltVal val="0"/>
                                          </p:val>
                                        </p:tav>
                                      </p:tavLst>
                                    </p:anim>
                                    <p:anim calcmode="lin" valueType="num">
                                      <p:cBhvr>
                                        <p:cTn id="38" dur="2000" fill="hold"/>
                                        <p:tgtEl>
                                          <p:spTgt spid="17419"/>
                                        </p:tgtEl>
                                        <p:attrNameLst>
                                          <p:attrName>ppt_h</p:attrName>
                                        </p:attrNameLst>
                                      </p:cBhvr>
                                      <p:tavLst>
                                        <p:tav tm="0">
                                          <p:val>
                                            <p:fltVal val="0"/>
                                          </p:val>
                                        </p:tav>
                                        <p:tav tm="100000">
                                          <p:val>
                                            <p:strVal val="#ppt_h"/>
                                          </p:val>
                                        </p:tav>
                                      </p:tavLst>
                                    </p:anim>
                                    <p:anim calcmode="lin" valueType="num">
                                      <p:cBhvr>
                                        <p:cTn id="39" dur="2000" fill="hold"/>
                                        <p:tgtEl>
                                          <p:spTgt spid="17419"/>
                                        </p:tgtEl>
                                        <p:attrNameLst>
                                          <p:attrName>ppt_w</p:attrName>
                                        </p:attrNameLst>
                                      </p:cBhvr>
                                      <p:tavLst>
                                        <p:tav tm="0">
                                          <p:val>
                                            <p:fltVal val="0"/>
                                          </p:val>
                                        </p:tav>
                                        <p:tav tm="100000">
                                          <p:val>
                                            <p:strVal val="#ppt_w"/>
                                          </p:val>
                                        </p:tav>
                                      </p:tavLst>
                                    </p:anim>
                                  </p:childTnLst>
                                </p:cTn>
                              </p:par>
                              <p:par>
                                <p:cTn id="40" presetID="35" presetClass="entr" presetSubtype="0" fill="hold" grpId="0" nodeType="withEffect">
                                  <p:stCondLst>
                                    <p:cond delay="0"/>
                                  </p:stCondLst>
                                  <p:childTnLst>
                                    <p:set>
                                      <p:cBhvr>
                                        <p:cTn id="41" dur="1" fill="hold">
                                          <p:stCondLst>
                                            <p:cond delay="0"/>
                                          </p:stCondLst>
                                        </p:cTn>
                                        <p:tgtEl>
                                          <p:spTgt spid="17420"/>
                                        </p:tgtEl>
                                        <p:attrNameLst>
                                          <p:attrName>style.visibility</p:attrName>
                                        </p:attrNameLst>
                                      </p:cBhvr>
                                      <p:to>
                                        <p:strVal val="visible"/>
                                      </p:to>
                                    </p:set>
                                    <p:animEffect transition="in" filter="fade">
                                      <p:cBhvr>
                                        <p:cTn id="42" dur="2000"/>
                                        <p:tgtEl>
                                          <p:spTgt spid="17420"/>
                                        </p:tgtEl>
                                      </p:cBhvr>
                                    </p:animEffect>
                                    <p:anim calcmode="lin" valueType="num">
                                      <p:cBhvr>
                                        <p:cTn id="43" dur="2000" fill="hold"/>
                                        <p:tgtEl>
                                          <p:spTgt spid="17420"/>
                                        </p:tgtEl>
                                        <p:attrNameLst>
                                          <p:attrName>style.rotation</p:attrName>
                                        </p:attrNameLst>
                                      </p:cBhvr>
                                      <p:tavLst>
                                        <p:tav tm="0">
                                          <p:val>
                                            <p:fltVal val="720"/>
                                          </p:val>
                                        </p:tav>
                                        <p:tav tm="100000">
                                          <p:val>
                                            <p:fltVal val="0"/>
                                          </p:val>
                                        </p:tav>
                                      </p:tavLst>
                                    </p:anim>
                                    <p:anim calcmode="lin" valueType="num">
                                      <p:cBhvr>
                                        <p:cTn id="44" dur="2000" fill="hold"/>
                                        <p:tgtEl>
                                          <p:spTgt spid="17420"/>
                                        </p:tgtEl>
                                        <p:attrNameLst>
                                          <p:attrName>ppt_h</p:attrName>
                                        </p:attrNameLst>
                                      </p:cBhvr>
                                      <p:tavLst>
                                        <p:tav tm="0">
                                          <p:val>
                                            <p:fltVal val="0"/>
                                          </p:val>
                                        </p:tav>
                                        <p:tav tm="100000">
                                          <p:val>
                                            <p:strVal val="#ppt_h"/>
                                          </p:val>
                                        </p:tav>
                                      </p:tavLst>
                                    </p:anim>
                                    <p:anim calcmode="lin" valueType="num">
                                      <p:cBhvr>
                                        <p:cTn id="45" dur="2000" fill="hold"/>
                                        <p:tgtEl>
                                          <p:spTgt spid="17420"/>
                                        </p:tgtEl>
                                        <p:attrNameLst>
                                          <p:attrName>ppt_w</p:attrName>
                                        </p:attrNameLst>
                                      </p:cBhvr>
                                      <p:tavLst>
                                        <p:tav tm="0">
                                          <p:val>
                                            <p:fltVal val="0"/>
                                          </p:val>
                                        </p:tav>
                                        <p:tav tm="100000">
                                          <p:val>
                                            <p:strVal val="#ppt_w"/>
                                          </p:val>
                                        </p:tav>
                                      </p:tavLst>
                                    </p:anim>
                                  </p:childTnLst>
                                </p:cTn>
                              </p:par>
                              <p:par>
                                <p:cTn id="46" presetID="4" presetClass="entr" presetSubtype="16" fill="hold" grpId="0" nodeType="withEffect">
                                  <p:stCondLst>
                                    <p:cond delay="0"/>
                                  </p:stCondLst>
                                  <p:childTnLst>
                                    <p:set>
                                      <p:cBhvr>
                                        <p:cTn id="47" dur="1" fill="hold">
                                          <p:stCondLst>
                                            <p:cond delay="0"/>
                                          </p:stCondLst>
                                        </p:cTn>
                                        <p:tgtEl>
                                          <p:spTgt spid="17423"/>
                                        </p:tgtEl>
                                        <p:attrNameLst>
                                          <p:attrName>style.visibility</p:attrName>
                                        </p:attrNameLst>
                                      </p:cBhvr>
                                      <p:to>
                                        <p:strVal val="visible"/>
                                      </p:to>
                                    </p:set>
                                    <p:animEffect transition="in" filter="box(in)">
                                      <p:cBhvr>
                                        <p:cTn id="48" dur="500"/>
                                        <p:tgtEl>
                                          <p:spTgt spid="17423"/>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17421"/>
                                        </p:tgtEl>
                                        <p:attrNameLst>
                                          <p:attrName>style.visibility</p:attrName>
                                        </p:attrNameLst>
                                      </p:cBhvr>
                                      <p:to>
                                        <p:strVal val="visible"/>
                                      </p:to>
                                    </p:set>
                                    <p:animEffect transition="in" filter="randombar(horizontal)">
                                      <p:cBhvr>
                                        <p:cTn id="53" dur="500"/>
                                        <p:tgtEl>
                                          <p:spTgt spid="17421"/>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17424"/>
                                        </p:tgtEl>
                                        <p:attrNameLst>
                                          <p:attrName>style.visibility</p:attrName>
                                        </p:attrNameLst>
                                      </p:cBhvr>
                                      <p:to>
                                        <p:strVal val="visible"/>
                                      </p:to>
                                    </p:set>
                                    <p:animEffect transition="in" filter="box(in)">
                                      <p:cBhvr>
                                        <p:cTn id="56" dur="500"/>
                                        <p:tgtEl>
                                          <p:spTgt spid="17424"/>
                                        </p:tgtEl>
                                      </p:cBhvr>
                                    </p:animEffect>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17422"/>
                                        </p:tgtEl>
                                        <p:attrNameLst>
                                          <p:attrName>style.visibility</p:attrName>
                                        </p:attrNameLst>
                                      </p:cBhvr>
                                      <p:to>
                                        <p:strVal val="visible"/>
                                      </p:to>
                                    </p:set>
                                    <p:anim calcmode="lin" valueType="num">
                                      <p:cBhvr>
                                        <p:cTn id="61" dur="500" fill="hold"/>
                                        <p:tgtEl>
                                          <p:spTgt spid="17422"/>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7422"/>
                                        </p:tgtEl>
                                        <p:attrNameLst>
                                          <p:attrName>ppt_y</p:attrName>
                                        </p:attrNameLst>
                                      </p:cBhvr>
                                      <p:tavLst>
                                        <p:tav tm="0">
                                          <p:val>
                                            <p:strVal val="#ppt_y"/>
                                          </p:val>
                                        </p:tav>
                                        <p:tav tm="100000">
                                          <p:val>
                                            <p:strVal val="#ppt_y"/>
                                          </p:val>
                                        </p:tav>
                                      </p:tavLst>
                                    </p:anim>
                                    <p:anim calcmode="lin" valueType="num">
                                      <p:cBhvr>
                                        <p:cTn id="63" dur="500" fill="hold"/>
                                        <p:tgtEl>
                                          <p:spTgt spid="17422"/>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7422"/>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7422"/>
                                        </p:tgtEl>
                                      </p:cBhvr>
                                    </p:animEffect>
                                  </p:childTnLst>
                                </p:cTn>
                              </p:par>
                              <p:par>
                                <p:cTn id="66" presetID="4" presetClass="entr" presetSubtype="16" fill="hold" grpId="0" nodeType="withEffect">
                                  <p:stCondLst>
                                    <p:cond delay="0"/>
                                  </p:stCondLst>
                                  <p:childTnLst>
                                    <p:set>
                                      <p:cBhvr>
                                        <p:cTn id="67" dur="1" fill="hold">
                                          <p:stCondLst>
                                            <p:cond delay="0"/>
                                          </p:stCondLst>
                                        </p:cTn>
                                        <p:tgtEl>
                                          <p:spTgt spid="17425"/>
                                        </p:tgtEl>
                                        <p:attrNameLst>
                                          <p:attrName>style.visibility</p:attrName>
                                        </p:attrNameLst>
                                      </p:cBhvr>
                                      <p:to>
                                        <p:strVal val="visible"/>
                                      </p:to>
                                    </p:set>
                                    <p:animEffect transition="in" filter="box(in)">
                                      <p:cBhvr>
                                        <p:cTn id="68" dur="500"/>
                                        <p:tgtEl>
                                          <p:spTgt spid="174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6" grpId="0" animBg="1"/>
      <p:bldP spid="17416" grpId="1" animBg="1"/>
      <p:bldP spid="17417" grpId="0" animBg="1"/>
      <p:bldP spid="17418" grpId="0" animBg="1"/>
      <p:bldP spid="17419" grpId="0" animBg="1"/>
      <p:bldP spid="17420" grpId="0" animBg="1"/>
      <p:bldP spid="17421" grpId="0" animBg="1"/>
      <p:bldP spid="17422" grpId="0" animBg="1"/>
      <p:bldP spid="17423" grpId="0" animBg="1"/>
      <p:bldP spid="17424" grpId="0" animBg="1"/>
      <p:bldP spid="174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228600" y="1752600"/>
            <a:ext cx="7643813" cy="649287"/>
          </a:xfrm>
        </p:spPr>
        <p:txBody>
          <a:bodyPr/>
          <a:lstStyle/>
          <a:p>
            <a:r>
              <a:rPr lang="en-US" b="1" dirty="0">
                <a:effectLst>
                  <a:outerShdw blurRad="38100" dist="38100" dir="2700000" algn="tl">
                    <a:srgbClr val="000000">
                      <a:alpha val="43137"/>
                    </a:srgbClr>
                  </a:outerShdw>
                </a:effectLst>
              </a:rPr>
              <a:t>Fallout </a:t>
            </a:r>
            <a:r>
              <a:rPr lang="en-US" b="1" dirty="0" smtClean="0">
                <a:effectLst>
                  <a:outerShdw blurRad="38100" dist="38100" dir="2700000" algn="tl">
                    <a:srgbClr val="000000">
                      <a:alpha val="43137"/>
                    </a:srgbClr>
                  </a:outerShdw>
                </a:effectLst>
              </a:rPr>
              <a:t> from </a:t>
            </a:r>
            <a:r>
              <a:rPr lang="en-US" b="1" dirty="0">
                <a:effectLst>
                  <a:outerShdw blurRad="38100" dist="38100" dir="2700000" algn="tl">
                    <a:srgbClr val="000000">
                      <a:alpha val="43137"/>
                    </a:srgbClr>
                  </a:outerShdw>
                </a:effectLst>
              </a:rPr>
              <a:t>XYZ Affair</a:t>
            </a:r>
          </a:p>
        </p:txBody>
      </p:sp>
      <p:sp>
        <p:nvSpPr>
          <p:cNvPr id="7171" name="Rectangle 3"/>
          <p:cNvSpPr>
            <a:spLocks noGrp="1" noChangeArrowheads="1"/>
          </p:cNvSpPr>
          <p:nvPr>
            <p:ph idx="1"/>
          </p:nvPr>
        </p:nvSpPr>
        <p:spPr/>
        <p:txBody>
          <a:bodyPr/>
          <a:lstStyle/>
          <a:p>
            <a:r>
              <a:rPr lang="en-US" dirty="0">
                <a:solidFill>
                  <a:srgbClr val="000000"/>
                </a:solidFill>
              </a:rPr>
              <a:t>Many Americans calling for war with France</a:t>
            </a:r>
          </a:p>
          <a:p>
            <a:pPr lvl="1"/>
            <a:r>
              <a:rPr lang="en-US" dirty="0">
                <a:solidFill>
                  <a:srgbClr val="000000"/>
                </a:solidFill>
              </a:rPr>
              <a:t>Hamilton, others thought U.S. could gain land</a:t>
            </a:r>
          </a:p>
          <a:p>
            <a:pPr lvl="1"/>
            <a:r>
              <a:rPr lang="en-US" dirty="0">
                <a:solidFill>
                  <a:srgbClr val="000000"/>
                </a:solidFill>
              </a:rPr>
              <a:t>“Millions for defense, but not one cent for tribute!”</a:t>
            </a:r>
          </a:p>
          <a:p>
            <a:r>
              <a:rPr lang="en-US" dirty="0">
                <a:solidFill>
                  <a:srgbClr val="000000"/>
                </a:solidFill>
              </a:rPr>
              <a:t>Adams feels that U.S. Army and Navy not strong enough to fight a major power</a:t>
            </a:r>
          </a:p>
          <a:p>
            <a:pPr lvl="1"/>
            <a:r>
              <a:rPr lang="en-US" dirty="0">
                <a:solidFill>
                  <a:srgbClr val="000000"/>
                </a:solidFill>
              </a:rPr>
              <a:t>Sends new ministers instead</a:t>
            </a:r>
          </a:p>
          <a:p>
            <a:r>
              <a:rPr lang="en-US" dirty="0">
                <a:solidFill>
                  <a:srgbClr val="C00000"/>
                </a:solidFill>
              </a:rPr>
              <a:t>Unpopular move, but….?</a:t>
            </a:r>
          </a:p>
          <a:p>
            <a:endParaRPr lang="en-US" dirty="0">
              <a:solidFill>
                <a:srgbClr val="FF99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7" dur="500"/>
                                        <p:tgtEl>
                                          <p:spTgt spid="7171">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171">
                                            <p:txEl>
                                              <p:pRg st="1" end="1"/>
                                            </p:txEl>
                                          </p:spTgt>
                                        </p:tgtEl>
                                        <p:attrNameLst>
                                          <p:attrName>style.visibility</p:attrName>
                                        </p:attrNameLst>
                                      </p:cBhvr>
                                      <p:to>
                                        <p:strVal val="visible"/>
                                      </p:to>
                                    </p:set>
                                    <p:animEffect transition="in" filter="checkerboard(across)">
                                      <p:cBhvr>
                                        <p:cTn id="10" dur="500"/>
                                        <p:tgtEl>
                                          <p:spTgt spid="7171">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13" dur="500"/>
                                        <p:tgtEl>
                                          <p:spTgt spid="717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checkerboard(across)">
                                      <p:cBhvr>
                                        <p:cTn id="18" dur="500"/>
                                        <p:tgtEl>
                                          <p:spTgt spid="7171">
                                            <p:txEl>
                                              <p:pRg st="3" end="3"/>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checkerboard(across)">
                                      <p:cBhvr>
                                        <p:cTn id="21" dur="500"/>
                                        <p:tgtEl>
                                          <p:spTgt spid="7171">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7171">
                                            <p:txEl>
                                              <p:pRg st="5" end="5"/>
                                            </p:txEl>
                                          </p:spTgt>
                                        </p:tgtEl>
                                        <p:attrNameLst>
                                          <p:attrName>style.visibility</p:attrName>
                                        </p:attrNameLst>
                                      </p:cBhvr>
                                      <p:to>
                                        <p:strVal val="visible"/>
                                      </p:to>
                                    </p:set>
                                    <p:animEffect transition="in" filter="checkerboard(across)">
                                      <p:cBhvr>
                                        <p:cTn id="26" dur="500"/>
                                        <p:tgtEl>
                                          <p:spTgt spid="71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600200"/>
            <a:ext cx="9144000" cy="649287"/>
          </a:xfrm>
        </p:spPr>
        <p:txBody>
          <a:bodyPr/>
          <a:lstStyle/>
          <a:p>
            <a:r>
              <a:rPr lang="en-US" b="1" dirty="0">
                <a:effectLst>
                  <a:outerShdw blurRad="38100" dist="38100" dir="2700000" algn="tl">
                    <a:srgbClr val="000000">
                      <a:alpha val="43137"/>
                    </a:srgbClr>
                  </a:outerShdw>
                </a:effectLst>
              </a:rPr>
              <a:t>Federalists take </a:t>
            </a:r>
            <a:r>
              <a:rPr lang="en-US" b="1" dirty="0" smtClean="0">
                <a:effectLst>
                  <a:outerShdw blurRad="38100" dist="38100" dir="2700000" algn="tl">
                    <a:srgbClr val="000000">
                      <a:alpha val="43137"/>
                    </a:srgbClr>
                  </a:outerShdw>
                </a:effectLst>
              </a:rPr>
              <a:t>control of Congress</a:t>
            </a:r>
            <a:endParaRPr lang="en-US" b="1" dirty="0">
              <a:effectLst>
                <a:outerShdw blurRad="38100" dist="38100" dir="2700000" algn="tl">
                  <a:srgbClr val="000000">
                    <a:alpha val="43137"/>
                  </a:srgbClr>
                </a:outerShdw>
              </a:effectLst>
            </a:endParaRPr>
          </a:p>
        </p:txBody>
      </p:sp>
      <p:sp>
        <p:nvSpPr>
          <p:cNvPr id="8195" name="Rectangle 3"/>
          <p:cNvSpPr>
            <a:spLocks noGrp="1" noChangeArrowheads="1"/>
          </p:cNvSpPr>
          <p:nvPr>
            <p:ph idx="1"/>
          </p:nvPr>
        </p:nvSpPr>
        <p:spPr>
          <a:xfrm>
            <a:off x="3733801" y="2438400"/>
            <a:ext cx="5410199" cy="4248150"/>
          </a:xfrm>
        </p:spPr>
        <p:txBody>
          <a:bodyPr/>
          <a:lstStyle/>
          <a:p>
            <a:r>
              <a:rPr lang="en-US" dirty="0">
                <a:solidFill>
                  <a:srgbClr val="000000"/>
                </a:solidFill>
              </a:rPr>
              <a:t>Public anger with France strengthens Federalists in congress</a:t>
            </a:r>
          </a:p>
          <a:p>
            <a:pPr lvl="1"/>
            <a:r>
              <a:rPr lang="en-US" dirty="0">
                <a:solidFill>
                  <a:srgbClr val="000000"/>
                </a:solidFill>
              </a:rPr>
              <a:t>Win majority of both houses in 1798</a:t>
            </a:r>
          </a:p>
          <a:p>
            <a:pPr lvl="1"/>
            <a:r>
              <a:rPr lang="en-US" dirty="0">
                <a:solidFill>
                  <a:srgbClr val="000000"/>
                </a:solidFill>
              </a:rPr>
              <a:t>Enacted laws that were restrictive to Democratic-Republican rivals</a:t>
            </a:r>
          </a:p>
          <a:p>
            <a:pPr>
              <a:buNone/>
            </a:pPr>
            <a:r>
              <a:rPr lang="en-US" dirty="0" smtClean="0">
                <a:solidFill>
                  <a:srgbClr val="C00000"/>
                </a:solidFill>
              </a:rPr>
              <a:t>    What </a:t>
            </a:r>
            <a:r>
              <a:rPr lang="en-US" dirty="0">
                <a:solidFill>
                  <a:srgbClr val="C00000"/>
                </a:solidFill>
              </a:rPr>
              <a:t>did Washington warn about again?</a:t>
            </a:r>
          </a:p>
          <a:p>
            <a:endParaRPr lang="en-US" dirty="0"/>
          </a:p>
        </p:txBody>
      </p:sp>
      <p:pic>
        <p:nvPicPr>
          <p:cNvPr id="8196" name="Picture 4"/>
          <p:cNvPicPr>
            <a:picLocks noChangeAspect="1" noChangeArrowheads="1"/>
          </p:cNvPicPr>
          <p:nvPr/>
        </p:nvPicPr>
        <p:blipFill>
          <a:blip r:embed="rId2" cstate="print"/>
          <a:srcRect/>
          <a:stretch>
            <a:fillRect/>
          </a:stretch>
        </p:blipFill>
        <p:spPr bwMode="auto">
          <a:xfrm>
            <a:off x="609600" y="2743200"/>
            <a:ext cx="2806526" cy="2819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checkerboard(across)">
                                      <p:cBhvr>
                                        <p:cTn id="7" dur="500"/>
                                        <p:tgtEl>
                                          <p:spTgt spid="8195">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checkerboard(across)">
                                      <p:cBhvr>
                                        <p:cTn id="10" dur="500"/>
                                        <p:tgtEl>
                                          <p:spTgt spid="8195">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8195">
                                            <p:txEl>
                                              <p:pRg st="2" end="2"/>
                                            </p:txEl>
                                          </p:spTgt>
                                        </p:tgtEl>
                                        <p:attrNameLst>
                                          <p:attrName>style.visibility</p:attrName>
                                        </p:attrNameLst>
                                      </p:cBhvr>
                                      <p:to>
                                        <p:strVal val="visible"/>
                                      </p:to>
                                    </p:set>
                                    <p:animEffect transition="in" filter="checkerboard(across)">
                                      <p:cBhvr>
                                        <p:cTn id="13" dur="500"/>
                                        <p:tgtEl>
                                          <p:spTgt spid="819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8195">
                                            <p:txEl>
                                              <p:pRg st="3" end="3"/>
                                            </p:txEl>
                                          </p:spTgt>
                                        </p:tgtEl>
                                        <p:attrNameLst>
                                          <p:attrName>style.visibility</p:attrName>
                                        </p:attrNameLst>
                                      </p:cBhvr>
                                      <p:to>
                                        <p:strVal val="visible"/>
                                      </p:to>
                                    </p:set>
                                    <p:animEffect transition="in" filter="checkerboard(across)">
                                      <p:cBhvr>
                                        <p:cTn id="18"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1524000"/>
            <a:ext cx="7643813" cy="649287"/>
          </a:xfrm>
        </p:spPr>
        <p:txBody>
          <a:bodyPr/>
          <a:lstStyle/>
          <a:p>
            <a:r>
              <a:rPr lang="en-US" b="1" dirty="0">
                <a:effectLst>
                  <a:outerShdw blurRad="38100" dist="38100" dir="2700000" algn="tl">
                    <a:srgbClr val="000000">
                      <a:alpha val="43137"/>
                    </a:srgbClr>
                  </a:outerShdw>
                </a:effectLst>
              </a:rPr>
              <a:t>Naturalization Act</a:t>
            </a:r>
          </a:p>
        </p:txBody>
      </p:sp>
      <p:sp>
        <p:nvSpPr>
          <p:cNvPr id="9219" name="Rectangle 3"/>
          <p:cNvSpPr>
            <a:spLocks noGrp="1" noChangeArrowheads="1"/>
          </p:cNvSpPr>
          <p:nvPr>
            <p:ph idx="1"/>
          </p:nvPr>
        </p:nvSpPr>
        <p:spPr>
          <a:xfrm>
            <a:off x="1" y="2209800"/>
            <a:ext cx="6400800" cy="4248150"/>
          </a:xfrm>
        </p:spPr>
        <p:txBody>
          <a:bodyPr/>
          <a:lstStyle/>
          <a:p>
            <a:pPr>
              <a:buFontTx/>
              <a:buNone/>
            </a:pPr>
            <a:r>
              <a:rPr lang="en-US" b="1" dirty="0">
                <a:solidFill>
                  <a:srgbClr val="000000"/>
                </a:solidFill>
              </a:rPr>
              <a:t>What did it do?</a:t>
            </a:r>
          </a:p>
          <a:p>
            <a:r>
              <a:rPr lang="en-US" dirty="0">
                <a:solidFill>
                  <a:srgbClr val="FFFF00"/>
                </a:solidFill>
                <a:effectLst>
                  <a:outerShdw blurRad="38100" dist="38100" dir="2700000" algn="tl">
                    <a:srgbClr val="000000">
                      <a:alpha val="43137"/>
                    </a:srgbClr>
                  </a:outerShdw>
                </a:effectLst>
              </a:rPr>
              <a:t>Increases from five to </a:t>
            </a:r>
            <a:r>
              <a:rPr lang="en-US" dirty="0" smtClean="0">
                <a:solidFill>
                  <a:srgbClr val="FFFF00"/>
                </a:solidFill>
                <a:effectLst>
                  <a:outerShdw blurRad="38100" dist="38100" dir="2700000" algn="tl">
                    <a:srgbClr val="000000">
                      <a:alpha val="43137"/>
                    </a:srgbClr>
                  </a:outerShdw>
                </a:effectLst>
              </a:rPr>
              <a:t/>
            </a:r>
            <a:br>
              <a:rPr lang="en-US" dirty="0" smtClean="0">
                <a:solidFill>
                  <a:srgbClr val="FFFF00"/>
                </a:solidFill>
                <a:effectLst>
                  <a:outerShdw blurRad="38100" dist="38100" dir="2700000" algn="tl">
                    <a:srgbClr val="000000">
                      <a:alpha val="43137"/>
                    </a:srgbClr>
                  </a:outerShdw>
                </a:effectLst>
              </a:rPr>
            </a:br>
            <a:r>
              <a:rPr lang="en-US" dirty="0" smtClean="0">
                <a:solidFill>
                  <a:srgbClr val="FFFF00"/>
                </a:solidFill>
                <a:effectLst>
                  <a:outerShdw blurRad="38100" dist="38100" dir="2700000" algn="tl">
                    <a:srgbClr val="000000">
                      <a:alpha val="43137"/>
                    </a:srgbClr>
                  </a:outerShdw>
                </a:effectLst>
              </a:rPr>
              <a:t>fourteen </a:t>
            </a:r>
            <a:r>
              <a:rPr lang="en-US" dirty="0">
                <a:solidFill>
                  <a:srgbClr val="FFFF00"/>
                </a:solidFill>
                <a:effectLst>
                  <a:outerShdw blurRad="38100" dist="38100" dir="2700000" algn="tl">
                    <a:srgbClr val="000000">
                      <a:alpha val="43137"/>
                    </a:srgbClr>
                  </a:outerShdw>
                </a:effectLst>
              </a:rPr>
              <a:t>number of years </a:t>
            </a:r>
            <a:r>
              <a:rPr lang="en-US" dirty="0" smtClean="0">
                <a:solidFill>
                  <a:srgbClr val="FFFF00"/>
                </a:solidFill>
                <a:effectLst>
                  <a:outerShdw blurRad="38100" dist="38100" dir="2700000" algn="tl">
                    <a:srgbClr val="000000">
                      <a:alpha val="43137"/>
                    </a:srgbClr>
                  </a:outerShdw>
                </a:effectLst>
              </a:rPr>
              <a:t/>
            </a:r>
            <a:br>
              <a:rPr lang="en-US" dirty="0" smtClean="0">
                <a:solidFill>
                  <a:srgbClr val="FFFF00"/>
                </a:solidFill>
                <a:effectLst>
                  <a:outerShdw blurRad="38100" dist="38100" dir="2700000" algn="tl">
                    <a:srgbClr val="000000">
                      <a:alpha val="43137"/>
                    </a:srgbClr>
                  </a:outerShdw>
                </a:effectLst>
              </a:rPr>
            </a:br>
            <a:r>
              <a:rPr lang="en-US" dirty="0" smtClean="0">
                <a:solidFill>
                  <a:srgbClr val="FFFF00"/>
                </a:solidFill>
                <a:effectLst>
                  <a:outerShdw blurRad="38100" dist="38100" dir="2700000" algn="tl">
                    <a:srgbClr val="000000">
                      <a:alpha val="43137"/>
                    </a:srgbClr>
                  </a:outerShdw>
                </a:effectLst>
              </a:rPr>
              <a:t>required </a:t>
            </a:r>
            <a:r>
              <a:rPr lang="en-US" dirty="0">
                <a:solidFill>
                  <a:srgbClr val="FFFF00"/>
                </a:solidFill>
                <a:effectLst>
                  <a:outerShdw blurRad="38100" dist="38100" dir="2700000" algn="tl">
                    <a:srgbClr val="000000">
                      <a:alpha val="43137"/>
                    </a:srgbClr>
                  </a:outerShdw>
                </a:effectLst>
              </a:rPr>
              <a:t>to qualify for U.S. citizenship</a:t>
            </a:r>
          </a:p>
          <a:p>
            <a:pPr>
              <a:buFontTx/>
              <a:buNone/>
            </a:pPr>
            <a:endParaRPr lang="en-US" dirty="0">
              <a:solidFill>
                <a:srgbClr val="000000"/>
              </a:solidFill>
            </a:endParaRPr>
          </a:p>
          <a:p>
            <a:pPr>
              <a:buFontTx/>
              <a:buNone/>
            </a:pPr>
            <a:r>
              <a:rPr lang="en-US" b="1" dirty="0">
                <a:solidFill>
                  <a:srgbClr val="000000"/>
                </a:solidFill>
              </a:rPr>
              <a:t>Why would it favor the Federalists?</a:t>
            </a:r>
          </a:p>
          <a:p>
            <a:r>
              <a:rPr lang="en-US" dirty="0">
                <a:solidFill>
                  <a:srgbClr val="000000"/>
                </a:solidFill>
              </a:rPr>
              <a:t>Most immigrants voted with the Democratic-Republicans</a:t>
            </a:r>
          </a:p>
        </p:txBody>
      </p:sp>
      <p:pic>
        <p:nvPicPr>
          <p:cNvPr id="9220" name="Picture 4"/>
          <p:cNvPicPr>
            <a:picLocks noChangeAspect="1" noChangeArrowheads="1"/>
          </p:cNvPicPr>
          <p:nvPr/>
        </p:nvPicPr>
        <p:blipFill>
          <a:blip r:embed="rId2" cstate="print"/>
          <a:srcRect/>
          <a:stretch>
            <a:fillRect/>
          </a:stretch>
        </p:blipFill>
        <p:spPr bwMode="auto">
          <a:xfrm>
            <a:off x="4759887" y="1981200"/>
            <a:ext cx="4384113" cy="289790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checkerboard(across)">
                                      <p:cBhvr>
                                        <p:cTn id="7" dur="5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checkerboard(across)">
                                      <p:cBhvr>
                                        <p:cTn id="12" dur="500"/>
                                        <p:tgtEl>
                                          <p:spTgt spid="9219">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9220"/>
                                        </p:tgtEl>
                                        <p:attrNameLst>
                                          <p:attrName>style.visibility</p:attrName>
                                        </p:attrNameLst>
                                      </p:cBhvr>
                                      <p:to>
                                        <p:strVal val="visible"/>
                                      </p:to>
                                    </p:set>
                                    <p:animEffect transition="in" filter="dissolve">
                                      <p:cBhvr>
                                        <p:cTn id="15" dur="500"/>
                                        <p:tgtEl>
                                          <p:spTgt spid="9220"/>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9219">
                                            <p:txEl>
                                              <p:pRg st="3" end="3"/>
                                            </p:txEl>
                                          </p:spTgt>
                                        </p:tgtEl>
                                        <p:attrNameLst>
                                          <p:attrName>style.visibility</p:attrName>
                                        </p:attrNameLst>
                                      </p:cBhvr>
                                      <p:to>
                                        <p:strVal val="visible"/>
                                      </p:to>
                                    </p:set>
                                    <p:animEffect transition="in" filter="checkerboard(across)">
                                      <p:cBhvr>
                                        <p:cTn id="20" dur="500"/>
                                        <p:tgtEl>
                                          <p:spTgt spid="921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9219">
                                            <p:txEl>
                                              <p:pRg st="4" end="4"/>
                                            </p:txEl>
                                          </p:spTgt>
                                        </p:tgtEl>
                                        <p:attrNameLst>
                                          <p:attrName>style.visibility</p:attrName>
                                        </p:attrNameLst>
                                      </p:cBhvr>
                                      <p:to>
                                        <p:strVal val="visible"/>
                                      </p:to>
                                    </p:set>
                                    <p:animEffect transition="in" filter="checkerboard(across)">
                                      <p:cBhvr>
                                        <p:cTn id="25" dur="500"/>
                                        <p:tgtEl>
                                          <p:spTgt spid="92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1600200"/>
            <a:ext cx="5791201" cy="649287"/>
          </a:xfrm>
        </p:spPr>
        <p:txBody>
          <a:bodyPr/>
          <a:lstStyle/>
          <a:p>
            <a:r>
              <a:rPr lang="en-US" b="1" dirty="0">
                <a:effectLst>
                  <a:outerShdw blurRad="38100" dist="38100" dir="2700000" algn="tl">
                    <a:srgbClr val="000000">
                      <a:alpha val="43137"/>
                    </a:srgbClr>
                  </a:outerShdw>
                </a:effectLst>
              </a:rPr>
              <a:t>Alien Acts</a:t>
            </a:r>
          </a:p>
        </p:txBody>
      </p:sp>
      <p:sp>
        <p:nvSpPr>
          <p:cNvPr id="10243" name="Rectangle 3"/>
          <p:cNvSpPr>
            <a:spLocks noGrp="1" noChangeArrowheads="1"/>
          </p:cNvSpPr>
          <p:nvPr>
            <p:ph idx="1"/>
          </p:nvPr>
        </p:nvSpPr>
        <p:spPr>
          <a:xfrm>
            <a:off x="4114800" y="1752600"/>
            <a:ext cx="5029200" cy="4876800"/>
          </a:xfrm>
        </p:spPr>
        <p:txBody>
          <a:bodyPr/>
          <a:lstStyle/>
          <a:p>
            <a:pPr>
              <a:lnSpc>
                <a:spcPct val="90000"/>
              </a:lnSpc>
              <a:buFontTx/>
              <a:buNone/>
            </a:pPr>
            <a:r>
              <a:rPr lang="en-US" sz="2400" b="1" dirty="0">
                <a:solidFill>
                  <a:srgbClr val="000066"/>
                </a:solidFill>
              </a:rPr>
              <a:t>What did it do?</a:t>
            </a:r>
          </a:p>
          <a:p>
            <a:pPr>
              <a:lnSpc>
                <a:spcPct val="90000"/>
              </a:lnSpc>
            </a:pPr>
            <a:r>
              <a:rPr lang="en-US" sz="2400" dirty="0">
                <a:solidFill>
                  <a:srgbClr val="FFFF00"/>
                </a:solidFill>
              </a:rPr>
              <a:t>Authorized the president to deport any aliens considered to be dangerous</a:t>
            </a:r>
          </a:p>
          <a:p>
            <a:pPr>
              <a:lnSpc>
                <a:spcPct val="90000"/>
              </a:lnSpc>
            </a:pPr>
            <a:r>
              <a:rPr lang="en-US" sz="2400" dirty="0">
                <a:solidFill>
                  <a:srgbClr val="FFFF00"/>
                </a:solidFill>
              </a:rPr>
              <a:t>Authorized the president to detain any enemy aliens in a time of war</a:t>
            </a:r>
          </a:p>
          <a:p>
            <a:pPr>
              <a:lnSpc>
                <a:spcPct val="90000"/>
              </a:lnSpc>
              <a:buFontTx/>
              <a:buNone/>
            </a:pPr>
            <a:endParaRPr lang="en-US" sz="2400" dirty="0">
              <a:solidFill>
                <a:srgbClr val="000066"/>
              </a:solidFill>
            </a:endParaRPr>
          </a:p>
          <a:p>
            <a:pPr>
              <a:lnSpc>
                <a:spcPct val="90000"/>
              </a:lnSpc>
              <a:buFontTx/>
              <a:buNone/>
            </a:pPr>
            <a:r>
              <a:rPr lang="en-US" sz="2400" b="1" dirty="0">
                <a:solidFill>
                  <a:srgbClr val="000066"/>
                </a:solidFill>
              </a:rPr>
              <a:t>Why would it favor the Federalists?</a:t>
            </a:r>
          </a:p>
          <a:p>
            <a:pPr>
              <a:lnSpc>
                <a:spcPct val="90000"/>
              </a:lnSpc>
            </a:pPr>
            <a:r>
              <a:rPr lang="en-US" sz="2400" dirty="0">
                <a:solidFill>
                  <a:srgbClr val="000066"/>
                </a:solidFill>
              </a:rPr>
              <a:t>Democratic-Republicans sympathetic to the French Revolution</a:t>
            </a:r>
          </a:p>
          <a:p>
            <a:pPr lvl="1">
              <a:lnSpc>
                <a:spcPct val="90000"/>
              </a:lnSpc>
            </a:pPr>
            <a:endParaRPr lang="en-US" sz="2000" dirty="0"/>
          </a:p>
        </p:txBody>
      </p:sp>
      <p:pic>
        <p:nvPicPr>
          <p:cNvPr id="10244" name="Picture 4"/>
          <p:cNvPicPr>
            <a:picLocks noChangeAspect="1" noChangeArrowheads="1"/>
          </p:cNvPicPr>
          <p:nvPr/>
        </p:nvPicPr>
        <p:blipFill>
          <a:blip r:embed="rId2" cstate="print"/>
          <a:srcRect/>
          <a:stretch>
            <a:fillRect/>
          </a:stretch>
        </p:blipFill>
        <p:spPr bwMode="auto">
          <a:xfrm>
            <a:off x="228600" y="2819400"/>
            <a:ext cx="3612777" cy="236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checkerboard(across)">
                                      <p:cBhvr>
                                        <p:cTn id="12" dur="500"/>
                                        <p:tgtEl>
                                          <p:spTgt spid="10243">
                                            <p:txEl>
                                              <p:pRg st="1" end="1"/>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10244"/>
                                        </p:tgtEl>
                                        <p:attrNameLst>
                                          <p:attrName>style.visibility</p:attrName>
                                        </p:attrNameLst>
                                      </p:cBhvr>
                                      <p:to>
                                        <p:strVal val="visible"/>
                                      </p:to>
                                    </p:set>
                                    <p:animEffect transition="in" filter="dissolve">
                                      <p:cBhvr>
                                        <p:cTn id="15" dur="500"/>
                                        <p:tgtEl>
                                          <p:spTgt spid="1024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20" dur="500"/>
                                        <p:tgtEl>
                                          <p:spTgt spid="1024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checkerboard(across)">
                                      <p:cBhvr>
                                        <p:cTn id="25" dur="500"/>
                                        <p:tgtEl>
                                          <p:spTgt spid="1024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0243">
                                            <p:txEl>
                                              <p:pRg st="5" end="5"/>
                                            </p:txEl>
                                          </p:spTgt>
                                        </p:tgtEl>
                                        <p:attrNameLst>
                                          <p:attrName>style.visibility</p:attrName>
                                        </p:attrNameLst>
                                      </p:cBhvr>
                                      <p:to>
                                        <p:strVal val="visible"/>
                                      </p:to>
                                    </p:set>
                                    <p:animEffect transition="in" filter="checkerboard(across)">
                                      <p:cBhvr>
                                        <p:cTn id="30" dur="500"/>
                                        <p:tgtEl>
                                          <p:spTgt spid="102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1600200"/>
            <a:ext cx="8229600" cy="457200"/>
          </a:xfrm>
        </p:spPr>
        <p:txBody>
          <a:bodyPr/>
          <a:lstStyle/>
          <a:p>
            <a:r>
              <a:rPr lang="en-US" b="1" dirty="0">
                <a:effectLst>
                  <a:outerShdw blurRad="38100" dist="38100" dir="2700000" algn="tl">
                    <a:srgbClr val="000000">
                      <a:alpha val="43137"/>
                    </a:srgbClr>
                  </a:outerShdw>
                </a:effectLst>
              </a:rPr>
              <a:t>Sedition Act</a:t>
            </a:r>
          </a:p>
        </p:txBody>
      </p:sp>
      <p:sp>
        <p:nvSpPr>
          <p:cNvPr id="11267" name="Rectangle 3"/>
          <p:cNvSpPr>
            <a:spLocks noGrp="1" noChangeArrowheads="1"/>
          </p:cNvSpPr>
          <p:nvPr>
            <p:ph type="body" sz="half" idx="1"/>
          </p:nvPr>
        </p:nvSpPr>
        <p:spPr>
          <a:xfrm>
            <a:off x="152400" y="2133600"/>
            <a:ext cx="4724400" cy="4724400"/>
          </a:xfrm>
        </p:spPr>
        <p:txBody>
          <a:bodyPr/>
          <a:lstStyle/>
          <a:p>
            <a:pPr>
              <a:lnSpc>
                <a:spcPct val="90000"/>
              </a:lnSpc>
              <a:buFontTx/>
              <a:buNone/>
            </a:pPr>
            <a:r>
              <a:rPr lang="en-US" sz="2800" b="1" dirty="0">
                <a:solidFill>
                  <a:srgbClr val="000000"/>
                </a:solidFill>
              </a:rPr>
              <a:t>What did it do?</a:t>
            </a:r>
          </a:p>
          <a:p>
            <a:pPr>
              <a:lnSpc>
                <a:spcPct val="90000"/>
              </a:lnSpc>
            </a:pPr>
            <a:r>
              <a:rPr lang="en-US" sz="2800" dirty="0">
                <a:solidFill>
                  <a:srgbClr val="FFFF00"/>
                </a:solidFill>
              </a:rPr>
              <a:t>Makes it illegal for newspapers to criticize </a:t>
            </a:r>
            <a:r>
              <a:rPr lang="en-US" sz="2800" dirty="0" smtClean="0">
                <a:solidFill>
                  <a:srgbClr val="FFFF00"/>
                </a:solidFill>
              </a:rPr>
              <a:t/>
            </a:r>
            <a:br>
              <a:rPr lang="en-US" sz="2800" dirty="0" smtClean="0">
                <a:solidFill>
                  <a:srgbClr val="FFFF00"/>
                </a:solidFill>
              </a:rPr>
            </a:br>
            <a:r>
              <a:rPr lang="en-US" sz="2800" dirty="0" smtClean="0">
                <a:solidFill>
                  <a:srgbClr val="FFFF00"/>
                </a:solidFill>
              </a:rPr>
              <a:t>the </a:t>
            </a:r>
            <a:r>
              <a:rPr lang="en-US" sz="2800" dirty="0">
                <a:solidFill>
                  <a:srgbClr val="FFFF00"/>
                </a:solidFill>
              </a:rPr>
              <a:t>president or Congress</a:t>
            </a:r>
          </a:p>
          <a:p>
            <a:pPr>
              <a:lnSpc>
                <a:spcPct val="90000"/>
              </a:lnSpc>
            </a:pPr>
            <a:r>
              <a:rPr lang="en-US" sz="2800" dirty="0">
                <a:solidFill>
                  <a:srgbClr val="FFFF00"/>
                </a:solidFill>
              </a:rPr>
              <a:t>Imposed heavy penalties for editors who violated the new law</a:t>
            </a:r>
          </a:p>
          <a:p>
            <a:pPr lvl="1">
              <a:lnSpc>
                <a:spcPct val="90000"/>
              </a:lnSpc>
            </a:pPr>
            <a:r>
              <a:rPr lang="en-US" sz="2000" dirty="0">
                <a:solidFill>
                  <a:srgbClr val="000000"/>
                </a:solidFill>
              </a:rPr>
              <a:t>Fines</a:t>
            </a:r>
          </a:p>
          <a:p>
            <a:pPr lvl="1">
              <a:lnSpc>
                <a:spcPct val="90000"/>
              </a:lnSpc>
            </a:pPr>
            <a:r>
              <a:rPr lang="en-US" sz="2000" dirty="0">
                <a:solidFill>
                  <a:srgbClr val="000000"/>
                </a:solidFill>
              </a:rPr>
              <a:t>Imprisonment</a:t>
            </a:r>
          </a:p>
          <a:p>
            <a:pPr>
              <a:lnSpc>
                <a:spcPct val="90000"/>
              </a:lnSpc>
              <a:buFontTx/>
              <a:buNone/>
            </a:pPr>
            <a:r>
              <a:rPr lang="en-US" sz="2800" b="1" dirty="0" smtClean="0">
                <a:solidFill>
                  <a:srgbClr val="C00000"/>
                </a:solidFill>
              </a:rPr>
              <a:t>Why </a:t>
            </a:r>
            <a:r>
              <a:rPr lang="en-US" sz="2800" b="1" dirty="0">
                <a:solidFill>
                  <a:srgbClr val="C00000"/>
                </a:solidFill>
              </a:rPr>
              <a:t>would it favor </a:t>
            </a:r>
          </a:p>
          <a:p>
            <a:pPr>
              <a:lnSpc>
                <a:spcPct val="90000"/>
              </a:lnSpc>
              <a:buFontTx/>
              <a:buNone/>
            </a:pPr>
            <a:r>
              <a:rPr lang="en-US" sz="2800" b="1" dirty="0">
                <a:solidFill>
                  <a:srgbClr val="C00000"/>
                </a:solidFill>
              </a:rPr>
              <a:t>the </a:t>
            </a:r>
            <a:r>
              <a:rPr lang="en-US" sz="2800" b="1" dirty="0" smtClean="0">
                <a:solidFill>
                  <a:srgbClr val="C00000"/>
                </a:solidFill>
              </a:rPr>
              <a:t>Federalists</a:t>
            </a:r>
            <a:r>
              <a:rPr lang="en-US" b="1" dirty="0">
                <a:solidFill>
                  <a:srgbClr val="C00000"/>
                </a:solidFill>
              </a:rPr>
              <a:t>?</a:t>
            </a:r>
            <a:endParaRPr lang="en-US" sz="2800" b="1" dirty="0">
              <a:solidFill>
                <a:srgbClr val="C00000"/>
              </a:solidFill>
            </a:endParaRPr>
          </a:p>
        </p:txBody>
      </p:sp>
      <p:pic>
        <p:nvPicPr>
          <p:cNvPr id="11271" name="Picture 7" descr="a&amp;s act"/>
          <p:cNvPicPr>
            <a:picLocks noGrp="1" noChangeAspect="1" noChangeArrowheads="1"/>
          </p:cNvPicPr>
          <p:nvPr>
            <p:ph sz="half" idx="2"/>
          </p:nvPr>
        </p:nvPicPr>
        <p:blipFill>
          <a:blip r:embed="rId3" cstate="print"/>
          <a:stretch>
            <a:fillRect/>
          </a:stretch>
        </p:blipFill>
        <p:spPr>
          <a:xfrm>
            <a:off x="4876800" y="2133600"/>
            <a:ext cx="4038600" cy="26924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272" name="Text Box 8"/>
          <p:cNvSpPr txBox="1">
            <a:spLocks noChangeArrowheads="1"/>
          </p:cNvSpPr>
          <p:nvPr/>
        </p:nvSpPr>
        <p:spPr bwMode="auto">
          <a:xfrm>
            <a:off x="5029200" y="4953000"/>
            <a:ext cx="3886200" cy="830997"/>
          </a:xfrm>
          <a:prstGeom prst="rect">
            <a:avLst/>
          </a:prstGeom>
          <a:solidFill>
            <a:srgbClr val="000000"/>
          </a:solidFill>
          <a:ln w="19050">
            <a:solidFill>
              <a:schemeClr val="tx1"/>
            </a:solidFill>
            <a:miter lim="800000"/>
            <a:headEnd/>
            <a:tailEnd/>
          </a:ln>
          <a:effectLst/>
        </p:spPr>
        <p:txBody>
          <a:bodyPr wrap="square">
            <a:spAutoFit/>
          </a:bodyPr>
          <a:lstStyle/>
          <a:p>
            <a:pPr algn="ctr">
              <a:spcBef>
                <a:spcPct val="50000"/>
              </a:spcBef>
            </a:pPr>
            <a:r>
              <a:rPr lang="en-US" sz="1600" i="1" dirty="0">
                <a:solidFill>
                  <a:schemeClr val="tx2"/>
                </a:solidFill>
              </a:rPr>
              <a:t>Representative Matthew Lyon of Vermont, arrested under the Sedition Act of 1798, attacking a fellow congressman</a:t>
            </a:r>
            <a:r>
              <a:rPr lang="en-US" sz="1600" dirty="0">
                <a:solidFill>
                  <a:schemeClr val="tx2"/>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checkerboard(across)">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checkerboard(across)">
                                      <p:cBhvr>
                                        <p:cTn id="12" dur="500"/>
                                        <p:tgtEl>
                                          <p:spTgt spid="112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checkerboard(across)">
                                      <p:cBhvr>
                                        <p:cTn id="17" dur="500"/>
                                        <p:tgtEl>
                                          <p:spTgt spid="11267">
                                            <p:txEl>
                                              <p:pRg st="2" end="2"/>
                                            </p:txEl>
                                          </p:spTgt>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11267">
                                            <p:txEl>
                                              <p:pRg st="3" end="3"/>
                                            </p:txEl>
                                          </p:spTgt>
                                        </p:tgtEl>
                                        <p:attrNameLst>
                                          <p:attrName>style.visibility</p:attrName>
                                        </p:attrNameLst>
                                      </p:cBhvr>
                                      <p:to>
                                        <p:strVal val="visible"/>
                                      </p:to>
                                    </p:set>
                                    <p:animEffect transition="in" filter="checkerboard(across)">
                                      <p:cBhvr>
                                        <p:cTn id="20" dur="500"/>
                                        <p:tgtEl>
                                          <p:spTgt spid="11267">
                                            <p:txEl>
                                              <p:pRg st="3" end="3"/>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checkerboard(across)">
                                      <p:cBhvr>
                                        <p:cTn id="23" dur="500"/>
                                        <p:tgtEl>
                                          <p:spTgt spid="1126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1267">
                                            <p:txEl>
                                              <p:pRg st="5" end="5"/>
                                            </p:txEl>
                                          </p:spTgt>
                                        </p:tgtEl>
                                        <p:attrNameLst>
                                          <p:attrName>style.visibility</p:attrName>
                                        </p:attrNameLst>
                                      </p:cBhvr>
                                      <p:to>
                                        <p:strVal val="visible"/>
                                      </p:to>
                                    </p:set>
                                    <p:animEffect transition="in" filter="checkerboard(across)">
                                      <p:cBhvr>
                                        <p:cTn id="28" dur="500"/>
                                        <p:tgtEl>
                                          <p:spTgt spid="11267">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1267">
                                            <p:txEl>
                                              <p:pRg st="6" end="6"/>
                                            </p:txEl>
                                          </p:spTgt>
                                        </p:tgtEl>
                                        <p:attrNameLst>
                                          <p:attrName>style.visibility</p:attrName>
                                        </p:attrNameLst>
                                      </p:cBhvr>
                                      <p:to>
                                        <p:strVal val="visible"/>
                                      </p:to>
                                    </p:set>
                                    <p:animEffect transition="in" filter="checkerboard(across)">
                                      <p:cBhvr>
                                        <p:cTn id="33" dur="500"/>
                                        <p:tgtEl>
                                          <p:spTgt spid="11267">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4" fill="hold" nodeType="clickEffect">
                                  <p:stCondLst>
                                    <p:cond delay="0"/>
                                  </p:stCondLst>
                                  <p:childTnLst>
                                    <p:set>
                                      <p:cBhvr>
                                        <p:cTn id="37" dur="1" fill="hold">
                                          <p:stCondLst>
                                            <p:cond delay="0"/>
                                          </p:stCondLst>
                                        </p:cTn>
                                        <p:tgtEl>
                                          <p:spTgt spid="11271"/>
                                        </p:tgtEl>
                                        <p:attrNameLst>
                                          <p:attrName>style.visibility</p:attrName>
                                        </p:attrNameLst>
                                      </p:cBhvr>
                                      <p:to>
                                        <p:strVal val="visible"/>
                                      </p:to>
                                    </p:set>
                                    <p:animEffect transition="in" filter="wheel(4)">
                                      <p:cBhvr>
                                        <p:cTn id="38" dur="500"/>
                                        <p:tgtEl>
                                          <p:spTgt spid="11271"/>
                                        </p:tgtEl>
                                      </p:cBhvr>
                                    </p:animEffect>
                                  </p:childTnLst>
                                </p:cTn>
                              </p:par>
                              <p:par>
                                <p:cTn id="39" presetID="21" presetClass="entr" presetSubtype="4" fill="hold" grpId="0" nodeType="withEffect">
                                  <p:stCondLst>
                                    <p:cond delay="0"/>
                                  </p:stCondLst>
                                  <p:childTnLst>
                                    <p:set>
                                      <p:cBhvr>
                                        <p:cTn id="40" dur="1" fill="hold">
                                          <p:stCondLst>
                                            <p:cond delay="0"/>
                                          </p:stCondLst>
                                        </p:cTn>
                                        <p:tgtEl>
                                          <p:spTgt spid="11272"/>
                                        </p:tgtEl>
                                        <p:attrNameLst>
                                          <p:attrName>style.visibility</p:attrName>
                                        </p:attrNameLst>
                                      </p:cBhvr>
                                      <p:to>
                                        <p:strVal val="visible"/>
                                      </p:to>
                                    </p:set>
                                    <p:animEffect transition="in" filter="wheel(4)">
                                      <p:cBhvr>
                                        <p:cTn id="41" dur="5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P spid="1127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1600200"/>
            <a:ext cx="7643813" cy="649287"/>
          </a:xfrm>
        </p:spPr>
        <p:txBody>
          <a:bodyPr/>
          <a:lstStyle/>
          <a:p>
            <a:r>
              <a:rPr lang="en-US" sz="3200" b="1" dirty="0">
                <a:effectLst>
                  <a:outerShdw blurRad="38100" dist="38100" dir="2700000" algn="tl">
                    <a:srgbClr val="000000">
                      <a:alpha val="43137"/>
                    </a:srgbClr>
                  </a:outerShdw>
                </a:effectLst>
              </a:rPr>
              <a:t>Responses to Alien and Sedition Acts</a:t>
            </a:r>
          </a:p>
        </p:txBody>
      </p:sp>
      <p:sp>
        <p:nvSpPr>
          <p:cNvPr id="12291" name="Rectangle 3"/>
          <p:cNvSpPr>
            <a:spLocks noGrp="1" noChangeArrowheads="1"/>
          </p:cNvSpPr>
          <p:nvPr>
            <p:ph idx="1"/>
          </p:nvPr>
        </p:nvSpPr>
        <p:spPr>
          <a:xfrm>
            <a:off x="0" y="2286000"/>
            <a:ext cx="8229600" cy="4572000"/>
          </a:xfrm>
        </p:spPr>
        <p:txBody>
          <a:bodyPr/>
          <a:lstStyle/>
          <a:p>
            <a:pPr>
              <a:lnSpc>
                <a:spcPct val="90000"/>
              </a:lnSpc>
            </a:pPr>
            <a:r>
              <a:rPr lang="en-US" sz="2400" dirty="0">
                <a:solidFill>
                  <a:srgbClr val="000000"/>
                </a:solidFill>
              </a:rPr>
              <a:t>Republicans say that they violate First Amendment</a:t>
            </a:r>
          </a:p>
          <a:p>
            <a:pPr lvl="1">
              <a:lnSpc>
                <a:spcPct val="90000"/>
              </a:lnSpc>
            </a:pPr>
            <a:r>
              <a:rPr lang="en-US" sz="2000" dirty="0">
                <a:solidFill>
                  <a:srgbClr val="000000"/>
                </a:solidFill>
              </a:rPr>
              <a:t>Judicial Review not yet established, so no Supreme Court </a:t>
            </a:r>
            <a:r>
              <a:rPr lang="en-US" sz="2000" dirty="0" smtClean="0">
                <a:solidFill>
                  <a:srgbClr val="000000"/>
                </a:solidFill>
              </a:rPr>
              <a:t>case (1803).</a:t>
            </a:r>
            <a:endParaRPr lang="en-US" sz="2000" dirty="0">
              <a:solidFill>
                <a:srgbClr val="000000"/>
              </a:solidFill>
            </a:endParaRPr>
          </a:p>
          <a:p>
            <a:pPr>
              <a:lnSpc>
                <a:spcPct val="90000"/>
              </a:lnSpc>
            </a:pPr>
            <a:r>
              <a:rPr lang="en-US" sz="2400" dirty="0">
                <a:solidFill>
                  <a:srgbClr val="000000"/>
                </a:solidFill>
              </a:rPr>
              <a:t>Kentucky and Virginia Resolutions</a:t>
            </a:r>
          </a:p>
          <a:p>
            <a:pPr lvl="1">
              <a:lnSpc>
                <a:spcPct val="90000"/>
              </a:lnSpc>
            </a:pPr>
            <a:r>
              <a:rPr lang="en-US" sz="2000" dirty="0">
                <a:solidFill>
                  <a:srgbClr val="000000"/>
                </a:solidFill>
              </a:rPr>
              <a:t>Written, respectively, by Jefferson and Madison</a:t>
            </a:r>
          </a:p>
          <a:p>
            <a:pPr>
              <a:lnSpc>
                <a:spcPct val="90000"/>
              </a:lnSpc>
            </a:pPr>
            <a:r>
              <a:rPr lang="en-US" sz="2400" dirty="0">
                <a:solidFill>
                  <a:srgbClr val="000000"/>
                </a:solidFill>
              </a:rPr>
              <a:t>Argument: Since states had entered into the compact (Constitution), they can </a:t>
            </a:r>
            <a:r>
              <a:rPr lang="en-US" sz="2400" dirty="0">
                <a:solidFill>
                  <a:srgbClr val="FFFF00"/>
                </a:solidFill>
              </a:rPr>
              <a:t>nullify</a:t>
            </a:r>
            <a:r>
              <a:rPr lang="en-US" sz="2400" dirty="0">
                <a:solidFill>
                  <a:srgbClr val="000000"/>
                </a:solidFill>
              </a:rPr>
              <a:t> a federal law that breaks the agreement. </a:t>
            </a:r>
            <a:r>
              <a:rPr lang="en-US" sz="2400" dirty="0" smtClean="0">
                <a:solidFill>
                  <a:srgbClr val="000000"/>
                </a:solidFill>
              </a:rPr>
              <a:t>Tried </a:t>
            </a:r>
            <a:r>
              <a:rPr lang="en-US" sz="2400" dirty="0">
                <a:solidFill>
                  <a:srgbClr val="000000"/>
                </a:solidFill>
              </a:rPr>
              <a:t>to get other state legislatures enact “</a:t>
            </a:r>
            <a:r>
              <a:rPr lang="en-US" sz="2400" dirty="0">
                <a:solidFill>
                  <a:srgbClr val="FFFF00"/>
                </a:solidFill>
              </a:rPr>
              <a:t>nullification</a:t>
            </a:r>
            <a:r>
              <a:rPr lang="en-US" sz="2400" dirty="0">
                <a:solidFill>
                  <a:srgbClr val="000000"/>
                </a:solidFill>
              </a:rPr>
              <a:t>” laws.  </a:t>
            </a:r>
            <a:endParaRPr lang="en-US" sz="2400" dirty="0" smtClean="0">
              <a:solidFill>
                <a:srgbClr val="000000"/>
              </a:solidFill>
            </a:endParaRPr>
          </a:p>
          <a:p>
            <a:pPr>
              <a:lnSpc>
                <a:spcPct val="90000"/>
              </a:lnSpc>
              <a:buNone/>
            </a:pPr>
            <a:r>
              <a:rPr lang="en-US" sz="2400" dirty="0">
                <a:solidFill>
                  <a:srgbClr val="000000"/>
                </a:solidFill>
              </a:rPr>
              <a:t> </a:t>
            </a:r>
            <a:r>
              <a:rPr lang="en-US" sz="2400" dirty="0" smtClean="0">
                <a:solidFill>
                  <a:srgbClr val="000000"/>
                </a:solidFill>
              </a:rPr>
              <a:t>  </a:t>
            </a:r>
            <a:r>
              <a:rPr lang="en-US" sz="2400" dirty="0" smtClean="0">
                <a:solidFill>
                  <a:srgbClr val="C00000"/>
                </a:solidFill>
              </a:rPr>
              <a:t>They </a:t>
            </a:r>
            <a:r>
              <a:rPr lang="en-US" sz="2400" dirty="0">
                <a:solidFill>
                  <a:srgbClr val="C00000"/>
                </a:solidFill>
              </a:rPr>
              <a:t>didn’t</a:t>
            </a:r>
            <a:r>
              <a:rPr lang="en-US" sz="2400" dirty="0" smtClean="0">
                <a:solidFill>
                  <a:srgbClr val="C00000"/>
                </a:solidFill>
              </a:rPr>
              <a:t>. What other time in American History did this occur? Any Ideas?</a:t>
            </a:r>
            <a:endParaRPr lang="en-US" sz="2400" dirty="0">
              <a:solidFill>
                <a:srgbClr val="C00000"/>
              </a:solidFill>
            </a:endParaRPr>
          </a:p>
        </p:txBody>
      </p:sp>
      <p:sp>
        <p:nvSpPr>
          <p:cNvPr id="6" name="Rectangular Callout 5"/>
          <p:cNvSpPr/>
          <p:nvPr/>
        </p:nvSpPr>
        <p:spPr>
          <a:xfrm>
            <a:off x="6705600" y="3048000"/>
            <a:ext cx="1981200" cy="762000"/>
          </a:xfrm>
          <a:prstGeom prst="wedgeRectCallout">
            <a:avLst>
              <a:gd name="adj1" fmla="val -162891"/>
              <a:gd name="adj2" fmla="val 137305"/>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solidFill>
                  <a:srgbClr val="FFFF00"/>
                </a:solidFill>
              </a:rPr>
              <a:t>To void it.</a:t>
            </a:r>
            <a:endParaRPr lang="en-US" sz="28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checkerboard(across)">
                                      <p:cBhvr>
                                        <p:cTn id="7" dur="500"/>
                                        <p:tgtEl>
                                          <p:spTgt spid="12291">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2291">
                                            <p:txEl>
                                              <p:pRg st="1" end="1"/>
                                            </p:txEl>
                                          </p:spTgt>
                                        </p:tgtEl>
                                        <p:attrNameLst>
                                          <p:attrName>style.visibility</p:attrName>
                                        </p:attrNameLst>
                                      </p:cBhvr>
                                      <p:to>
                                        <p:strVal val="visible"/>
                                      </p:to>
                                    </p:set>
                                    <p:animEffect transition="in" filter="checkerboard(across)">
                                      <p:cBhvr>
                                        <p:cTn id="10" dur="500"/>
                                        <p:tgtEl>
                                          <p:spTgt spid="12291">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12291">
                                            <p:txEl>
                                              <p:pRg st="2" end="2"/>
                                            </p:txEl>
                                          </p:spTgt>
                                        </p:tgtEl>
                                        <p:attrNameLst>
                                          <p:attrName>style.visibility</p:attrName>
                                        </p:attrNameLst>
                                      </p:cBhvr>
                                      <p:to>
                                        <p:strVal val="visible"/>
                                      </p:to>
                                    </p:set>
                                    <p:animEffect transition="in" filter="checkerboard(across)">
                                      <p:cBhvr>
                                        <p:cTn id="15" dur="500"/>
                                        <p:tgtEl>
                                          <p:spTgt spid="12291">
                                            <p:txEl>
                                              <p:pRg st="2" end="2"/>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12291">
                                            <p:txEl>
                                              <p:pRg st="3" end="3"/>
                                            </p:txEl>
                                          </p:spTgt>
                                        </p:tgtEl>
                                        <p:attrNameLst>
                                          <p:attrName>style.visibility</p:attrName>
                                        </p:attrNameLst>
                                      </p:cBhvr>
                                      <p:to>
                                        <p:strVal val="visible"/>
                                      </p:to>
                                    </p:set>
                                    <p:animEffect transition="in" filter="checkerboard(across)">
                                      <p:cBhvr>
                                        <p:cTn id="18" dur="500"/>
                                        <p:tgtEl>
                                          <p:spTgt spid="12291">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2291">
                                            <p:txEl>
                                              <p:pRg st="4" end="4"/>
                                            </p:txEl>
                                          </p:spTgt>
                                        </p:tgtEl>
                                        <p:attrNameLst>
                                          <p:attrName>style.visibility</p:attrName>
                                        </p:attrNameLst>
                                      </p:cBhvr>
                                      <p:to>
                                        <p:strVal val="visible"/>
                                      </p:to>
                                    </p:set>
                                    <p:animEffect transition="in" filter="checkerboard(across)">
                                      <p:cBhvr>
                                        <p:cTn id="23" dur="500"/>
                                        <p:tgtEl>
                                          <p:spTgt spid="1229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ssolv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2291">
                                            <p:txEl>
                                              <p:pRg st="5" end="5"/>
                                            </p:txEl>
                                          </p:spTgt>
                                        </p:tgtEl>
                                        <p:attrNameLst>
                                          <p:attrName>style.visibility</p:attrName>
                                        </p:attrNameLst>
                                      </p:cBhvr>
                                      <p:to>
                                        <p:strVal val="visible"/>
                                      </p:to>
                                    </p:set>
                                    <p:animEffect transition="in" filter="checkerboard(across)">
                                      <p:cBhvr>
                                        <p:cTn id="33" dur="500"/>
                                        <p:tgtEl>
                                          <p:spTgt spid="12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uiExpand="1" build="p"/>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0" y="1524000"/>
            <a:ext cx="7643813" cy="649287"/>
          </a:xfrm>
        </p:spPr>
        <p:txBody>
          <a:bodyPr/>
          <a:lstStyle/>
          <a:p>
            <a:r>
              <a:rPr lang="en-US" b="1" dirty="0">
                <a:effectLst>
                  <a:outerShdw blurRad="38100" dist="38100" dir="2700000" algn="tl">
                    <a:srgbClr val="000000">
                      <a:alpha val="43137"/>
                    </a:srgbClr>
                  </a:outerShdw>
                </a:effectLst>
              </a:rPr>
              <a:t>The Crisis Fades</a:t>
            </a:r>
          </a:p>
        </p:txBody>
      </p:sp>
      <p:sp>
        <p:nvSpPr>
          <p:cNvPr id="13315" name="Rectangle 3"/>
          <p:cNvSpPr>
            <a:spLocks noGrp="1" noChangeArrowheads="1"/>
          </p:cNvSpPr>
          <p:nvPr>
            <p:ph idx="1"/>
          </p:nvPr>
        </p:nvSpPr>
        <p:spPr>
          <a:xfrm>
            <a:off x="228600" y="2209800"/>
            <a:ext cx="7643813" cy="4248150"/>
          </a:xfrm>
        </p:spPr>
        <p:txBody>
          <a:bodyPr/>
          <a:lstStyle/>
          <a:p>
            <a:pPr>
              <a:lnSpc>
                <a:spcPct val="90000"/>
              </a:lnSpc>
            </a:pPr>
            <a:r>
              <a:rPr lang="en-US" dirty="0">
                <a:solidFill>
                  <a:srgbClr val="000000"/>
                </a:solidFill>
              </a:rPr>
              <a:t>Federalists, due to the unpopularity of these laws, lose their majority in the election of 1800</a:t>
            </a:r>
          </a:p>
          <a:p>
            <a:pPr lvl="1">
              <a:lnSpc>
                <a:spcPct val="90000"/>
              </a:lnSpc>
            </a:pPr>
            <a:r>
              <a:rPr lang="en-US" dirty="0">
                <a:solidFill>
                  <a:srgbClr val="000000"/>
                </a:solidFill>
              </a:rPr>
              <a:t>Republicans allow the Alien and Sedition Acts to expire or repeal parts of them</a:t>
            </a:r>
          </a:p>
          <a:p>
            <a:pPr lvl="1">
              <a:lnSpc>
                <a:spcPct val="90000"/>
              </a:lnSpc>
            </a:pPr>
            <a:r>
              <a:rPr lang="en-US" dirty="0">
                <a:solidFill>
                  <a:srgbClr val="000000"/>
                </a:solidFill>
              </a:rPr>
              <a:t>Under John Marshall, Supreme Court will establish role as the last resort in determining if a law is constitutional</a:t>
            </a:r>
          </a:p>
          <a:p>
            <a:pPr>
              <a:lnSpc>
                <a:spcPct val="90000"/>
              </a:lnSpc>
            </a:pPr>
            <a:r>
              <a:rPr lang="en-US" dirty="0">
                <a:solidFill>
                  <a:srgbClr val="000000"/>
                </a:solidFill>
              </a:rPr>
              <a:t>News of a new peace with France doesn’t make it to the U.S. until after the election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checkerboard(across)">
                                      <p:cBhvr>
                                        <p:cTn id="7" dur="500"/>
                                        <p:tgtEl>
                                          <p:spTgt spid="13315">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3315">
                                            <p:txEl>
                                              <p:pRg st="1" end="1"/>
                                            </p:txEl>
                                          </p:spTgt>
                                        </p:tgtEl>
                                        <p:attrNameLst>
                                          <p:attrName>style.visibility</p:attrName>
                                        </p:attrNameLst>
                                      </p:cBhvr>
                                      <p:to>
                                        <p:strVal val="visible"/>
                                      </p:to>
                                    </p:set>
                                    <p:animEffect transition="in" filter="checkerboard(across)">
                                      <p:cBhvr>
                                        <p:cTn id="10" dur="500"/>
                                        <p:tgtEl>
                                          <p:spTgt spid="13315">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3315">
                                            <p:txEl>
                                              <p:pRg st="2" end="2"/>
                                            </p:txEl>
                                          </p:spTgt>
                                        </p:tgtEl>
                                        <p:attrNameLst>
                                          <p:attrName>style.visibility</p:attrName>
                                        </p:attrNameLst>
                                      </p:cBhvr>
                                      <p:to>
                                        <p:strVal val="visible"/>
                                      </p:to>
                                    </p:set>
                                    <p:animEffect transition="in" filter="checkerboard(across)">
                                      <p:cBhvr>
                                        <p:cTn id="13" dur="500"/>
                                        <p:tgtEl>
                                          <p:spTgt spid="1331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3315">
                                            <p:txEl>
                                              <p:pRg st="3" end="3"/>
                                            </p:txEl>
                                          </p:spTgt>
                                        </p:tgtEl>
                                        <p:attrNameLst>
                                          <p:attrName>style.visibility</p:attrName>
                                        </p:attrNameLst>
                                      </p:cBhvr>
                                      <p:to>
                                        <p:strVal val="visible"/>
                                      </p:to>
                                    </p:set>
                                    <p:animEffect transition="in" filter="checkerboard(across)">
                                      <p:cBhvr>
                                        <p:cTn id="18" dur="500"/>
                                        <p:tgtEl>
                                          <p:spTgt spid="133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1524000"/>
            <a:ext cx="7643813" cy="649287"/>
          </a:xfrm>
        </p:spPr>
        <p:txBody>
          <a:bodyPr/>
          <a:lstStyle/>
          <a:p>
            <a:r>
              <a:rPr lang="en-US" b="1" dirty="0">
                <a:effectLst>
                  <a:outerShdw blurRad="38100" dist="38100" dir="2700000" algn="tl">
                    <a:srgbClr val="000000">
                      <a:alpha val="43137"/>
                    </a:srgbClr>
                  </a:outerShdw>
                </a:effectLst>
              </a:rPr>
              <a:t>Judging Adams</a:t>
            </a:r>
          </a:p>
        </p:txBody>
      </p:sp>
      <p:sp>
        <p:nvSpPr>
          <p:cNvPr id="14340" name="Rectangle 4"/>
          <p:cNvSpPr>
            <a:spLocks noGrp="1" noChangeArrowheads="1"/>
          </p:cNvSpPr>
          <p:nvPr>
            <p:ph sz="half" idx="1"/>
          </p:nvPr>
        </p:nvSpPr>
        <p:spPr>
          <a:xfrm>
            <a:off x="4572000" y="3886200"/>
            <a:ext cx="4038600" cy="2819400"/>
          </a:xfrm>
          <a:solidFill>
            <a:srgbClr val="000066"/>
          </a:solidFill>
        </p:spPr>
        <p:txBody>
          <a:bodyPr/>
          <a:lstStyle/>
          <a:p>
            <a:r>
              <a:rPr lang="en-US" dirty="0">
                <a:solidFill>
                  <a:srgbClr val="FFCC00"/>
                </a:solidFill>
              </a:rPr>
              <a:t>Keeps U.S. out of war, preserves neutrality</a:t>
            </a:r>
          </a:p>
          <a:p>
            <a:r>
              <a:rPr lang="en-US" dirty="0">
                <a:solidFill>
                  <a:srgbClr val="FFCC00"/>
                </a:solidFill>
              </a:rPr>
              <a:t>Strengthens the Navy</a:t>
            </a:r>
          </a:p>
          <a:p>
            <a:r>
              <a:rPr lang="en-US" dirty="0">
                <a:solidFill>
                  <a:srgbClr val="FFCC00"/>
                </a:solidFill>
              </a:rPr>
              <a:t>Peaceful transfer of power in 1800</a:t>
            </a:r>
          </a:p>
          <a:p>
            <a:endParaRPr lang="en-US" dirty="0">
              <a:solidFill>
                <a:srgbClr val="FFCC00"/>
              </a:solidFill>
            </a:endParaRPr>
          </a:p>
        </p:txBody>
      </p:sp>
      <p:sp>
        <p:nvSpPr>
          <p:cNvPr id="14341" name="Rectangle 5"/>
          <p:cNvSpPr>
            <a:spLocks noGrp="1" noChangeArrowheads="1"/>
          </p:cNvSpPr>
          <p:nvPr>
            <p:ph sz="half" idx="2"/>
          </p:nvPr>
        </p:nvSpPr>
        <p:spPr>
          <a:xfrm>
            <a:off x="381000" y="3886200"/>
            <a:ext cx="4038600" cy="2819400"/>
          </a:xfrm>
          <a:solidFill>
            <a:srgbClr val="000000"/>
          </a:solidFill>
        </p:spPr>
        <p:txBody>
          <a:bodyPr/>
          <a:lstStyle/>
          <a:p>
            <a:r>
              <a:rPr lang="en-US" dirty="0">
                <a:solidFill>
                  <a:srgbClr val="FFCC00"/>
                </a:solidFill>
              </a:rPr>
              <a:t>Relationship with France damaged</a:t>
            </a:r>
          </a:p>
          <a:p>
            <a:r>
              <a:rPr lang="en-US" dirty="0">
                <a:solidFill>
                  <a:srgbClr val="FFCC00"/>
                </a:solidFill>
              </a:rPr>
              <a:t>New taxes imposed</a:t>
            </a:r>
          </a:p>
          <a:p>
            <a:r>
              <a:rPr lang="en-US" dirty="0">
                <a:solidFill>
                  <a:srgbClr val="FFCC00"/>
                </a:solidFill>
              </a:rPr>
              <a:t>Party politics become entrenched</a:t>
            </a:r>
          </a:p>
        </p:txBody>
      </p:sp>
      <p:sp>
        <p:nvSpPr>
          <p:cNvPr id="14342" name="Text Box 6"/>
          <p:cNvSpPr txBox="1">
            <a:spLocks noChangeArrowheads="1"/>
          </p:cNvSpPr>
          <p:nvPr/>
        </p:nvSpPr>
        <p:spPr bwMode="auto">
          <a:xfrm>
            <a:off x="152400" y="2286000"/>
            <a:ext cx="8839200" cy="1569660"/>
          </a:xfrm>
          <a:prstGeom prst="rect">
            <a:avLst/>
          </a:prstGeom>
          <a:noFill/>
          <a:ln w="9525">
            <a:noFill/>
            <a:miter lim="800000"/>
            <a:headEnd/>
            <a:tailEnd/>
          </a:ln>
          <a:effectLst/>
        </p:spPr>
        <p:txBody>
          <a:bodyPr>
            <a:spAutoFit/>
          </a:bodyPr>
          <a:lstStyle/>
          <a:p>
            <a:pPr>
              <a:spcBef>
                <a:spcPct val="50000"/>
              </a:spcBef>
            </a:pPr>
            <a:r>
              <a:rPr lang="en-US" sz="2400" b="1" dirty="0">
                <a:solidFill>
                  <a:srgbClr val="000000"/>
                </a:solidFill>
                <a:latin typeface="Times New Roman" pitchFamily="18" charset="0"/>
                <a:cs typeface="Times New Roman" pitchFamily="18" charset="0"/>
              </a:rPr>
              <a:t>Dislike for the Federalist Congress and the Alien and Sedition Acts cost Adams his reelection and gave control of Congress to the Republicans.  But in weighing his presidency, we have to consider the negative along with the positive:</a:t>
            </a:r>
          </a:p>
        </p:txBody>
      </p:sp>
      <p:sp>
        <p:nvSpPr>
          <p:cNvPr id="8" name="Rectangle 7"/>
          <p:cNvSpPr/>
          <p:nvPr/>
        </p:nvSpPr>
        <p:spPr>
          <a:xfrm rot="20931755">
            <a:off x="1288765" y="4612041"/>
            <a:ext cx="2082558" cy="92333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accent2"/>
                </a:solidFill>
              </a:rPr>
              <a:t>Con’s</a:t>
            </a:r>
            <a:endParaRPr lang="en-US" sz="5400" b="1" cap="none" spc="0" dirty="0">
              <a:ln w="50800"/>
              <a:solidFill>
                <a:schemeClr val="accent2"/>
              </a:solidFill>
              <a:effectLst/>
            </a:endParaRPr>
          </a:p>
        </p:txBody>
      </p:sp>
      <p:sp>
        <p:nvSpPr>
          <p:cNvPr id="9" name="Rectangle 8"/>
          <p:cNvSpPr/>
          <p:nvPr/>
        </p:nvSpPr>
        <p:spPr>
          <a:xfrm rot="20931755">
            <a:off x="5555966" y="4612042"/>
            <a:ext cx="2082558" cy="923330"/>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solidFill>
                  <a:schemeClr val="accent2"/>
                </a:solidFill>
              </a:rPr>
              <a:t>Pro’s</a:t>
            </a:r>
            <a:endParaRPr lang="en-US" sz="5400" b="1" cap="none" spc="0" dirty="0">
              <a:ln w="50800"/>
              <a:solidFill>
                <a:schemeClr val="accent2"/>
              </a:solidFill>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checkerboard(across)">
                                      <p:cBhvr>
                                        <p:cTn id="7" dur="500"/>
                                        <p:tgtEl>
                                          <p:spTgt spid="1434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41">
                                            <p:bg/>
                                          </p:spTgt>
                                        </p:tgtEl>
                                        <p:attrNameLst>
                                          <p:attrName>style.visibility</p:attrName>
                                        </p:attrNameLst>
                                      </p:cBhvr>
                                      <p:to>
                                        <p:strVal val="visible"/>
                                      </p:to>
                                    </p:set>
                                    <p:animEffect transition="in" filter="box(in)">
                                      <p:cBhvr>
                                        <p:cTn id="12" dur="500"/>
                                        <p:tgtEl>
                                          <p:spTgt spid="14341">
                                            <p:bg/>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341">
                                            <p:txEl>
                                              <p:pRg st="0" end="0"/>
                                            </p:txEl>
                                          </p:spTgt>
                                        </p:tgtEl>
                                        <p:attrNameLst>
                                          <p:attrName>style.visibility</p:attrName>
                                        </p:attrNameLst>
                                      </p:cBhvr>
                                      <p:to>
                                        <p:strVal val="visible"/>
                                      </p:to>
                                    </p:set>
                                    <p:animEffect transition="in" filter="box(in)">
                                      <p:cBhvr>
                                        <p:cTn id="17" dur="500"/>
                                        <p:tgtEl>
                                          <p:spTgt spid="1434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341">
                                            <p:txEl>
                                              <p:pRg st="1" end="1"/>
                                            </p:txEl>
                                          </p:spTgt>
                                        </p:tgtEl>
                                        <p:attrNameLst>
                                          <p:attrName>style.visibility</p:attrName>
                                        </p:attrNameLst>
                                      </p:cBhvr>
                                      <p:to>
                                        <p:strVal val="visible"/>
                                      </p:to>
                                    </p:set>
                                    <p:animEffect transition="in" filter="box(in)">
                                      <p:cBhvr>
                                        <p:cTn id="22" dur="500"/>
                                        <p:tgtEl>
                                          <p:spTgt spid="1434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341">
                                            <p:txEl>
                                              <p:pRg st="2" end="2"/>
                                            </p:txEl>
                                          </p:spTgt>
                                        </p:tgtEl>
                                        <p:attrNameLst>
                                          <p:attrName>style.visibility</p:attrName>
                                        </p:attrNameLst>
                                      </p:cBhvr>
                                      <p:to>
                                        <p:strVal val="visible"/>
                                      </p:to>
                                    </p:set>
                                    <p:animEffect transition="in" filter="box(in)">
                                      <p:cBhvr>
                                        <p:cTn id="27" dur="500"/>
                                        <p:tgtEl>
                                          <p:spTgt spid="1434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340">
                                            <p:bg/>
                                          </p:spTgt>
                                        </p:tgtEl>
                                        <p:attrNameLst>
                                          <p:attrName>style.visibility</p:attrName>
                                        </p:attrNameLst>
                                      </p:cBhvr>
                                      <p:to>
                                        <p:strVal val="visible"/>
                                      </p:to>
                                    </p:set>
                                    <p:animEffect transition="in" filter="box(in)">
                                      <p:cBhvr>
                                        <p:cTn id="32" dur="500"/>
                                        <p:tgtEl>
                                          <p:spTgt spid="14340">
                                            <p:bg/>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4340">
                                            <p:txEl>
                                              <p:pRg st="0" end="0"/>
                                            </p:txEl>
                                          </p:spTgt>
                                        </p:tgtEl>
                                        <p:attrNameLst>
                                          <p:attrName>style.visibility</p:attrName>
                                        </p:attrNameLst>
                                      </p:cBhvr>
                                      <p:to>
                                        <p:strVal val="visible"/>
                                      </p:to>
                                    </p:set>
                                    <p:animEffect transition="in" filter="box(in)">
                                      <p:cBhvr>
                                        <p:cTn id="37" dur="500"/>
                                        <p:tgtEl>
                                          <p:spTgt spid="14340">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340">
                                            <p:txEl>
                                              <p:pRg st="1" end="1"/>
                                            </p:txEl>
                                          </p:spTgt>
                                        </p:tgtEl>
                                        <p:attrNameLst>
                                          <p:attrName>style.visibility</p:attrName>
                                        </p:attrNameLst>
                                      </p:cBhvr>
                                      <p:to>
                                        <p:strVal val="visible"/>
                                      </p:to>
                                    </p:set>
                                    <p:animEffect transition="in" filter="box(in)">
                                      <p:cBhvr>
                                        <p:cTn id="42" dur="500"/>
                                        <p:tgtEl>
                                          <p:spTgt spid="14340">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4340">
                                            <p:txEl>
                                              <p:pRg st="2" end="2"/>
                                            </p:txEl>
                                          </p:spTgt>
                                        </p:tgtEl>
                                        <p:attrNameLst>
                                          <p:attrName>style.visibility</p:attrName>
                                        </p:attrNameLst>
                                      </p:cBhvr>
                                      <p:to>
                                        <p:strVal val="visible"/>
                                      </p:to>
                                    </p:set>
                                    <p:animEffect transition="in" filter="box(in)">
                                      <p:cBhvr>
                                        <p:cTn id="47" dur="500"/>
                                        <p:tgtEl>
                                          <p:spTgt spid="14340">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dissolve">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dissolve">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uild="p" animBg="1"/>
      <p:bldP spid="14341" grpId="0" build="p" animBg="1"/>
      <p:bldP spid="14342" grpId="0"/>
      <p:bldP spid="8" grpId="0"/>
      <p:bldP spid="9" grpId="0"/>
    </p:bldLst>
  </p:timing>
</p:sld>
</file>

<file path=ppt/theme/theme1.xml><?xml version="1.0" encoding="utf-8"?>
<a:theme xmlns:a="http://schemas.openxmlformats.org/drawingml/2006/main" name="00001">
  <a:themeElements>
    <a:clrScheme name="00001 4">
      <a:dk1>
        <a:srgbClr val="808080"/>
      </a:dk1>
      <a:lt1>
        <a:srgbClr val="99CCFF"/>
      </a:lt1>
      <a:dk2>
        <a:srgbClr val="0066CC"/>
      </a:dk2>
      <a:lt2>
        <a:srgbClr val="FFFFFF"/>
      </a:lt2>
      <a:accent1>
        <a:srgbClr val="CC0000"/>
      </a:accent1>
      <a:accent2>
        <a:srgbClr val="FFFFFF"/>
      </a:accent2>
      <a:accent3>
        <a:srgbClr val="AAB8E2"/>
      </a:accent3>
      <a:accent4>
        <a:srgbClr val="82AEDA"/>
      </a:accent4>
      <a:accent5>
        <a:srgbClr val="E2AAAA"/>
      </a:accent5>
      <a:accent6>
        <a:srgbClr val="E7E7E7"/>
      </a:accent6>
      <a:hlink>
        <a:srgbClr val="0066FF"/>
      </a:hlink>
      <a:folHlink>
        <a:srgbClr val="0000FF"/>
      </a:folHlink>
    </a:clrScheme>
    <a:fontScheme name="000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00001 1">
        <a:dk1>
          <a:srgbClr val="808080"/>
        </a:dk1>
        <a:lt1>
          <a:srgbClr val="99CCFF"/>
        </a:lt1>
        <a:dk2>
          <a:srgbClr val="0066CC"/>
        </a:dk2>
        <a:lt2>
          <a:srgbClr val="FFFFFF"/>
        </a:lt2>
        <a:accent1>
          <a:srgbClr val="66CCFF"/>
        </a:accent1>
        <a:accent2>
          <a:srgbClr val="FFFFFF"/>
        </a:accent2>
        <a:accent3>
          <a:srgbClr val="AAB8E2"/>
        </a:accent3>
        <a:accent4>
          <a:srgbClr val="82AEDA"/>
        </a:accent4>
        <a:accent5>
          <a:srgbClr val="B8E2FF"/>
        </a:accent5>
        <a:accent6>
          <a:srgbClr val="E7E7E7"/>
        </a:accent6>
        <a:hlink>
          <a:srgbClr val="0066FF"/>
        </a:hlink>
        <a:folHlink>
          <a:srgbClr val="0000FF"/>
        </a:folHlink>
      </a:clrScheme>
      <a:clrMap bg1="dk2" tx1="lt1" bg2="dk1" tx2="lt2" accent1="accent1" accent2="accent2" accent3="accent3" accent4="accent4" accent5="accent5" accent6="accent6" hlink="hlink" folHlink="folHlink"/>
    </a:extraClrScheme>
    <a:extraClrScheme>
      <a:clrScheme name="00001 2">
        <a:dk1>
          <a:srgbClr val="808080"/>
        </a:dk1>
        <a:lt1>
          <a:srgbClr val="EAEAEA"/>
        </a:lt1>
        <a:dk2>
          <a:srgbClr val="0066CC"/>
        </a:dk2>
        <a:lt2>
          <a:srgbClr val="FFFFFF"/>
        </a:lt2>
        <a:accent1>
          <a:srgbClr val="003399"/>
        </a:accent1>
        <a:accent2>
          <a:srgbClr val="0000FF"/>
        </a:accent2>
        <a:accent3>
          <a:srgbClr val="AAB8E2"/>
        </a:accent3>
        <a:accent4>
          <a:srgbClr val="C8C8C8"/>
        </a:accent4>
        <a:accent5>
          <a:srgbClr val="AAADCA"/>
        </a:accent5>
        <a:accent6>
          <a:srgbClr val="0000E7"/>
        </a:accent6>
        <a:hlink>
          <a:srgbClr val="0000FF"/>
        </a:hlink>
        <a:folHlink>
          <a:srgbClr val="0000FF"/>
        </a:folHlink>
      </a:clrScheme>
      <a:clrMap bg1="dk2" tx1="lt1" bg2="dk1" tx2="lt2" accent1="accent1" accent2="accent2" accent3="accent3" accent4="accent4" accent5="accent5" accent6="accent6" hlink="hlink" folHlink="folHlink"/>
    </a:extraClrScheme>
    <a:extraClrScheme>
      <a:clrScheme name="00001 3">
        <a:dk1>
          <a:srgbClr val="808080"/>
        </a:dk1>
        <a:lt1>
          <a:srgbClr val="99CCFF"/>
        </a:lt1>
        <a:dk2>
          <a:srgbClr val="0066CC"/>
        </a:dk2>
        <a:lt2>
          <a:srgbClr val="FFFFFF"/>
        </a:lt2>
        <a:accent1>
          <a:srgbClr val="000099"/>
        </a:accent1>
        <a:accent2>
          <a:srgbClr val="FFFFFF"/>
        </a:accent2>
        <a:accent3>
          <a:srgbClr val="AAB8E2"/>
        </a:accent3>
        <a:accent4>
          <a:srgbClr val="82AEDA"/>
        </a:accent4>
        <a:accent5>
          <a:srgbClr val="AAAACA"/>
        </a:accent5>
        <a:accent6>
          <a:srgbClr val="E7E7E7"/>
        </a:accent6>
        <a:hlink>
          <a:srgbClr val="0066FF"/>
        </a:hlink>
        <a:folHlink>
          <a:srgbClr val="0000FF"/>
        </a:folHlink>
      </a:clrScheme>
      <a:clrMap bg1="dk2" tx1="lt1" bg2="dk1" tx2="lt2" accent1="accent1" accent2="accent2" accent3="accent3" accent4="accent4" accent5="accent5" accent6="accent6" hlink="hlink" folHlink="folHlink"/>
    </a:extraClrScheme>
    <a:extraClrScheme>
      <a:clrScheme name="00001 4">
        <a:dk1>
          <a:srgbClr val="808080"/>
        </a:dk1>
        <a:lt1>
          <a:srgbClr val="99CCFF"/>
        </a:lt1>
        <a:dk2>
          <a:srgbClr val="0066CC"/>
        </a:dk2>
        <a:lt2>
          <a:srgbClr val="FFFFFF"/>
        </a:lt2>
        <a:accent1>
          <a:srgbClr val="CC0000"/>
        </a:accent1>
        <a:accent2>
          <a:srgbClr val="FFFFFF"/>
        </a:accent2>
        <a:accent3>
          <a:srgbClr val="AAB8E2"/>
        </a:accent3>
        <a:accent4>
          <a:srgbClr val="82AEDA"/>
        </a:accent4>
        <a:accent5>
          <a:srgbClr val="E2AAAA"/>
        </a:accent5>
        <a:accent6>
          <a:srgbClr val="E7E7E7"/>
        </a:accent6>
        <a:hlink>
          <a:srgbClr val="0066FF"/>
        </a:hlink>
        <a:folHlink>
          <a:srgbClr val="0000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149</TotalTime>
  <Words>726</Words>
  <Application>Microsoft Office PowerPoint</Application>
  <PresentationFormat>On-screen Show (4:3)</PresentationFormat>
  <Paragraphs>98</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00001</vt:lpstr>
      <vt:lpstr>The Presidency of John Adams (1797-1801)</vt:lpstr>
      <vt:lpstr>A Contentious Beginning…</vt:lpstr>
      <vt:lpstr>On this week’s episode of  Desperate Founding Fathers…</vt:lpstr>
      <vt:lpstr>Signs of hope</vt:lpstr>
      <vt:lpstr>Interferes</vt:lpstr>
      <vt:lpstr>Public Opinion toward France Shifts</vt:lpstr>
      <vt:lpstr>Fallout  from XYZ Affair</vt:lpstr>
      <vt:lpstr>Federalists take control of Congress</vt:lpstr>
      <vt:lpstr>Naturalization Act</vt:lpstr>
      <vt:lpstr>Alien Acts</vt:lpstr>
      <vt:lpstr>Sedition Act</vt:lpstr>
      <vt:lpstr>Responses to Alien and Sedition Acts</vt:lpstr>
      <vt:lpstr>The Crisis Fades</vt:lpstr>
      <vt:lpstr>Judging Adams</vt:lpstr>
    </vt:vector>
  </TitlesOfParts>
  <Company>SHS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Presidency of John Adams</dc:title>
  <dc:creator>jdamico</dc:creator>
  <cp:lastModifiedBy>Alex</cp:lastModifiedBy>
  <cp:revision>19</cp:revision>
  <dcterms:created xsi:type="dcterms:W3CDTF">2006-10-30T12:22:06Z</dcterms:created>
  <dcterms:modified xsi:type="dcterms:W3CDTF">2011-11-12T21:05:24Z</dcterms:modified>
</cp:coreProperties>
</file>